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57" r:id="rId1"/>
  </p:sldMasterIdLst>
  <p:notesMasterIdLst>
    <p:notesMasterId r:id="rId36"/>
  </p:notesMasterIdLst>
  <p:handoutMasterIdLst>
    <p:handoutMasterId r:id="rId37"/>
  </p:handoutMasterIdLst>
  <p:sldIdLst>
    <p:sldId id="262" r:id="rId2"/>
    <p:sldId id="429" r:id="rId3"/>
    <p:sldId id="402" r:id="rId4"/>
    <p:sldId id="416" r:id="rId5"/>
    <p:sldId id="417" r:id="rId6"/>
    <p:sldId id="427" r:id="rId7"/>
    <p:sldId id="405" r:id="rId8"/>
    <p:sldId id="422" r:id="rId9"/>
    <p:sldId id="419" r:id="rId10"/>
    <p:sldId id="421" r:id="rId11"/>
    <p:sldId id="420" r:id="rId12"/>
    <p:sldId id="418" r:id="rId13"/>
    <p:sldId id="430" r:id="rId14"/>
    <p:sldId id="431" r:id="rId15"/>
    <p:sldId id="410" r:id="rId16"/>
    <p:sldId id="408" r:id="rId17"/>
    <p:sldId id="409" r:id="rId18"/>
    <p:sldId id="411" r:id="rId19"/>
    <p:sldId id="414" r:id="rId20"/>
    <p:sldId id="413" r:id="rId21"/>
    <p:sldId id="412" r:id="rId22"/>
    <p:sldId id="415" r:id="rId23"/>
    <p:sldId id="423" r:id="rId24"/>
    <p:sldId id="424" r:id="rId25"/>
    <p:sldId id="407" r:id="rId26"/>
    <p:sldId id="432" r:id="rId27"/>
    <p:sldId id="434" r:id="rId28"/>
    <p:sldId id="433" r:id="rId29"/>
    <p:sldId id="435" r:id="rId30"/>
    <p:sldId id="436" r:id="rId31"/>
    <p:sldId id="437" r:id="rId32"/>
    <p:sldId id="438" r:id="rId33"/>
    <p:sldId id="440" r:id="rId34"/>
    <p:sldId id="43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p15:clr>
            <a:srgbClr val="A4A3A4"/>
          </p15:clr>
        </p15:guide>
        <p15:guide id="2" orient="horz" pos="4110">
          <p15:clr>
            <a:srgbClr val="A4A3A4"/>
          </p15:clr>
        </p15:guide>
        <p15:guide id="3" pos="5511">
          <p15:clr>
            <a:srgbClr val="A4A3A4"/>
          </p15:clr>
        </p15:guide>
        <p15:guide id="4"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g, Yuk 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CFD6"/>
    <a:srgbClr val="0000FF"/>
    <a:srgbClr val="FF33CC"/>
    <a:srgbClr val="FFFF66"/>
    <a:srgbClr val="A2D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87829" autoAdjust="0"/>
  </p:normalViewPr>
  <p:slideViewPr>
    <p:cSldViewPr showGuides="1">
      <p:cViewPr varScale="1">
        <p:scale>
          <a:sx n="52" d="100"/>
          <a:sy n="52" d="100"/>
        </p:scale>
        <p:origin x="1066" y="48"/>
      </p:cViewPr>
      <p:guideLst>
        <p:guide orient="horz" pos="3838"/>
        <p:guide orient="horz" pos="4110"/>
        <p:guide pos="5511"/>
        <p:guide pos="249"/>
      </p:guideLst>
    </p:cSldViewPr>
  </p:slideViewPr>
  <p:notesTextViewPr>
    <p:cViewPr>
      <p:scale>
        <a:sx n="100" d="100"/>
        <a:sy n="100" d="100"/>
      </p:scale>
      <p:origin x="0" y="0"/>
    </p:cViewPr>
  </p:notesTextViewPr>
  <p:sorterViewPr>
    <p:cViewPr>
      <p:scale>
        <a:sx n="66" d="100"/>
        <a:sy n="66" d="100"/>
      </p:scale>
      <p:origin x="0" y="-1978"/>
    </p:cViewPr>
  </p:sorterViewPr>
  <p:notesViewPr>
    <p:cSldViewPr showGuides="1">
      <p:cViewPr varScale="1">
        <p:scale>
          <a:sx n="80" d="100"/>
          <a:sy n="80" d="100"/>
        </p:scale>
        <p:origin x="-202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xVal>
            <c:numRef>
              <c:f>Sheet1!$A$1:$A$270</c:f>
              <c:numCache>
                <c:formatCode>General</c:formatCode>
                <c:ptCount val="27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numCache>
            </c:numRef>
          </c:xVal>
          <c:yVal>
            <c:numRef>
              <c:f>Sheet1!$B$1:$B$270</c:f>
              <c:numCache>
                <c:formatCode>General</c:formatCode>
                <c:ptCount val="270"/>
                <c:pt idx="0">
                  <c:v>0</c:v>
                </c:pt>
                <c:pt idx="1">
                  <c:v>0</c:v>
                </c:pt>
                <c:pt idx="2">
                  <c:v>0</c:v>
                </c:pt>
                <c:pt idx="3">
                  <c:v>0</c:v>
                </c:pt>
                <c:pt idx="4">
                  <c:v>0</c:v>
                </c:pt>
                <c:pt idx="5">
                  <c:v>0</c:v>
                </c:pt>
                <c:pt idx="6">
                  <c:v>0</c:v>
                </c:pt>
                <c:pt idx="7">
                  <c:v>0</c:v>
                </c:pt>
                <c:pt idx="8">
                  <c:v>0</c:v>
                </c:pt>
                <c:pt idx="9">
                  <c:v>0</c:v>
                </c:pt>
                <c:pt idx="10">
                  <c:v>0.01</c:v>
                </c:pt>
                <c:pt idx="11">
                  <c:v>0.01</c:v>
                </c:pt>
                <c:pt idx="12">
                  <c:v>0.02</c:v>
                </c:pt>
                <c:pt idx="13">
                  <c:v>0.02</c:v>
                </c:pt>
                <c:pt idx="14">
                  <c:v>0.03</c:v>
                </c:pt>
                <c:pt idx="15">
                  <c:v>0.04</c:v>
                </c:pt>
                <c:pt idx="16">
                  <c:v>0.04</c:v>
                </c:pt>
                <c:pt idx="17">
                  <c:v>0.05</c:v>
                </c:pt>
                <c:pt idx="18">
                  <c:v>0.06</c:v>
                </c:pt>
                <c:pt idx="19">
                  <c:v>7.0000000000000007E-2</c:v>
                </c:pt>
                <c:pt idx="20">
                  <c:v>0.08</c:v>
                </c:pt>
                <c:pt idx="21">
                  <c:v>0.09</c:v>
                </c:pt>
                <c:pt idx="22">
                  <c:v>0.1</c:v>
                </c:pt>
                <c:pt idx="23">
                  <c:v>0.12</c:v>
                </c:pt>
                <c:pt idx="24">
                  <c:v>0.14000000000000001</c:v>
                </c:pt>
                <c:pt idx="25">
                  <c:v>0.16</c:v>
                </c:pt>
                <c:pt idx="26">
                  <c:v>0.2</c:v>
                </c:pt>
                <c:pt idx="27">
                  <c:v>0.25</c:v>
                </c:pt>
                <c:pt idx="28">
                  <c:v>0.3</c:v>
                </c:pt>
                <c:pt idx="29">
                  <c:v>0.37</c:v>
                </c:pt>
                <c:pt idx="30">
                  <c:v>0.46</c:v>
                </c:pt>
                <c:pt idx="31">
                  <c:v>0.57999999999999996</c:v>
                </c:pt>
                <c:pt idx="32">
                  <c:v>0.69</c:v>
                </c:pt>
                <c:pt idx="33">
                  <c:v>0.81</c:v>
                </c:pt>
                <c:pt idx="34">
                  <c:v>0.98</c:v>
                </c:pt>
                <c:pt idx="35">
                  <c:v>1.22</c:v>
                </c:pt>
                <c:pt idx="36">
                  <c:v>1.8</c:v>
                </c:pt>
                <c:pt idx="37">
                  <c:v>2.9</c:v>
                </c:pt>
                <c:pt idx="38">
                  <c:v>4.3</c:v>
                </c:pt>
                <c:pt idx="39">
                  <c:v>7.2</c:v>
                </c:pt>
                <c:pt idx="40">
                  <c:v>8.8000000000000007</c:v>
                </c:pt>
                <c:pt idx="41">
                  <c:v>9.6999999999999993</c:v>
                </c:pt>
                <c:pt idx="42">
                  <c:v>9.9499999999999993</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numCache>
            </c:numRef>
          </c:yVal>
          <c:smooth val="1"/>
        </c:ser>
        <c:ser>
          <c:idx val="1"/>
          <c:order val="1"/>
          <c:spPr>
            <a:ln w="19050" cap="rnd">
              <a:solidFill>
                <a:schemeClr val="accent2"/>
              </a:solidFill>
              <a:round/>
            </a:ln>
            <a:effectLst/>
          </c:spPr>
          <c:marker>
            <c:symbol val="none"/>
          </c:marker>
          <c:yVal>
            <c:numRef>
              <c:f>Sheet1!$C$1:$C$70</c:f>
              <c:numCache>
                <c:formatCode>General</c:formatCode>
                <c:ptCount val="70"/>
                <c:pt idx="0">
                  <c:v>0</c:v>
                </c:pt>
                <c:pt idx="1">
                  <c:v>0</c:v>
                </c:pt>
                <c:pt idx="2">
                  <c:v>0</c:v>
                </c:pt>
                <c:pt idx="3">
                  <c:v>0</c:v>
                </c:pt>
                <c:pt idx="4">
                  <c:v>0</c:v>
                </c:pt>
                <c:pt idx="5">
                  <c:v>0</c:v>
                </c:pt>
                <c:pt idx="6">
                  <c:v>0</c:v>
                </c:pt>
                <c:pt idx="7">
                  <c:v>0</c:v>
                </c:pt>
                <c:pt idx="8">
                  <c:v>0</c:v>
                </c:pt>
                <c:pt idx="9">
                  <c:v>0</c:v>
                </c:pt>
                <c:pt idx="10">
                  <c:v>0.01</c:v>
                </c:pt>
                <c:pt idx="11">
                  <c:v>0.01</c:v>
                </c:pt>
                <c:pt idx="12">
                  <c:v>0.02</c:v>
                </c:pt>
                <c:pt idx="13">
                  <c:v>0.02</c:v>
                </c:pt>
                <c:pt idx="14">
                  <c:v>0.03</c:v>
                </c:pt>
                <c:pt idx="15">
                  <c:v>0.04</c:v>
                </c:pt>
                <c:pt idx="16">
                  <c:v>0.04</c:v>
                </c:pt>
                <c:pt idx="17">
                  <c:v>0.05</c:v>
                </c:pt>
                <c:pt idx="18">
                  <c:v>0.06</c:v>
                </c:pt>
                <c:pt idx="19">
                  <c:v>7.0000000000000007E-2</c:v>
                </c:pt>
                <c:pt idx="20">
                  <c:v>0.08</c:v>
                </c:pt>
                <c:pt idx="21">
                  <c:v>0.09</c:v>
                </c:pt>
                <c:pt idx="22">
                  <c:v>0.1</c:v>
                </c:pt>
                <c:pt idx="23">
                  <c:v>0.12</c:v>
                </c:pt>
                <c:pt idx="24">
                  <c:v>0.14000000000000001</c:v>
                </c:pt>
                <c:pt idx="25">
                  <c:v>0.16</c:v>
                </c:pt>
                <c:pt idx="26">
                  <c:v>0.2</c:v>
                </c:pt>
                <c:pt idx="27">
                  <c:v>0.25</c:v>
                </c:pt>
                <c:pt idx="28">
                  <c:v>0.28999999999999998</c:v>
                </c:pt>
                <c:pt idx="29">
                  <c:v>0.33</c:v>
                </c:pt>
                <c:pt idx="30">
                  <c:v>0.37</c:v>
                </c:pt>
                <c:pt idx="31">
                  <c:v>0.43</c:v>
                </c:pt>
                <c:pt idx="32">
                  <c:v>0.47</c:v>
                </c:pt>
                <c:pt idx="33">
                  <c:v>0.54</c:v>
                </c:pt>
                <c:pt idx="34">
                  <c:v>0.6</c:v>
                </c:pt>
                <c:pt idx="35">
                  <c:v>0.65</c:v>
                </c:pt>
                <c:pt idx="36">
                  <c:v>0.71</c:v>
                </c:pt>
                <c:pt idx="37">
                  <c:v>0.8</c:v>
                </c:pt>
                <c:pt idx="38">
                  <c:v>0.9</c:v>
                </c:pt>
                <c:pt idx="39">
                  <c:v>1</c:v>
                </c:pt>
                <c:pt idx="40">
                  <c:v>1.1499999999999999</c:v>
                </c:pt>
                <c:pt idx="41">
                  <c:v>1.3</c:v>
                </c:pt>
                <c:pt idx="42">
                  <c:v>1.6</c:v>
                </c:pt>
                <c:pt idx="43">
                  <c:v>1.9</c:v>
                </c:pt>
                <c:pt idx="44">
                  <c:v>2.25</c:v>
                </c:pt>
                <c:pt idx="45">
                  <c:v>2.7</c:v>
                </c:pt>
                <c:pt idx="46">
                  <c:v>3.1</c:v>
                </c:pt>
                <c:pt idx="47">
                  <c:v>3.5</c:v>
                </c:pt>
                <c:pt idx="48">
                  <c:v>4</c:v>
                </c:pt>
                <c:pt idx="49">
                  <c:v>4.5</c:v>
                </c:pt>
                <c:pt idx="50">
                  <c:v>5</c:v>
                </c:pt>
                <c:pt idx="51">
                  <c:v>5.5</c:v>
                </c:pt>
                <c:pt idx="52">
                  <c:v>6</c:v>
                </c:pt>
                <c:pt idx="53">
                  <c:v>6.5</c:v>
                </c:pt>
                <c:pt idx="54">
                  <c:v>7</c:v>
                </c:pt>
                <c:pt idx="55">
                  <c:v>7.5</c:v>
                </c:pt>
                <c:pt idx="56">
                  <c:v>8</c:v>
                </c:pt>
                <c:pt idx="57">
                  <c:v>8.6</c:v>
                </c:pt>
                <c:pt idx="58">
                  <c:v>9.1999999999999993</c:v>
                </c:pt>
                <c:pt idx="59">
                  <c:v>9.6999999999999993</c:v>
                </c:pt>
                <c:pt idx="60">
                  <c:v>9.9499999999999993</c:v>
                </c:pt>
                <c:pt idx="61">
                  <c:v>10</c:v>
                </c:pt>
                <c:pt idx="62">
                  <c:v>10</c:v>
                </c:pt>
                <c:pt idx="63">
                  <c:v>10</c:v>
                </c:pt>
                <c:pt idx="64">
                  <c:v>10</c:v>
                </c:pt>
                <c:pt idx="65">
                  <c:v>10</c:v>
                </c:pt>
                <c:pt idx="66">
                  <c:v>10</c:v>
                </c:pt>
                <c:pt idx="67">
                  <c:v>10</c:v>
                </c:pt>
                <c:pt idx="68">
                  <c:v>10</c:v>
                </c:pt>
                <c:pt idx="69">
                  <c:v>10</c:v>
                </c:pt>
              </c:numCache>
            </c:numRef>
          </c:yVal>
          <c:smooth val="1"/>
        </c:ser>
        <c:dLbls>
          <c:showLegendKey val="0"/>
          <c:showVal val="0"/>
          <c:showCatName val="0"/>
          <c:showSerName val="0"/>
          <c:showPercent val="0"/>
          <c:showBubbleSize val="0"/>
        </c:dLbls>
        <c:axId val="308946480"/>
        <c:axId val="308156320"/>
      </c:scatterChart>
      <c:valAx>
        <c:axId val="308946480"/>
        <c:scaling>
          <c:orientation val="minMax"/>
          <c:max val="7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156320"/>
        <c:crosses val="autoZero"/>
        <c:crossBetween val="midCat"/>
      </c:valAx>
      <c:valAx>
        <c:axId val="30815632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Response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9464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1D3294-05EC-4D39-BBFF-8666B261E17A}" type="datetimeFigureOut">
              <a:rPr lang="en-GB" smtClean="0"/>
              <a:pPr/>
              <a:t>05/05/2017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AB52D8-2E21-4A98-A355-59730E181040}" type="slidenum">
              <a:rPr lang="en-GB" smtClean="0"/>
              <a:pPr/>
              <a:t>‹#›</a:t>
            </a:fld>
            <a:endParaRPr lang="en-GB"/>
          </a:p>
        </p:txBody>
      </p:sp>
    </p:spTree>
    <p:extLst>
      <p:ext uri="{BB962C8B-B14F-4D97-AF65-F5344CB8AC3E}">
        <p14:creationId xmlns:p14="http://schemas.microsoft.com/office/powerpoint/2010/main" val="2264277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37697-468C-485E-891E-8A625A17F56C}" type="datetimeFigureOut">
              <a:rPr lang="en-GB" smtClean="0"/>
              <a:t>05/05/2017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33195-8D7D-4042-AA33-2B3D67408510}" type="slidenum">
              <a:rPr lang="en-GB" smtClean="0"/>
              <a:t>‹#›</a:t>
            </a:fld>
            <a:endParaRPr lang="en-GB"/>
          </a:p>
        </p:txBody>
      </p:sp>
    </p:spTree>
    <p:extLst>
      <p:ext uri="{BB962C8B-B14F-4D97-AF65-F5344CB8AC3E}">
        <p14:creationId xmlns:p14="http://schemas.microsoft.com/office/powerpoint/2010/main" val="1597409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633195-8D7D-4042-AA33-2B3D67408510}" type="slidenum">
              <a:rPr lang="en-GB" smtClean="0"/>
              <a:t>1</a:t>
            </a:fld>
            <a:endParaRPr lang="en-GB"/>
          </a:p>
        </p:txBody>
      </p:sp>
    </p:spTree>
    <p:extLst>
      <p:ext uri="{BB962C8B-B14F-4D97-AF65-F5344CB8AC3E}">
        <p14:creationId xmlns:p14="http://schemas.microsoft.com/office/powerpoint/2010/main" val="77224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D057A-43D6-4C71-98D2-EED37D47F09F}" type="slidenum">
              <a:rPr lang="en-GB"/>
              <a:pPr/>
              <a:t>16</a:t>
            </a:fld>
            <a:endParaRPr lang="en-GB"/>
          </a:p>
        </p:txBody>
      </p:sp>
      <p:sp>
        <p:nvSpPr>
          <p:cNvPr id="151554" name="Rectangle 2"/>
          <p:cNvSpPr>
            <a:spLocks noGrp="1" noRot="1" noChangeAspect="1" noChangeArrowheads="1" noTextEdit="1"/>
          </p:cNvSpPr>
          <p:nvPr>
            <p:ph type="sldImg"/>
          </p:nvPr>
        </p:nvSpPr>
        <p:spPr>
          <a:xfrm>
            <a:off x="854075" y="744538"/>
            <a:ext cx="4962525" cy="3722687"/>
          </a:xfrm>
          <a:ln/>
        </p:spPr>
      </p:sp>
      <p:sp>
        <p:nvSpPr>
          <p:cNvPr id="151555" name="Rectangle 3"/>
          <p:cNvSpPr>
            <a:spLocks noGrp="1" noChangeArrowheads="1"/>
          </p:cNvSpPr>
          <p:nvPr>
            <p:ph type="body" idx="1"/>
          </p:nvPr>
        </p:nvSpPr>
        <p:spPr>
          <a:xfrm>
            <a:off x="889212" y="4716877"/>
            <a:ext cx="4890665" cy="4465263"/>
          </a:xfrm>
        </p:spPr>
        <p:txBody>
          <a:bodyPr lIns="88156" tIns="44078" rIns="88156" bIns="44078"/>
          <a:lstStyle/>
          <a:p>
            <a:r>
              <a:rPr lang="en-GB" dirty="0"/>
              <a:t>Eddy-correlation method, measure instantaneous variation in the vertical component of wind speed caused by rapidly moving turbulent eddies and the simultaneous variations in trace gas concentration, flux is simple the average product of these variations</a:t>
            </a:r>
          </a:p>
          <a:p>
            <a:r>
              <a:rPr lang="en-GB" dirty="0"/>
              <a:t>Simplest theory and least empirical although in practice some adjustments have to be made to field data</a:t>
            </a:r>
          </a:p>
          <a:p>
            <a:r>
              <a:rPr lang="en-GB" dirty="0"/>
              <a:t>Requires fast instrumentation over short vegetation/crops (&gt;10 Hz sampling) can be expensive for trace gases</a:t>
            </a:r>
          </a:p>
        </p:txBody>
      </p:sp>
    </p:spTree>
    <p:extLst>
      <p:ext uri="{BB962C8B-B14F-4D97-AF65-F5344CB8AC3E}">
        <p14:creationId xmlns:p14="http://schemas.microsoft.com/office/powerpoint/2010/main" val="158172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8C776-D00C-4768-8472-71CA48674645}" type="slidenum">
              <a:rPr lang="en-GB"/>
              <a:pPr/>
              <a:t>17</a:t>
            </a:fld>
            <a:endParaRPr lang="en-GB"/>
          </a:p>
        </p:txBody>
      </p:sp>
      <p:sp>
        <p:nvSpPr>
          <p:cNvPr id="153602" name="Rectangle 2"/>
          <p:cNvSpPr>
            <a:spLocks noGrp="1" noRot="1" noChangeAspect="1" noChangeArrowheads="1" noTextEdit="1"/>
          </p:cNvSpPr>
          <p:nvPr>
            <p:ph type="sldImg"/>
          </p:nvPr>
        </p:nvSpPr>
        <p:spPr>
          <a:xfrm>
            <a:off x="854075" y="744538"/>
            <a:ext cx="4962525" cy="3722687"/>
          </a:xfrm>
          <a:ln/>
        </p:spPr>
      </p:sp>
      <p:sp>
        <p:nvSpPr>
          <p:cNvPr id="153603" name="Rectangle 3"/>
          <p:cNvSpPr>
            <a:spLocks noGrp="1" noChangeArrowheads="1"/>
          </p:cNvSpPr>
          <p:nvPr>
            <p:ph type="body" idx="1"/>
          </p:nvPr>
        </p:nvSpPr>
        <p:spPr>
          <a:xfrm>
            <a:off x="889212" y="4716877"/>
            <a:ext cx="4890665" cy="4465263"/>
          </a:xfrm>
        </p:spPr>
        <p:txBody>
          <a:bodyPr lIns="88156" tIns="44078" rIns="88156" bIns="44078"/>
          <a:lstStyle/>
          <a:p>
            <a:r>
              <a:rPr lang="en-GB" dirty="0"/>
              <a:t>Gradient method: Flux is described using </a:t>
            </a:r>
            <a:r>
              <a:rPr lang="en-GB" dirty="0" err="1"/>
              <a:t>Fick’s</a:t>
            </a:r>
            <a:r>
              <a:rPr lang="en-GB" dirty="0"/>
              <a:t> law, flux = rate of change of entity with distance x diffusion coefficient (eddy diffusivity)</a:t>
            </a:r>
          </a:p>
          <a:p>
            <a:r>
              <a:rPr lang="en-GB" dirty="0"/>
              <a:t>Find K use similarity theory essentially measure </a:t>
            </a:r>
            <a:r>
              <a:rPr lang="en-GB" dirty="0" err="1"/>
              <a:t>windspeed</a:t>
            </a:r>
            <a:r>
              <a:rPr lang="en-GB" dirty="0"/>
              <a:t> gradient find </a:t>
            </a:r>
            <a:r>
              <a:rPr lang="en-GB" dirty="0" err="1"/>
              <a:t>Kmomentum</a:t>
            </a:r>
            <a:r>
              <a:rPr lang="en-GB" dirty="0"/>
              <a:t> and so </a:t>
            </a:r>
            <a:r>
              <a:rPr lang="en-GB" dirty="0" err="1"/>
              <a:t>Kgas</a:t>
            </a:r>
            <a:r>
              <a:rPr lang="en-GB" dirty="0"/>
              <a:t>, also measure temperature to calculate Km and apply corrections.</a:t>
            </a:r>
          </a:p>
          <a:p>
            <a:r>
              <a:rPr lang="en-GB" dirty="0"/>
              <a:t>Simple instrumentation, operates 0.5 - 1 hourly resolution</a:t>
            </a:r>
          </a:p>
          <a:p>
            <a:r>
              <a:rPr lang="en-GB" dirty="0"/>
              <a:t>Requires empirical relationships</a:t>
            </a:r>
          </a:p>
        </p:txBody>
      </p:sp>
    </p:spTree>
    <p:extLst>
      <p:ext uri="{BB962C8B-B14F-4D97-AF65-F5344CB8AC3E}">
        <p14:creationId xmlns:p14="http://schemas.microsoft.com/office/powerpoint/2010/main" val="407306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9E691-A04E-4FFE-95E5-926DE9AD3D3C}" type="slidenum">
              <a:rPr lang="en-GB"/>
              <a:pPr/>
              <a:t>19</a:t>
            </a:fld>
            <a:endParaRPr lang="en-GB"/>
          </a:p>
        </p:txBody>
      </p:sp>
      <p:sp>
        <p:nvSpPr>
          <p:cNvPr id="263170"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GB"/>
          </a:p>
        </p:txBody>
      </p:sp>
      <p:sp>
        <p:nvSpPr>
          <p:cNvPr id="263171" name="Rectangle 3"/>
          <p:cNvSpPr txBox="1">
            <a:spLocks noGrp="1" noChangeArrowheads="1"/>
          </p:cNvSpPr>
          <p:nvPr>
            <p:ph type="body"/>
          </p:nvPr>
        </p:nvSpPr>
        <p:spPr>
          <a:xfrm>
            <a:off x="685800" y="4343400"/>
            <a:ext cx="5483225" cy="4114800"/>
          </a:xfrm>
          <a:ln/>
        </p:spPr>
        <p:txBody>
          <a:bodyPr wrap="none" anchor="ctr"/>
          <a:lstStyle/>
          <a:p>
            <a:pPr defTabSz="449263"/>
            <a:r>
              <a:rPr lang="it-IT" dirty="0" smtClean="0"/>
              <a:t>The</a:t>
            </a:r>
            <a:r>
              <a:rPr lang="it-IT" baseline="0" dirty="0" smtClean="0"/>
              <a:t> system has 5 cup anemometers, 5 thermocouples, and 5 denuders all placed at regular logarithmic vertical distances.</a:t>
            </a:r>
            <a:endParaRPr lang="it-IT" dirty="0"/>
          </a:p>
        </p:txBody>
      </p:sp>
    </p:spTree>
    <p:extLst>
      <p:ext uri="{BB962C8B-B14F-4D97-AF65-F5344CB8AC3E}">
        <p14:creationId xmlns:p14="http://schemas.microsoft.com/office/powerpoint/2010/main" val="3075114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D6483-ED66-40BF-A073-A653A1E096C6}" type="slidenum">
              <a:rPr lang="en-GB"/>
              <a:pPr/>
              <a:t>21</a:t>
            </a:fld>
            <a:endParaRPr lang="en-GB"/>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3063931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we plan</a:t>
            </a:r>
            <a:r>
              <a:rPr lang="en-GB" baseline="0" dirty="0" smtClean="0"/>
              <a:t> on testing the inlets at NPL, what we are looking for. </a:t>
            </a:r>
            <a:endParaRPr lang="en-GB" dirty="0"/>
          </a:p>
        </p:txBody>
      </p:sp>
      <p:sp>
        <p:nvSpPr>
          <p:cNvPr id="4" name="Slide Number Placeholder 3"/>
          <p:cNvSpPr>
            <a:spLocks noGrp="1"/>
          </p:cNvSpPr>
          <p:nvPr>
            <p:ph type="sldNum" sz="quarter" idx="10"/>
          </p:nvPr>
        </p:nvSpPr>
        <p:spPr/>
        <p:txBody>
          <a:bodyPr/>
          <a:lstStyle/>
          <a:p>
            <a:fld id="{A68B4E80-063B-456B-8CB0-DEEB25103458}" type="slidenum">
              <a:rPr lang="en-GB" smtClean="0"/>
              <a:t>32</a:t>
            </a:fld>
            <a:endParaRPr lang="en-GB"/>
          </a:p>
        </p:txBody>
      </p:sp>
    </p:spTree>
    <p:extLst>
      <p:ext uri="{BB962C8B-B14F-4D97-AF65-F5344CB8AC3E}">
        <p14:creationId xmlns:p14="http://schemas.microsoft.com/office/powerpoint/2010/main" val="307506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0" i="0" cap="none" baseline="0">
                <a:solidFill>
                  <a:schemeClr val="bg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here to type your title – Text heavy</a:t>
            </a:r>
          </a:p>
        </p:txBody>
      </p:sp>
      <p:sp>
        <p:nvSpPr>
          <p:cNvPr id="11" name="Text Placeholder 7"/>
          <p:cNvSpPr>
            <a:spLocks noGrp="1"/>
          </p:cNvSpPr>
          <p:nvPr>
            <p:ph type="body" sz="quarter" idx="12" hasCustomPrompt="1"/>
          </p:nvPr>
        </p:nvSpPr>
        <p:spPr>
          <a:xfrm>
            <a:off x="0" y="728663"/>
            <a:ext cx="9144000" cy="6129337"/>
          </a:xfrm>
          <a:prstGeom prst="rect">
            <a:avLst/>
          </a:prstGeom>
          <a:noFill/>
        </p:spPr>
        <p:txBody>
          <a:bodyPr lIns="360000" tIns="288000" rIns="360000" bIns="720000" anchor="t" anchorCtr="0">
            <a:normAutofit/>
          </a:bodyPr>
          <a:lstStyle>
            <a:lvl1pPr marL="0" marR="0" indent="0" algn="l" defTabSz="914400" rtl="0" eaLnBrk="1" fontAlgn="auto" latinLnBrk="0" hangingPunct="1">
              <a:lnSpc>
                <a:spcPct val="100000"/>
              </a:lnSpc>
              <a:spcBef>
                <a:spcPts val="0"/>
              </a:spcBef>
              <a:spcAft>
                <a:spcPts val="0"/>
              </a:spcAft>
              <a:buClrTx/>
              <a:buSzTx/>
              <a:buFontTx/>
              <a:buNone/>
              <a:tabLst/>
              <a:defRPr sz="2400" cap="none" baseline="0">
                <a:solidFill>
                  <a:schemeClr val="tx1"/>
                </a:solidFill>
                <a:latin typeface="Arial" pitchFamily="34" charset="0"/>
                <a:cs typeface="Arial" pitchFamily="34" charset="0"/>
              </a:defRPr>
            </a:lvl1pPr>
          </a:lstStyle>
          <a:p>
            <a:pPr lvl="0"/>
            <a:r>
              <a:rPr lang="en-GB" dirty="0" smtClean="0"/>
              <a:t>Click here to type in this ‘text heavy slide’ (use Arial 30pt regular).</a:t>
            </a:r>
            <a:br>
              <a:rPr lang="en-GB" dirty="0" smtClean="0"/>
            </a:br>
            <a:r>
              <a:rPr lang="en-GB" dirty="0" smtClean="0"/>
              <a:t/>
            </a:r>
            <a:br>
              <a:rPr lang="en-GB" dirty="0" smtClean="0"/>
            </a:br>
            <a:r>
              <a:rPr lang="en-GB" dirty="0" smtClean="0"/>
              <a:t>If all your text won’t fit on a single slide at 30pt, you can use 24pt – PLEASE DON’T GO SMALLER. If your content still won’t fit, try to edit the copy – your slide has too much information for your audience to take in. As a last resort, you can run the copy over several slides – this isn’t ideal, but it’s better than being too small to read. </a:t>
            </a:r>
            <a:endParaRPr lang="en-GB" dirty="0"/>
          </a:p>
        </p:txBody>
      </p:sp>
      <p:sp>
        <p:nvSpPr>
          <p:cNvPr id="7"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191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Bullets</a:t>
            </a:r>
            <a:endParaRPr lang="en-GB" dirty="0"/>
          </a:p>
        </p:txBody>
      </p:sp>
      <p:sp>
        <p:nvSpPr>
          <p:cNvPr id="11" name="Text Placeholder 7"/>
          <p:cNvSpPr>
            <a:spLocks noGrp="1"/>
          </p:cNvSpPr>
          <p:nvPr>
            <p:ph type="body" sz="quarter" idx="12" hasCustomPrompt="1"/>
          </p:nvPr>
        </p:nvSpPr>
        <p:spPr>
          <a:xfrm>
            <a:off x="0" y="728663"/>
            <a:ext cx="9144000" cy="6127750"/>
          </a:xfrm>
          <a:prstGeom prst="rect">
            <a:avLst/>
          </a:prstGeom>
          <a:noFill/>
        </p:spPr>
        <p:txBody>
          <a:bodyPr lIns="0" tIns="288000" rIns="360000" bIns="720000" anchor="t" anchorCtr="0">
            <a:normAutofit/>
          </a:bodyPr>
          <a:lstStyle>
            <a:lvl1pPr marL="712788" indent="-355600">
              <a:lnSpc>
                <a:spcPct val="100000"/>
              </a:lnSpc>
              <a:spcBef>
                <a:spcPts val="600"/>
              </a:spcBef>
              <a:spcAft>
                <a:spcPts val="600"/>
              </a:spcAft>
              <a:buFont typeface="Arial" pitchFamily="34" charset="0"/>
              <a:buChar char="•"/>
              <a:defRPr sz="3000" cap="none" baseline="0">
                <a:solidFill>
                  <a:schemeClr val="tx1"/>
                </a:solidFill>
                <a:latin typeface="Arial" pitchFamily="34" charset="0"/>
                <a:cs typeface="Arial" pitchFamily="34" charset="0"/>
              </a:defRPr>
            </a:lvl1pPr>
            <a:lvl2pPr marL="1074738" indent="-355600">
              <a:spcBef>
                <a:spcPts val="0"/>
              </a:spcBef>
              <a:buSzPct val="75000"/>
              <a:buFont typeface="Arial" pitchFamily="34" charset="0"/>
              <a:buChar char="•"/>
              <a:defRPr sz="2600" baseline="0">
                <a:latin typeface="Arial" pitchFamily="34" charset="0"/>
                <a:cs typeface="Arial" pitchFamily="34" charset="0"/>
              </a:defRPr>
            </a:lvl2pPr>
          </a:lstStyle>
          <a:p>
            <a:pPr lvl="0"/>
            <a:r>
              <a:rPr lang="en-GB" dirty="0" smtClean="0"/>
              <a:t>Click here to add bullets (Arial 30pt regular).</a:t>
            </a:r>
          </a:p>
          <a:p>
            <a:pPr lvl="1"/>
            <a:r>
              <a:rPr lang="en-GB" dirty="0" smtClean="0"/>
              <a:t>Next level bullet (Arial 26pt regular).</a:t>
            </a:r>
          </a:p>
          <a:p>
            <a:pPr lvl="0"/>
            <a:r>
              <a:rPr lang="en-GB" dirty="0" smtClean="0"/>
              <a:t>Please keep bullets short and to the point</a:t>
            </a:r>
          </a:p>
          <a:p>
            <a:pPr lvl="1"/>
            <a:r>
              <a:rPr lang="en-GB" dirty="0" smtClean="0"/>
              <a:t>Next level bullet</a:t>
            </a:r>
          </a:p>
          <a:p>
            <a:pPr lvl="0"/>
            <a:r>
              <a:rPr lang="en-GB" dirty="0" smtClean="0"/>
              <a:t>And try not to have more than 5 on a slide if at all possible</a:t>
            </a:r>
          </a:p>
          <a:p>
            <a:pPr lvl="0"/>
            <a:r>
              <a:rPr lang="en-GB" dirty="0" smtClean="0"/>
              <a:t>x</a:t>
            </a:r>
          </a:p>
          <a:p>
            <a:pPr lvl="0"/>
            <a:r>
              <a:rPr lang="en-GB" dirty="0" smtClean="0"/>
              <a:t>y </a:t>
            </a:r>
            <a:br>
              <a:rPr lang="en-GB" dirty="0" smtClean="0"/>
            </a:br>
            <a:r>
              <a:rPr lang="en-GB" dirty="0" smtClean="0"/>
              <a:t/>
            </a:r>
            <a:br>
              <a:rPr lang="en-GB" dirty="0" smtClean="0"/>
            </a:br>
            <a:endParaRPr lang="en-GB" dirty="0"/>
          </a:p>
        </p:txBody>
      </p:sp>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mp; add object (graph, image etc.)">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6"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2400" cap="none" baseline="0">
                <a:solidFill>
                  <a:schemeClr val="tx1"/>
                </a:solidFill>
                <a:latin typeface="Arial" pitchFamily="34" charset="0"/>
                <a:cs typeface="Arial" pitchFamily="34" charset="0"/>
              </a:defRPr>
            </a:lvl1pPr>
          </a:lstStyle>
          <a:p>
            <a:pPr lvl="0"/>
            <a:r>
              <a:rPr lang="en-GB" dirty="0" smtClean="0"/>
              <a:t>Click here to type your text. Keep it as simple as possible.</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br>
              <a:rPr lang="en-GB" dirty="0" smtClean="0"/>
            </a:br>
            <a:endParaRPr lang="en-GB" dirty="0" smtClean="0"/>
          </a:p>
          <a:p>
            <a:pPr lvl="0"/>
            <a:r>
              <a:rPr lang="en-GB" dirty="0" smtClean="0"/>
              <a:t>Simple slides are much easier on the eye, and give the impression of confidence and clarity.</a:t>
            </a:r>
            <a:endParaRPr lang="en-GB" dirty="0"/>
          </a:p>
        </p:txBody>
      </p:sp>
      <p:sp>
        <p:nvSpPr>
          <p:cNvPr id="8"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7"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Text &amp; add object (graph, image etc.)">
    <p:spTree>
      <p:nvGrpSpPr>
        <p:cNvPr id="1" name=""/>
        <p:cNvGrpSpPr/>
        <p:nvPr/>
      </p:nvGrpSpPr>
      <p:grpSpPr>
        <a:xfrm>
          <a:off x="0" y="0"/>
          <a:ext cx="0" cy="0"/>
          <a:chOff x="0" y="0"/>
          <a:chExt cx="0" cy="0"/>
        </a:xfrm>
      </p:grpSpPr>
      <p:sp>
        <p:nvSpPr>
          <p:cNvPr id="3"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5"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273050" indent="-273050">
              <a:lnSpc>
                <a:spcPct val="100000"/>
              </a:lnSpc>
              <a:spcBef>
                <a:spcPts val="0"/>
              </a:spcBef>
              <a:spcAft>
                <a:spcPts val="0"/>
              </a:spcAft>
              <a:buFont typeface="Arial" pitchFamily="34" charset="0"/>
              <a:buChar char="•"/>
              <a:defRPr sz="2400" cap="none" baseline="0">
                <a:solidFill>
                  <a:schemeClr val="tx1"/>
                </a:solidFill>
                <a:latin typeface="Arial" pitchFamily="34" charset="0"/>
                <a:cs typeface="Arial" pitchFamily="34" charset="0"/>
              </a:defRPr>
            </a:lvl1pPr>
            <a:lvl2pPr marL="542925" indent="-271463">
              <a:spcBef>
                <a:spcPts val="600"/>
              </a:spcBef>
              <a:spcAft>
                <a:spcPts val="600"/>
              </a:spcAft>
              <a:buSzPct val="70000"/>
              <a:buFont typeface="Arial" pitchFamily="34" charset="0"/>
              <a:buChar char="•"/>
              <a:defRPr lang="en-GB" sz="2400" kern="1200" cap="none" baseline="0" dirty="0" smtClean="0">
                <a:solidFill>
                  <a:schemeClr val="tx1"/>
                </a:solidFill>
                <a:latin typeface="Arial" pitchFamily="34" charset="0"/>
                <a:ea typeface="+mn-ea"/>
                <a:cs typeface="Arial" pitchFamily="34" charset="0"/>
              </a:defRPr>
            </a:lvl2pPr>
          </a:lstStyle>
          <a:p>
            <a:pPr lvl="0"/>
            <a:r>
              <a:rPr lang="en-GB" dirty="0" smtClean="0"/>
              <a:t>Click here to type your bullet points. Use an appropriate font size &amp; avoid type overlapping the logo below.</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p>
          <a:p>
            <a:pPr lvl="1"/>
            <a:r>
              <a:rPr lang="en-GB" dirty="0" smtClean="0"/>
              <a:t>Next level bullet</a:t>
            </a:r>
            <a:br>
              <a:rPr lang="en-GB" dirty="0" smtClean="0"/>
            </a:br>
            <a:r>
              <a:rPr lang="en-GB" dirty="0" smtClean="0"/>
              <a:t/>
            </a:r>
            <a:br>
              <a:rPr lang="en-GB" dirty="0" smtClean="0"/>
            </a:br>
            <a:endParaRPr lang="en-GB" dirty="0"/>
          </a:p>
        </p:txBody>
      </p:sp>
      <p:sp>
        <p:nvSpPr>
          <p:cNvPr id="7"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Blank slide</a:t>
            </a:r>
            <a:endParaRPr lang="en-GB" dirty="0"/>
          </a:p>
        </p:txBody>
      </p:sp>
      <p:sp>
        <p:nvSpPr>
          <p:cNvPr id="4"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image credits here</a:t>
            </a:r>
            <a:endParaRPr lang="en-GB" dirty="0"/>
          </a:p>
        </p:txBody>
      </p:sp>
      <p:sp>
        <p:nvSpPr>
          <p:cNvPr id="6" name="Picture Placeholder 5"/>
          <p:cNvSpPr>
            <a:spLocks noGrp="1"/>
          </p:cNvSpPr>
          <p:nvPr>
            <p:ph type="pic" sz="quarter" idx="14" hasCustomPrompt="1"/>
          </p:nvPr>
        </p:nvSpPr>
        <p:spPr>
          <a:xfrm>
            <a:off x="395287" y="1071969"/>
            <a:ext cx="8353426" cy="4661287"/>
          </a:xfrm>
          <a:prstGeom prst="rect">
            <a:avLst/>
          </a:prstGeom>
        </p:spPr>
        <p:txBody>
          <a:bodyPr/>
          <a:lstStyle>
            <a:lvl1pPr>
              <a:defRPr sz="2800" baseline="0">
                <a:latin typeface="Arial" pitchFamily="34" charset="0"/>
                <a:cs typeface="Arial" pitchFamily="34" charset="0"/>
              </a:defRPr>
            </a:lvl1pPr>
          </a:lstStyle>
          <a:p>
            <a:r>
              <a:rPr lang="en-GB" dirty="0" smtClean="0"/>
              <a:t>Click on icon to insert your image here (Your image will look at its very best if it is already sized to 23.2 x 12.95 cm).</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Image slide</a:t>
            </a:r>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27EC7EB-9E53-408E-A030-794BC07A9DAB}" type="datetimeFigureOut">
              <a:rPr lang="en-GB" smtClean="0"/>
              <a:pPr/>
              <a:t>05/05/2017</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9C618F0-B82F-467B-A2E5-7BE303959379}" type="slidenum">
              <a:rPr lang="en-GB" smtClean="0"/>
              <a:pPr/>
              <a:t>‹#›</a:t>
            </a:fld>
            <a:endParaRPr lang="en-GB"/>
          </a:p>
        </p:txBody>
      </p:sp>
    </p:spTree>
    <p:extLst>
      <p:ext uri="{BB962C8B-B14F-4D97-AF65-F5344CB8AC3E}">
        <p14:creationId xmlns:p14="http://schemas.microsoft.com/office/powerpoint/2010/main" val="337335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E9889C-2458-4D2D-89E5-70134B5B2863}" type="datetimeFigureOut">
              <a:rPr lang="en-GB" smtClean="0"/>
              <a:pPr/>
              <a:t>05/05/2017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D091F65-F65C-48D6-95E4-5CB7FD04FAE6}" type="slidenum">
              <a:rPr lang="en-GB" smtClean="0"/>
              <a:pPr/>
              <a:t>‹#›</a:t>
            </a:fld>
            <a:endParaRPr lang="en-GB"/>
          </a:p>
        </p:txBody>
      </p:sp>
    </p:spTree>
    <p:extLst>
      <p:ext uri="{BB962C8B-B14F-4D97-AF65-F5344CB8AC3E}">
        <p14:creationId xmlns:p14="http://schemas.microsoft.com/office/powerpoint/2010/main" val="182094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50542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EH_PMS_RGB.png"/>
          <p:cNvPicPr>
            <a:picLocks noChangeAspect="1"/>
          </p:cNvPicPr>
          <p:nvPr/>
        </p:nvPicPr>
        <p:blipFill>
          <a:blip r:embed="rId12" cstate="print"/>
          <a:srcRect l="10868" t="32491" r="8698" b="39833"/>
          <a:stretch>
            <a:fillRect/>
          </a:stretch>
        </p:blipFill>
        <p:spPr>
          <a:xfrm>
            <a:off x="388221" y="6087483"/>
            <a:ext cx="1800000" cy="437861"/>
          </a:xfrm>
          <a:prstGeom prst="rect">
            <a:avLst/>
          </a:prstGeom>
        </p:spPr>
      </p:pic>
      <p:pic>
        <p:nvPicPr>
          <p:cNvPr id="5" name="Picture 4" descr="iStock_000009474263XLarge.jpg"/>
          <p:cNvPicPr>
            <a:picLocks noChangeAspect="1"/>
          </p:cNvPicPr>
          <p:nvPr/>
        </p:nvPicPr>
        <p:blipFill>
          <a:blip r:embed="rId13" cstate="print"/>
          <a:stretch>
            <a:fillRect/>
          </a:stretch>
        </p:blipFill>
        <p:spPr>
          <a:xfrm>
            <a:off x="0" y="0"/>
            <a:ext cx="9144000" cy="728472"/>
          </a:xfrm>
          <a:prstGeom prst="rect">
            <a:avLst/>
          </a:prstGeom>
        </p:spPr>
      </p:pic>
      <p:pic>
        <p:nvPicPr>
          <p:cNvPr id="7" name="Picture 6" descr="NERC_Logo_Landscape_RGB_2013.png"/>
          <p:cNvPicPr>
            <a:picLocks noChangeAspect="1"/>
          </p:cNvPicPr>
          <p:nvPr/>
        </p:nvPicPr>
        <p:blipFill>
          <a:blip r:embed="rId14" cstate="print"/>
          <a:stretch>
            <a:fillRect/>
          </a:stretch>
        </p:blipFill>
        <p:spPr>
          <a:xfrm>
            <a:off x="6948464" y="6123740"/>
            <a:ext cx="1800000" cy="390730"/>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74" r:id="rId3"/>
    <p:sldLayoutId id="2147483781" r:id="rId4"/>
    <p:sldLayoutId id="2147483763" r:id="rId5"/>
    <p:sldLayoutId id="2147483764" r:id="rId6"/>
    <p:sldLayoutId id="2147483783" r:id="rId7"/>
    <p:sldLayoutId id="2147483784" r:id="rId8"/>
    <p:sldLayoutId id="2147483785" r:id="rId9"/>
    <p:sldLayoutId id="2147483786" r:id="rId10"/>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wmf"/><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4704"/>
            <a:ext cx="9148300" cy="2554545"/>
          </a:xfrm>
          <a:prstGeom prst="rect">
            <a:avLst/>
          </a:prstGeom>
          <a:noFill/>
        </p:spPr>
        <p:txBody>
          <a:bodyPr wrap="square" rtlCol="0">
            <a:spAutoFit/>
          </a:bodyPr>
          <a:lstStyle/>
          <a:p>
            <a:pPr algn="ctr"/>
            <a:r>
              <a:rPr lang="en-GB" sz="4000" dirty="0" smtClean="0"/>
              <a:t>TFMM </a:t>
            </a:r>
            <a:r>
              <a:rPr lang="en-GB" sz="4000" dirty="0" smtClean="0"/>
              <a:t>2017</a:t>
            </a:r>
            <a:endParaRPr lang="en-GB" sz="4000" dirty="0" smtClean="0"/>
          </a:p>
          <a:p>
            <a:pPr algn="ctr"/>
            <a:r>
              <a:rPr lang="en-GB" sz="4000" dirty="0">
                <a:solidFill>
                  <a:srgbClr val="000000"/>
                </a:solidFill>
                <a:latin typeface="Calibri" panose="020F0502020204030204" pitchFamily="34" charset="0"/>
              </a:rPr>
              <a:t>Addressing the nitrogen pollution quantification challenge with measurement </a:t>
            </a:r>
            <a:endParaRPr lang="en-GB" sz="4000" dirty="0"/>
          </a:p>
        </p:txBody>
      </p:sp>
      <p:sp>
        <p:nvSpPr>
          <p:cNvPr id="9" name="Text Box 15"/>
          <p:cNvSpPr txBox="1">
            <a:spLocks noChangeArrowheads="1"/>
          </p:cNvSpPr>
          <p:nvPr/>
        </p:nvSpPr>
        <p:spPr bwMode="auto">
          <a:xfrm>
            <a:off x="181662" y="4762704"/>
            <a:ext cx="8856984" cy="523220"/>
          </a:xfrm>
          <a:prstGeom prst="rect">
            <a:avLst/>
          </a:prstGeom>
          <a:noFill/>
          <a:ln w="9525">
            <a:noFill/>
            <a:miter lim="800000"/>
            <a:headEnd/>
            <a:tailEnd/>
          </a:ln>
          <a:effectLst/>
        </p:spPr>
        <p:txBody>
          <a:bodyPr wrap="square">
            <a:spAutoFit/>
          </a:bodyPr>
          <a:lstStyle/>
          <a:p>
            <a:pPr algn="ctr"/>
            <a:r>
              <a:rPr lang="en-GB" sz="1400" dirty="0" smtClean="0">
                <a:latin typeface="Arial" pitchFamily="34" charset="0"/>
                <a:cs typeface="Arial" pitchFamily="34" charset="0"/>
              </a:rPr>
              <a:t>CEH Edinburgh, Bush Estate, Penicuik, Midlothian EH26 0QB</a:t>
            </a:r>
          </a:p>
          <a:p>
            <a:pPr algn="ctr"/>
            <a:r>
              <a:rPr lang="en-GB" sz="1400" dirty="0" smtClean="0">
                <a:latin typeface="Arial" pitchFamily="34" charset="0"/>
                <a:cs typeface="Arial" pitchFamily="34" charset="0"/>
              </a:rPr>
              <a:t>NPL, Teddington, UK</a:t>
            </a:r>
          </a:p>
        </p:txBody>
      </p:sp>
      <p:sp>
        <p:nvSpPr>
          <p:cNvPr id="2" name="TextBox 1"/>
          <p:cNvSpPr txBox="1"/>
          <p:nvPr/>
        </p:nvSpPr>
        <p:spPr>
          <a:xfrm>
            <a:off x="539552" y="3319249"/>
            <a:ext cx="7056784" cy="1200329"/>
          </a:xfrm>
          <a:prstGeom prst="rect">
            <a:avLst/>
          </a:prstGeom>
          <a:noFill/>
        </p:spPr>
        <p:txBody>
          <a:bodyPr wrap="square" rtlCol="0">
            <a:spAutoFit/>
          </a:bodyPr>
          <a:lstStyle/>
          <a:p>
            <a:r>
              <a:rPr lang="en-GB" dirty="0" smtClean="0"/>
              <a:t>MM Twigg</a:t>
            </a:r>
            <a:r>
              <a:rPr lang="en-GB" dirty="0"/>
              <a:t>, </a:t>
            </a:r>
            <a:r>
              <a:rPr lang="en-GB" dirty="0" smtClean="0"/>
              <a:t>M Coyle, </a:t>
            </a:r>
            <a:r>
              <a:rPr lang="en-GB" dirty="0"/>
              <a:t>D </a:t>
            </a:r>
            <a:r>
              <a:rPr lang="en-GB" dirty="0" smtClean="0"/>
              <a:t>Famulari, J Kentisbeer, C Flechard, </a:t>
            </a:r>
            <a:r>
              <a:rPr lang="en-GB" dirty="0"/>
              <a:t>D</a:t>
            </a:r>
            <a:r>
              <a:rPr lang="en-GB" dirty="0" smtClean="0"/>
              <a:t> </a:t>
            </a:r>
            <a:r>
              <a:rPr lang="en-GB" dirty="0"/>
              <a:t>Fowler</a:t>
            </a:r>
            <a:r>
              <a:rPr lang="en-GB" dirty="0" smtClean="0"/>
              <a:t>, I Simmons</a:t>
            </a:r>
            <a:r>
              <a:rPr lang="en-GB" dirty="0"/>
              <a:t>, </a:t>
            </a:r>
            <a:r>
              <a:rPr lang="en-GB" dirty="0" smtClean="0"/>
              <a:t>S </a:t>
            </a:r>
            <a:r>
              <a:rPr lang="en-GB" dirty="0"/>
              <a:t>Leeson, </a:t>
            </a:r>
            <a:r>
              <a:rPr lang="en-GB" dirty="0" smtClean="0"/>
              <a:t>E </a:t>
            </a:r>
            <a:r>
              <a:rPr lang="en-GB" dirty="0"/>
              <a:t>Nemitz, </a:t>
            </a:r>
            <a:r>
              <a:rPr lang="en-GB" dirty="0" smtClean="0"/>
              <a:t>YS Tang, A Stephens, N Van Dijk, CF </a:t>
            </a:r>
            <a:r>
              <a:rPr lang="en-GB" dirty="0" err="1" smtClean="0"/>
              <a:t>Braban</a:t>
            </a:r>
            <a:r>
              <a:rPr lang="en-GB" dirty="0" smtClean="0"/>
              <a:t> + other project partners at Ricardo EE, NPL</a:t>
            </a:r>
            <a:endParaRPr lang="en-GB" dirty="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908720"/>
            <a:ext cx="7286293" cy="5333580"/>
          </a:xfrm>
          <a:prstGeom prst="rect">
            <a:avLst/>
          </a:prstGeom>
        </p:spPr>
      </p:pic>
    </p:spTree>
    <p:extLst>
      <p:ext uri="{BB962C8B-B14F-4D97-AF65-F5344CB8AC3E}">
        <p14:creationId xmlns:p14="http://schemas.microsoft.com/office/powerpoint/2010/main" val="3701438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1560" y="620688"/>
            <a:ext cx="7848872" cy="6000752"/>
          </a:xfrm>
          <a:prstGeom prst="rect">
            <a:avLst/>
          </a:prstGeom>
        </p:spPr>
      </p:pic>
    </p:spTree>
    <p:extLst>
      <p:ext uri="{BB962C8B-B14F-4D97-AF65-F5344CB8AC3E}">
        <p14:creationId xmlns:p14="http://schemas.microsoft.com/office/powerpoint/2010/main" val="9327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9552" y="332656"/>
            <a:ext cx="8123296" cy="6210559"/>
          </a:xfrm>
          <a:prstGeom prst="rect">
            <a:avLst/>
          </a:prstGeom>
        </p:spPr>
      </p:pic>
      <p:pic>
        <p:nvPicPr>
          <p:cNvPr id="5" name="Picture 4"/>
          <p:cNvPicPr>
            <a:picLocks noChangeAspect="1"/>
          </p:cNvPicPr>
          <p:nvPr/>
        </p:nvPicPr>
        <p:blipFill rotWithShape="1">
          <a:blip r:embed="rId2"/>
          <a:srcRect l="18616" t="12754" r="51246" b="69854"/>
          <a:stretch/>
        </p:blipFill>
        <p:spPr>
          <a:xfrm>
            <a:off x="0" y="17778"/>
            <a:ext cx="4406887" cy="1944215"/>
          </a:xfrm>
          <a:prstGeom prst="rect">
            <a:avLst/>
          </a:prstGeom>
        </p:spPr>
      </p:pic>
    </p:spTree>
    <p:extLst>
      <p:ext uri="{BB962C8B-B14F-4D97-AF65-F5344CB8AC3E}">
        <p14:creationId xmlns:p14="http://schemas.microsoft.com/office/powerpoint/2010/main" val="3575946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Future work</a:t>
            </a:r>
            <a:endParaRPr lang="en-GB" dirty="0"/>
          </a:p>
        </p:txBody>
      </p:sp>
      <p:sp>
        <p:nvSpPr>
          <p:cNvPr id="3" name="Text Placeholder 2"/>
          <p:cNvSpPr>
            <a:spLocks noGrp="1"/>
          </p:cNvSpPr>
          <p:nvPr>
            <p:ph type="body" sz="quarter" idx="13"/>
          </p:nvPr>
        </p:nvSpPr>
        <p:spPr/>
        <p:txBody>
          <a:bodyPr/>
          <a:lstStyle/>
          <a:p>
            <a:endParaRPr lang="en-GB"/>
          </a:p>
        </p:txBody>
      </p:sp>
      <p:sp>
        <p:nvSpPr>
          <p:cNvPr id="5" name="TextBox 4"/>
          <p:cNvSpPr txBox="1"/>
          <p:nvPr/>
        </p:nvSpPr>
        <p:spPr>
          <a:xfrm>
            <a:off x="179512" y="737113"/>
            <a:ext cx="8424936" cy="6124754"/>
          </a:xfrm>
          <a:prstGeom prst="rect">
            <a:avLst/>
          </a:prstGeom>
          <a:noFill/>
        </p:spPr>
        <p:txBody>
          <a:bodyPr wrap="square" rtlCol="0">
            <a:spAutoFit/>
          </a:bodyPr>
          <a:lstStyle/>
          <a:p>
            <a:r>
              <a:rPr lang="en-GB" sz="2800" dirty="0" smtClean="0"/>
              <a:t>In 2017 </a:t>
            </a:r>
            <a:r>
              <a:rPr lang="en-GB" sz="2800" dirty="0" err="1" smtClean="0"/>
              <a:t>chemiluminescence</a:t>
            </a:r>
            <a:r>
              <a:rPr lang="en-GB" sz="2800" dirty="0" smtClean="0"/>
              <a:t> and photolytic instruments will be on same manifold and calibrated at ACTRIS frequency (~3days)</a:t>
            </a:r>
          </a:p>
          <a:p>
            <a:endParaRPr lang="en-GB" sz="2800" dirty="0"/>
          </a:p>
          <a:p>
            <a:r>
              <a:rPr lang="en-GB" sz="2800" dirty="0" smtClean="0"/>
              <a:t>Assess the data in detail: when are large differences occurring, do they coincide with other components measured</a:t>
            </a:r>
          </a:p>
          <a:p>
            <a:endParaRPr lang="en-GB" sz="2800" dirty="0"/>
          </a:p>
          <a:p>
            <a:r>
              <a:rPr lang="en-GB" sz="2800" dirty="0" smtClean="0"/>
              <a:t>Assess regional importance (e.g. for Edinburgh)</a:t>
            </a:r>
          </a:p>
          <a:p>
            <a:endParaRPr lang="en-GB" sz="2800" dirty="0"/>
          </a:p>
          <a:p>
            <a:r>
              <a:rPr lang="en-GB" sz="2800" dirty="0" smtClean="0"/>
              <a:t>In 2017-2019 make campaign based reactive N measurements</a:t>
            </a:r>
          </a:p>
          <a:p>
            <a:endParaRPr lang="en-GB" sz="2800" dirty="0"/>
          </a:p>
          <a:p>
            <a:endParaRPr lang="en-GB" sz="2800" dirty="0"/>
          </a:p>
        </p:txBody>
      </p:sp>
    </p:spTree>
    <p:extLst>
      <p:ext uri="{BB962C8B-B14F-4D97-AF65-F5344CB8AC3E}">
        <p14:creationId xmlns:p14="http://schemas.microsoft.com/office/powerpoint/2010/main" val="3938421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GB"/>
          </a:p>
        </p:txBody>
      </p:sp>
      <p:sp>
        <p:nvSpPr>
          <p:cNvPr id="5" name="Text Placeholder 2"/>
          <p:cNvSpPr>
            <a:spLocks noGrp="1"/>
          </p:cNvSpPr>
          <p:nvPr>
            <p:ph type="body" sz="quarter" idx="12"/>
          </p:nvPr>
        </p:nvSpPr>
        <p:spPr>
          <a:xfrm>
            <a:off x="0" y="715043"/>
            <a:ext cx="9144000" cy="6127750"/>
          </a:xfrm>
        </p:spPr>
        <p:txBody>
          <a:bodyPr/>
          <a:lstStyle/>
          <a:p>
            <a:r>
              <a:rPr lang="en-GB" dirty="0" smtClean="0"/>
              <a:t>Some of the science and policy challenges outlined</a:t>
            </a:r>
          </a:p>
          <a:p>
            <a:r>
              <a:rPr lang="en-GB" dirty="0" smtClean="0"/>
              <a:t>NO</a:t>
            </a:r>
            <a:r>
              <a:rPr lang="en-GB" baseline="-25000" dirty="0" smtClean="0"/>
              <a:t>2</a:t>
            </a:r>
          </a:p>
          <a:p>
            <a:r>
              <a:rPr lang="en-GB" dirty="0" smtClean="0">
                <a:solidFill>
                  <a:schemeClr val="accent2">
                    <a:lumMod val="60000"/>
                    <a:lumOff val="40000"/>
                  </a:schemeClr>
                </a:solidFill>
              </a:rPr>
              <a:t>Examples </a:t>
            </a:r>
            <a:r>
              <a:rPr lang="en-GB" dirty="0" smtClean="0">
                <a:solidFill>
                  <a:schemeClr val="accent2">
                    <a:lumMod val="60000"/>
                    <a:lumOff val="40000"/>
                  </a:schemeClr>
                </a:solidFill>
              </a:rPr>
              <a:t>of flux methods applied at an EMEP </a:t>
            </a:r>
            <a:r>
              <a:rPr lang="en-GB" dirty="0" smtClean="0">
                <a:solidFill>
                  <a:schemeClr val="accent2">
                    <a:lumMod val="60000"/>
                    <a:lumOff val="40000"/>
                  </a:schemeClr>
                </a:solidFill>
              </a:rPr>
              <a:t>site</a:t>
            </a:r>
          </a:p>
          <a:p>
            <a:r>
              <a:rPr lang="en-GB" dirty="0" smtClean="0"/>
              <a:t>Wet deposition</a:t>
            </a:r>
          </a:p>
          <a:p>
            <a:r>
              <a:rPr lang="en-GB" dirty="0"/>
              <a:t>Site specific N </a:t>
            </a:r>
            <a:r>
              <a:rPr lang="en-GB" dirty="0" smtClean="0"/>
              <a:t>deposition</a:t>
            </a:r>
          </a:p>
          <a:p>
            <a:r>
              <a:rPr lang="en-GB" dirty="0" smtClean="0"/>
              <a:t>Ammonia </a:t>
            </a:r>
            <a:endParaRPr lang="en-GB" dirty="0" smtClean="0"/>
          </a:p>
          <a:p>
            <a:pPr marL="357188" indent="0">
              <a:buNone/>
            </a:pPr>
            <a:endParaRPr lang="en-GB" dirty="0"/>
          </a:p>
        </p:txBody>
      </p:sp>
    </p:spTree>
    <p:extLst>
      <p:ext uri="{BB962C8B-B14F-4D97-AF65-F5344CB8AC3E}">
        <p14:creationId xmlns:p14="http://schemas.microsoft.com/office/powerpoint/2010/main" val="1651568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Why develop flux systems for reactive N?</a:t>
            </a:r>
            <a:endParaRPr lang="en-GB" dirty="0"/>
          </a:p>
        </p:txBody>
      </p:sp>
      <p:sp>
        <p:nvSpPr>
          <p:cNvPr id="3" name="Text Placeholder 2"/>
          <p:cNvSpPr>
            <a:spLocks noGrp="1"/>
          </p:cNvSpPr>
          <p:nvPr>
            <p:ph type="body" sz="quarter" idx="12"/>
          </p:nvPr>
        </p:nvSpPr>
        <p:spPr/>
        <p:txBody>
          <a:bodyPr>
            <a:normAutofit fontScale="92500" lnSpcReduction="20000"/>
          </a:bodyPr>
          <a:lstStyle/>
          <a:p>
            <a:pPr>
              <a:lnSpc>
                <a:spcPct val="120000"/>
              </a:lnSpc>
              <a:buClr>
                <a:srgbClr val="FF0000"/>
              </a:buClr>
            </a:pPr>
            <a:r>
              <a:rPr lang="en-GB" sz="3200" dirty="0" smtClean="0">
                <a:latin typeface="Calibri" pitchFamily="34" charset="0"/>
              </a:rPr>
              <a:t>Fluxes represent dose to the surface, especially for Critical Loads</a:t>
            </a:r>
            <a:r>
              <a:rPr lang="en-GB" sz="3200" dirty="0" smtClean="0">
                <a:latin typeface="Calibri" pitchFamily="34" charset="0"/>
              </a:rPr>
              <a:t>.</a:t>
            </a:r>
            <a:endParaRPr lang="en-GB" sz="3200" dirty="0" smtClean="0">
              <a:latin typeface="Calibri" pitchFamily="34" charset="0"/>
            </a:endParaRPr>
          </a:p>
          <a:p>
            <a:pPr>
              <a:lnSpc>
                <a:spcPct val="80000"/>
              </a:lnSpc>
              <a:buClr>
                <a:srgbClr val="FF0000"/>
              </a:buClr>
            </a:pPr>
            <a:r>
              <a:rPr lang="en-GB" sz="3200" dirty="0" smtClean="0">
                <a:latin typeface="Calibri" pitchFamily="34" charset="0"/>
              </a:rPr>
              <a:t>Need for continuous measurements </a:t>
            </a:r>
          </a:p>
          <a:p>
            <a:pPr lvl="1">
              <a:lnSpc>
                <a:spcPct val="80000"/>
              </a:lnSpc>
              <a:buClr>
                <a:srgbClr val="FF0000"/>
              </a:buClr>
              <a:buFont typeface="Wingdings" panose="05000000000000000000" pitchFamily="2" charset="2"/>
              <a:buChar char="Ø"/>
            </a:pPr>
            <a:r>
              <a:rPr lang="en-GB" sz="2800" dirty="0" smtClean="0">
                <a:latin typeface="Calibri" pitchFamily="34" charset="0"/>
              </a:rPr>
              <a:t>seasonal variability in exchange processes </a:t>
            </a:r>
          </a:p>
          <a:p>
            <a:pPr lvl="1">
              <a:lnSpc>
                <a:spcPct val="80000"/>
              </a:lnSpc>
              <a:buClr>
                <a:srgbClr val="FF0000"/>
              </a:buClr>
              <a:buFont typeface="Wingdings" panose="05000000000000000000" pitchFamily="2" charset="2"/>
              <a:buChar char="Ø"/>
            </a:pPr>
            <a:r>
              <a:rPr lang="en-GB" sz="2800" dirty="0" smtClean="0">
                <a:latin typeface="Calibri" pitchFamily="34" charset="0"/>
              </a:rPr>
              <a:t>Spatial </a:t>
            </a:r>
            <a:r>
              <a:rPr lang="en-GB" sz="2800" dirty="0" smtClean="0">
                <a:latin typeface="Calibri" pitchFamily="34" charset="0"/>
              </a:rPr>
              <a:t>variability</a:t>
            </a:r>
            <a:endParaRPr lang="en-GB" sz="3200" dirty="0" smtClean="0">
              <a:latin typeface="Calibri" pitchFamily="34" charset="0"/>
            </a:endParaRPr>
          </a:p>
          <a:p>
            <a:pPr>
              <a:lnSpc>
                <a:spcPct val="120000"/>
              </a:lnSpc>
              <a:buClr>
                <a:srgbClr val="FF0000"/>
              </a:buClr>
            </a:pPr>
            <a:r>
              <a:rPr lang="en-GB" sz="3200" dirty="0" smtClean="0">
                <a:latin typeface="Calibri" pitchFamily="34" charset="0"/>
              </a:rPr>
              <a:t>Currently extensive concentration networks </a:t>
            </a:r>
            <a:r>
              <a:rPr lang="en-GB" sz="3200" b="1" dirty="0" smtClean="0">
                <a:latin typeface="Calibri" pitchFamily="34" charset="0"/>
              </a:rPr>
              <a:t>but</a:t>
            </a:r>
            <a:r>
              <a:rPr lang="en-GB" sz="3200" dirty="0" smtClean="0">
                <a:latin typeface="Calibri" pitchFamily="34" charset="0"/>
              </a:rPr>
              <a:t> estimating the surface flux is often the key objective of the </a:t>
            </a:r>
            <a:r>
              <a:rPr lang="en-GB" sz="3200" dirty="0" smtClean="0">
                <a:latin typeface="Calibri" pitchFamily="34" charset="0"/>
              </a:rPr>
              <a:t>networks</a:t>
            </a:r>
            <a:endParaRPr lang="en-GB" sz="3200" b="1" dirty="0" smtClean="0">
              <a:latin typeface="Calibri" pitchFamily="34" charset="0"/>
            </a:endParaRPr>
          </a:p>
          <a:p>
            <a:pPr>
              <a:lnSpc>
                <a:spcPct val="120000"/>
              </a:lnSpc>
              <a:buClr>
                <a:srgbClr val="FF0000"/>
              </a:buClr>
            </a:pPr>
            <a:r>
              <a:rPr lang="en-GB" sz="3200" dirty="0" smtClean="0">
                <a:latin typeface="Calibri" pitchFamily="34" charset="0"/>
              </a:rPr>
              <a:t>Process studies provide the underpinning parameters for deposition models</a:t>
            </a:r>
          </a:p>
          <a:p>
            <a:pPr lvl="1">
              <a:lnSpc>
                <a:spcPct val="80000"/>
              </a:lnSpc>
              <a:buClr>
                <a:srgbClr val="FF0000"/>
              </a:buClr>
              <a:buFont typeface="Wingdings" panose="05000000000000000000" pitchFamily="2" charset="2"/>
              <a:buChar char="Ø"/>
            </a:pPr>
            <a:r>
              <a:rPr lang="en-GB" sz="2800" dirty="0" smtClean="0">
                <a:latin typeface="Calibri" pitchFamily="34" charset="0"/>
              </a:rPr>
              <a:t>Intensive measurements previously used to obtain this</a:t>
            </a:r>
          </a:p>
        </p:txBody>
      </p:sp>
    </p:spTree>
    <p:extLst>
      <p:ext uri="{BB962C8B-B14F-4D97-AF65-F5344CB8AC3E}">
        <p14:creationId xmlns:p14="http://schemas.microsoft.com/office/powerpoint/2010/main" val="188199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Freeform 4"/>
          <p:cNvSpPr>
            <a:spLocks/>
          </p:cNvSpPr>
          <p:nvPr/>
        </p:nvSpPr>
        <p:spPr bwMode="auto">
          <a:xfrm>
            <a:off x="487947" y="1350509"/>
            <a:ext cx="6684" cy="4279446"/>
          </a:xfrm>
          <a:custGeom>
            <a:avLst/>
            <a:gdLst/>
            <a:ahLst/>
            <a:cxnLst>
              <a:cxn ang="0">
                <a:pos x="0" y="922"/>
              </a:cxn>
              <a:cxn ang="0">
                <a:pos x="2" y="0"/>
              </a:cxn>
            </a:cxnLst>
            <a:rect l="0" t="0" r="r" b="b"/>
            <a:pathLst>
              <a:path w="2" h="922">
                <a:moveTo>
                  <a:pt x="0" y="922"/>
                </a:moveTo>
                <a:lnTo>
                  <a:pt x="2" y="0"/>
                </a:lnTo>
              </a:path>
            </a:pathLst>
          </a:custGeom>
          <a:noFill/>
          <a:ln w="9525">
            <a:solidFill>
              <a:schemeClr val="tx1"/>
            </a:solidFill>
            <a:round/>
            <a:headEnd/>
            <a:tailEnd/>
          </a:ln>
          <a:effectLst/>
        </p:spPr>
        <p:txBody>
          <a:bodyPr wrap="none" lIns="96981" tIns="48491" rIns="96981" bIns="48491" anchor="ctr"/>
          <a:lstStyle/>
          <a:p>
            <a:endParaRPr lang="en-GB"/>
          </a:p>
        </p:txBody>
      </p:sp>
      <p:grpSp>
        <p:nvGrpSpPr>
          <p:cNvPr id="2" name="Group 5"/>
          <p:cNvGrpSpPr>
            <a:grpSpLocks/>
          </p:cNvGrpSpPr>
          <p:nvPr/>
        </p:nvGrpSpPr>
        <p:grpSpPr bwMode="auto">
          <a:xfrm>
            <a:off x="354263" y="4153581"/>
            <a:ext cx="3255211" cy="1716201"/>
            <a:chOff x="1684" y="1536"/>
            <a:chExt cx="1134" cy="370"/>
          </a:xfrm>
        </p:grpSpPr>
        <p:grpSp>
          <p:nvGrpSpPr>
            <p:cNvPr id="3" name="Group 6"/>
            <p:cNvGrpSpPr>
              <a:grpSpLocks/>
            </p:cNvGrpSpPr>
            <p:nvPr/>
          </p:nvGrpSpPr>
          <p:grpSpPr bwMode="auto">
            <a:xfrm>
              <a:off x="2064" y="1536"/>
              <a:ext cx="482" cy="342"/>
              <a:chOff x="2064" y="1536"/>
              <a:chExt cx="482" cy="342"/>
            </a:xfrm>
          </p:grpSpPr>
          <p:sp>
            <p:nvSpPr>
              <p:cNvPr id="150535" name="Freeform 7"/>
              <p:cNvSpPr>
                <a:spLocks/>
              </p:cNvSpPr>
              <p:nvPr/>
            </p:nvSpPr>
            <p:spPr bwMode="auto">
              <a:xfrm>
                <a:off x="2333" y="1751"/>
                <a:ext cx="111" cy="90"/>
              </a:xfrm>
              <a:custGeom>
                <a:avLst/>
                <a:gdLst/>
                <a:ahLst/>
                <a:cxnLst>
                  <a:cxn ang="0">
                    <a:pos x="39" y="241"/>
                  </a:cxn>
                  <a:cxn ang="0">
                    <a:pos x="39" y="233"/>
                  </a:cxn>
                  <a:cxn ang="0">
                    <a:pos x="31" y="210"/>
                  </a:cxn>
                  <a:cxn ang="0">
                    <a:pos x="23" y="140"/>
                  </a:cxn>
                  <a:cxn ang="0">
                    <a:pos x="23" y="70"/>
                  </a:cxn>
                  <a:cxn ang="0">
                    <a:pos x="39" y="39"/>
                  </a:cxn>
                  <a:cxn ang="0">
                    <a:pos x="54" y="15"/>
                  </a:cxn>
                  <a:cxn ang="0">
                    <a:pos x="78" y="7"/>
                  </a:cxn>
                  <a:cxn ang="0">
                    <a:pos x="101" y="15"/>
                  </a:cxn>
                  <a:cxn ang="0">
                    <a:pos x="156" y="46"/>
                  </a:cxn>
                  <a:cxn ang="0">
                    <a:pos x="202" y="85"/>
                  </a:cxn>
                  <a:cxn ang="0">
                    <a:pos x="218" y="101"/>
                  </a:cxn>
                  <a:cxn ang="0">
                    <a:pos x="210" y="93"/>
                  </a:cxn>
                  <a:cxn ang="0">
                    <a:pos x="163" y="31"/>
                  </a:cxn>
                  <a:cxn ang="0">
                    <a:pos x="132" y="7"/>
                  </a:cxn>
                  <a:cxn ang="0">
                    <a:pos x="101" y="0"/>
                  </a:cxn>
                  <a:cxn ang="0">
                    <a:pos x="70" y="0"/>
                  </a:cxn>
                  <a:cxn ang="0">
                    <a:pos x="39" y="7"/>
                  </a:cxn>
                  <a:cxn ang="0">
                    <a:pos x="23" y="23"/>
                  </a:cxn>
                  <a:cxn ang="0">
                    <a:pos x="15" y="39"/>
                  </a:cxn>
                  <a:cxn ang="0">
                    <a:pos x="0" y="93"/>
                  </a:cxn>
                  <a:cxn ang="0">
                    <a:pos x="0" y="233"/>
                  </a:cxn>
                  <a:cxn ang="0">
                    <a:pos x="39" y="241"/>
                  </a:cxn>
                </a:cxnLst>
                <a:rect l="0" t="0" r="r" b="b"/>
                <a:pathLst>
                  <a:path w="218" h="241">
                    <a:moveTo>
                      <a:pt x="39" y="241"/>
                    </a:moveTo>
                    <a:lnTo>
                      <a:pt x="39" y="233"/>
                    </a:lnTo>
                    <a:lnTo>
                      <a:pt x="31" y="210"/>
                    </a:lnTo>
                    <a:lnTo>
                      <a:pt x="23" y="140"/>
                    </a:lnTo>
                    <a:lnTo>
                      <a:pt x="23" y="70"/>
                    </a:lnTo>
                    <a:lnTo>
                      <a:pt x="39" y="39"/>
                    </a:lnTo>
                    <a:lnTo>
                      <a:pt x="54" y="15"/>
                    </a:lnTo>
                    <a:lnTo>
                      <a:pt x="78" y="7"/>
                    </a:lnTo>
                    <a:lnTo>
                      <a:pt x="101" y="15"/>
                    </a:lnTo>
                    <a:lnTo>
                      <a:pt x="156" y="46"/>
                    </a:lnTo>
                    <a:lnTo>
                      <a:pt x="202" y="85"/>
                    </a:lnTo>
                    <a:lnTo>
                      <a:pt x="218" y="101"/>
                    </a:lnTo>
                    <a:lnTo>
                      <a:pt x="210" y="93"/>
                    </a:lnTo>
                    <a:lnTo>
                      <a:pt x="163" y="31"/>
                    </a:lnTo>
                    <a:lnTo>
                      <a:pt x="132" y="7"/>
                    </a:lnTo>
                    <a:lnTo>
                      <a:pt x="101" y="0"/>
                    </a:lnTo>
                    <a:lnTo>
                      <a:pt x="70" y="0"/>
                    </a:lnTo>
                    <a:lnTo>
                      <a:pt x="39" y="7"/>
                    </a:lnTo>
                    <a:lnTo>
                      <a:pt x="23" y="23"/>
                    </a:lnTo>
                    <a:lnTo>
                      <a:pt x="15" y="39"/>
                    </a:lnTo>
                    <a:lnTo>
                      <a:pt x="0" y="93"/>
                    </a:lnTo>
                    <a:lnTo>
                      <a:pt x="0" y="233"/>
                    </a:lnTo>
                    <a:lnTo>
                      <a:pt x="39" y="241"/>
                    </a:lnTo>
                    <a:close/>
                  </a:path>
                </a:pathLst>
              </a:custGeom>
              <a:solidFill>
                <a:srgbClr val="00CC00"/>
              </a:solidFill>
              <a:ln w="9525">
                <a:noFill/>
                <a:round/>
                <a:headEnd/>
                <a:tailEnd/>
              </a:ln>
            </p:spPr>
            <p:txBody>
              <a:bodyPr/>
              <a:lstStyle/>
              <a:p>
                <a:endParaRPr lang="en-GB"/>
              </a:p>
            </p:txBody>
          </p:sp>
          <p:sp>
            <p:nvSpPr>
              <p:cNvPr id="150536" name="Freeform 8"/>
              <p:cNvSpPr>
                <a:spLocks/>
              </p:cNvSpPr>
              <p:nvPr/>
            </p:nvSpPr>
            <p:spPr bwMode="auto">
              <a:xfrm>
                <a:off x="2183" y="1536"/>
                <a:ext cx="146" cy="238"/>
              </a:xfrm>
              <a:custGeom>
                <a:avLst/>
                <a:gdLst/>
                <a:ahLst/>
                <a:cxnLst>
                  <a:cxn ang="0">
                    <a:pos x="0" y="0"/>
                  </a:cxn>
                  <a:cxn ang="0">
                    <a:pos x="8" y="0"/>
                  </a:cxn>
                  <a:cxn ang="0">
                    <a:pos x="16" y="8"/>
                  </a:cxn>
                  <a:cxn ang="0">
                    <a:pos x="55" y="24"/>
                  </a:cxn>
                  <a:cxn ang="0">
                    <a:pos x="109" y="55"/>
                  </a:cxn>
                  <a:cxn ang="0">
                    <a:pos x="156" y="94"/>
                  </a:cxn>
                  <a:cxn ang="0">
                    <a:pos x="195" y="125"/>
                  </a:cxn>
                  <a:cxn ang="0">
                    <a:pos x="226" y="156"/>
                  </a:cxn>
                  <a:cxn ang="0">
                    <a:pos x="242" y="195"/>
                  </a:cxn>
                  <a:cxn ang="0">
                    <a:pos x="258" y="250"/>
                  </a:cxn>
                  <a:cxn ang="0">
                    <a:pos x="265" y="289"/>
                  </a:cxn>
                  <a:cxn ang="0">
                    <a:pos x="273" y="343"/>
                  </a:cxn>
                  <a:cxn ang="0">
                    <a:pos x="273" y="616"/>
                  </a:cxn>
                  <a:cxn ang="0">
                    <a:pos x="281" y="632"/>
                  </a:cxn>
                  <a:cxn ang="0">
                    <a:pos x="281" y="577"/>
                  </a:cxn>
                  <a:cxn ang="0">
                    <a:pos x="289" y="531"/>
                  </a:cxn>
                  <a:cxn ang="0">
                    <a:pos x="289" y="273"/>
                  </a:cxn>
                  <a:cxn ang="0">
                    <a:pos x="281" y="234"/>
                  </a:cxn>
                  <a:cxn ang="0">
                    <a:pos x="258" y="180"/>
                  </a:cxn>
                  <a:cxn ang="0">
                    <a:pos x="226" y="133"/>
                  </a:cxn>
                  <a:cxn ang="0">
                    <a:pos x="180" y="86"/>
                  </a:cxn>
                  <a:cxn ang="0">
                    <a:pos x="117" y="47"/>
                  </a:cxn>
                  <a:cxn ang="0">
                    <a:pos x="63" y="24"/>
                  </a:cxn>
                  <a:cxn ang="0">
                    <a:pos x="31" y="8"/>
                  </a:cxn>
                  <a:cxn ang="0">
                    <a:pos x="8" y="0"/>
                  </a:cxn>
                  <a:cxn ang="0">
                    <a:pos x="0" y="0"/>
                  </a:cxn>
                </a:cxnLst>
                <a:rect l="0" t="0" r="r" b="b"/>
                <a:pathLst>
                  <a:path w="289" h="632">
                    <a:moveTo>
                      <a:pt x="0" y="0"/>
                    </a:moveTo>
                    <a:lnTo>
                      <a:pt x="8" y="0"/>
                    </a:lnTo>
                    <a:lnTo>
                      <a:pt x="16" y="8"/>
                    </a:lnTo>
                    <a:lnTo>
                      <a:pt x="55" y="24"/>
                    </a:lnTo>
                    <a:lnTo>
                      <a:pt x="109" y="55"/>
                    </a:lnTo>
                    <a:lnTo>
                      <a:pt x="156" y="94"/>
                    </a:lnTo>
                    <a:lnTo>
                      <a:pt x="195" y="125"/>
                    </a:lnTo>
                    <a:lnTo>
                      <a:pt x="226" y="156"/>
                    </a:lnTo>
                    <a:lnTo>
                      <a:pt x="242" y="195"/>
                    </a:lnTo>
                    <a:lnTo>
                      <a:pt x="258" y="250"/>
                    </a:lnTo>
                    <a:lnTo>
                      <a:pt x="265" y="289"/>
                    </a:lnTo>
                    <a:lnTo>
                      <a:pt x="273" y="343"/>
                    </a:lnTo>
                    <a:lnTo>
                      <a:pt x="273" y="616"/>
                    </a:lnTo>
                    <a:lnTo>
                      <a:pt x="281" y="632"/>
                    </a:lnTo>
                    <a:lnTo>
                      <a:pt x="281" y="577"/>
                    </a:lnTo>
                    <a:lnTo>
                      <a:pt x="289" y="531"/>
                    </a:lnTo>
                    <a:lnTo>
                      <a:pt x="289" y="273"/>
                    </a:lnTo>
                    <a:lnTo>
                      <a:pt x="281" y="234"/>
                    </a:lnTo>
                    <a:lnTo>
                      <a:pt x="258" y="180"/>
                    </a:lnTo>
                    <a:lnTo>
                      <a:pt x="226" y="133"/>
                    </a:lnTo>
                    <a:lnTo>
                      <a:pt x="180" y="86"/>
                    </a:lnTo>
                    <a:lnTo>
                      <a:pt x="117" y="47"/>
                    </a:lnTo>
                    <a:lnTo>
                      <a:pt x="63" y="24"/>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0537" name="Freeform 9"/>
              <p:cNvSpPr>
                <a:spLocks/>
              </p:cNvSpPr>
              <p:nvPr/>
            </p:nvSpPr>
            <p:spPr bwMode="auto">
              <a:xfrm>
                <a:off x="2325" y="1592"/>
                <a:ext cx="95" cy="246"/>
              </a:xfrm>
              <a:custGeom>
                <a:avLst/>
                <a:gdLst/>
                <a:ahLst/>
                <a:cxnLst>
                  <a:cxn ang="0">
                    <a:pos x="0" y="655"/>
                  </a:cxn>
                  <a:cxn ang="0">
                    <a:pos x="0" y="492"/>
                  </a:cxn>
                  <a:cxn ang="0">
                    <a:pos x="8" y="351"/>
                  </a:cxn>
                  <a:cxn ang="0">
                    <a:pos x="16" y="289"/>
                  </a:cxn>
                  <a:cxn ang="0">
                    <a:pos x="31" y="242"/>
                  </a:cxn>
                  <a:cxn ang="0">
                    <a:pos x="70" y="156"/>
                  </a:cxn>
                  <a:cxn ang="0">
                    <a:pos x="125" y="78"/>
                  </a:cxn>
                  <a:cxn ang="0">
                    <a:pos x="148" y="47"/>
                  </a:cxn>
                  <a:cxn ang="0">
                    <a:pos x="172" y="24"/>
                  </a:cxn>
                  <a:cxn ang="0">
                    <a:pos x="179" y="8"/>
                  </a:cxn>
                  <a:cxn ang="0">
                    <a:pos x="187" y="0"/>
                  </a:cxn>
                  <a:cxn ang="0">
                    <a:pos x="179" y="8"/>
                  </a:cxn>
                  <a:cxn ang="0">
                    <a:pos x="172" y="24"/>
                  </a:cxn>
                  <a:cxn ang="0">
                    <a:pos x="156" y="47"/>
                  </a:cxn>
                  <a:cxn ang="0">
                    <a:pos x="133" y="78"/>
                  </a:cxn>
                  <a:cxn ang="0">
                    <a:pos x="94" y="141"/>
                  </a:cxn>
                  <a:cxn ang="0">
                    <a:pos x="62" y="203"/>
                  </a:cxn>
                  <a:cxn ang="0">
                    <a:pos x="31" y="312"/>
                  </a:cxn>
                  <a:cxn ang="0">
                    <a:pos x="23" y="351"/>
                  </a:cxn>
                  <a:cxn ang="0">
                    <a:pos x="23" y="367"/>
                  </a:cxn>
                  <a:cxn ang="0">
                    <a:pos x="31" y="655"/>
                  </a:cxn>
                  <a:cxn ang="0">
                    <a:pos x="0" y="655"/>
                  </a:cxn>
                </a:cxnLst>
                <a:rect l="0" t="0" r="r" b="b"/>
                <a:pathLst>
                  <a:path w="187" h="655">
                    <a:moveTo>
                      <a:pt x="0" y="655"/>
                    </a:moveTo>
                    <a:lnTo>
                      <a:pt x="0" y="492"/>
                    </a:lnTo>
                    <a:lnTo>
                      <a:pt x="8" y="351"/>
                    </a:lnTo>
                    <a:lnTo>
                      <a:pt x="16" y="289"/>
                    </a:lnTo>
                    <a:lnTo>
                      <a:pt x="31" y="242"/>
                    </a:lnTo>
                    <a:lnTo>
                      <a:pt x="70" y="156"/>
                    </a:lnTo>
                    <a:lnTo>
                      <a:pt x="125" y="78"/>
                    </a:lnTo>
                    <a:lnTo>
                      <a:pt x="148" y="47"/>
                    </a:lnTo>
                    <a:lnTo>
                      <a:pt x="172" y="24"/>
                    </a:lnTo>
                    <a:lnTo>
                      <a:pt x="179" y="8"/>
                    </a:lnTo>
                    <a:lnTo>
                      <a:pt x="187" y="0"/>
                    </a:lnTo>
                    <a:lnTo>
                      <a:pt x="179" y="8"/>
                    </a:lnTo>
                    <a:lnTo>
                      <a:pt x="172" y="24"/>
                    </a:lnTo>
                    <a:lnTo>
                      <a:pt x="156" y="47"/>
                    </a:lnTo>
                    <a:lnTo>
                      <a:pt x="133" y="78"/>
                    </a:lnTo>
                    <a:lnTo>
                      <a:pt x="94" y="141"/>
                    </a:lnTo>
                    <a:lnTo>
                      <a:pt x="62" y="203"/>
                    </a:lnTo>
                    <a:lnTo>
                      <a:pt x="31" y="312"/>
                    </a:lnTo>
                    <a:lnTo>
                      <a:pt x="23" y="351"/>
                    </a:lnTo>
                    <a:lnTo>
                      <a:pt x="23" y="367"/>
                    </a:lnTo>
                    <a:lnTo>
                      <a:pt x="31" y="655"/>
                    </a:lnTo>
                    <a:lnTo>
                      <a:pt x="0" y="655"/>
                    </a:lnTo>
                    <a:close/>
                  </a:path>
                </a:pathLst>
              </a:custGeom>
              <a:solidFill>
                <a:srgbClr val="8CFF1A"/>
              </a:solidFill>
              <a:ln w="9525">
                <a:noFill/>
                <a:round/>
                <a:headEnd/>
                <a:tailEnd/>
              </a:ln>
            </p:spPr>
            <p:txBody>
              <a:bodyPr/>
              <a:lstStyle/>
              <a:p>
                <a:endParaRPr lang="en-GB"/>
              </a:p>
            </p:txBody>
          </p:sp>
          <p:sp>
            <p:nvSpPr>
              <p:cNvPr id="150538" name="Freeform 10"/>
              <p:cNvSpPr>
                <a:spLocks/>
              </p:cNvSpPr>
              <p:nvPr/>
            </p:nvSpPr>
            <p:spPr bwMode="auto">
              <a:xfrm>
                <a:off x="2337" y="1780"/>
                <a:ext cx="68" cy="58"/>
              </a:xfrm>
              <a:custGeom>
                <a:avLst/>
                <a:gdLst/>
                <a:ahLst/>
                <a:cxnLst>
                  <a:cxn ang="0">
                    <a:pos x="24" y="155"/>
                  </a:cxn>
                  <a:cxn ang="0">
                    <a:pos x="24" y="54"/>
                  </a:cxn>
                  <a:cxn ang="0">
                    <a:pos x="32" y="31"/>
                  </a:cxn>
                  <a:cxn ang="0">
                    <a:pos x="47" y="15"/>
                  </a:cxn>
                  <a:cxn ang="0">
                    <a:pos x="71" y="15"/>
                  </a:cxn>
                  <a:cxn ang="0">
                    <a:pos x="133" y="77"/>
                  </a:cxn>
                  <a:cxn ang="0">
                    <a:pos x="133" y="85"/>
                  </a:cxn>
                  <a:cxn ang="0">
                    <a:pos x="133" y="77"/>
                  </a:cxn>
                  <a:cxn ang="0">
                    <a:pos x="117" y="62"/>
                  </a:cxn>
                  <a:cxn ang="0">
                    <a:pos x="94" y="23"/>
                  </a:cxn>
                  <a:cxn ang="0">
                    <a:pos x="78" y="7"/>
                  </a:cxn>
                  <a:cxn ang="0">
                    <a:pos x="55" y="0"/>
                  </a:cxn>
                  <a:cxn ang="0">
                    <a:pos x="32" y="7"/>
                  </a:cxn>
                  <a:cxn ang="0">
                    <a:pos x="16" y="39"/>
                  </a:cxn>
                  <a:cxn ang="0">
                    <a:pos x="8" y="85"/>
                  </a:cxn>
                  <a:cxn ang="0">
                    <a:pos x="0" y="124"/>
                  </a:cxn>
                  <a:cxn ang="0">
                    <a:pos x="0" y="155"/>
                  </a:cxn>
                  <a:cxn ang="0">
                    <a:pos x="24" y="155"/>
                  </a:cxn>
                </a:cxnLst>
                <a:rect l="0" t="0" r="r" b="b"/>
                <a:pathLst>
                  <a:path w="133" h="155">
                    <a:moveTo>
                      <a:pt x="24" y="155"/>
                    </a:moveTo>
                    <a:lnTo>
                      <a:pt x="24" y="54"/>
                    </a:lnTo>
                    <a:lnTo>
                      <a:pt x="32" y="31"/>
                    </a:lnTo>
                    <a:lnTo>
                      <a:pt x="47" y="15"/>
                    </a:lnTo>
                    <a:lnTo>
                      <a:pt x="71" y="15"/>
                    </a:lnTo>
                    <a:lnTo>
                      <a:pt x="133" y="77"/>
                    </a:lnTo>
                    <a:lnTo>
                      <a:pt x="133" y="85"/>
                    </a:lnTo>
                    <a:lnTo>
                      <a:pt x="133" y="77"/>
                    </a:lnTo>
                    <a:lnTo>
                      <a:pt x="117" y="62"/>
                    </a:lnTo>
                    <a:lnTo>
                      <a:pt x="94" y="23"/>
                    </a:lnTo>
                    <a:lnTo>
                      <a:pt x="78" y="7"/>
                    </a:lnTo>
                    <a:lnTo>
                      <a:pt x="55" y="0"/>
                    </a:lnTo>
                    <a:lnTo>
                      <a:pt x="32" y="7"/>
                    </a:lnTo>
                    <a:lnTo>
                      <a:pt x="16" y="39"/>
                    </a:lnTo>
                    <a:lnTo>
                      <a:pt x="8" y="85"/>
                    </a:lnTo>
                    <a:lnTo>
                      <a:pt x="0" y="124"/>
                    </a:lnTo>
                    <a:lnTo>
                      <a:pt x="0" y="155"/>
                    </a:lnTo>
                    <a:lnTo>
                      <a:pt x="24" y="155"/>
                    </a:lnTo>
                    <a:close/>
                  </a:path>
                </a:pathLst>
              </a:custGeom>
              <a:solidFill>
                <a:srgbClr val="00FF00"/>
              </a:solidFill>
              <a:ln w="9525">
                <a:noFill/>
                <a:round/>
                <a:headEnd/>
                <a:tailEnd/>
              </a:ln>
            </p:spPr>
            <p:txBody>
              <a:bodyPr/>
              <a:lstStyle/>
              <a:p>
                <a:endParaRPr lang="en-GB"/>
              </a:p>
            </p:txBody>
          </p:sp>
          <p:sp>
            <p:nvSpPr>
              <p:cNvPr id="150539" name="Freeform 11"/>
              <p:cNvSpPr>
                <a:spLocks/>
              </p:cNvSpPr>
              <p:nvPr/>
            </p:nvSpPr>
            <p:spPr bwMode="auto">
              <a:xfrm>
                <a:off x="2139" y="1639"/>
                <a:ext cx="190" cy="197"/>
              </a:xfrm>
              <a:custGeom>
                <a:avLst/>
                <a:gdLst/>
                <a:ahLst/>
                <a:cxnLst>
                  <a:cxn ang="0">
                    <a:pos x="351" y="523"/>
                  </a:cxn>
                  <a:cxn ang="0">
                    <a:pos x="351" y="507"/>
                  </a:cxn>
                  <a:cxn ang="0">
                    <a:pos x="359" y="460"/>
                  </a:cxn>
                  <a:cxn ang="0">
                    <a:pos x="359" y="226"/>
                  </a:cxn>
                  <a:cxn ang="0">
                    <a:pos x="351" y="141"/>
                  </a:cxn>
                  <a:cxn ang="0">
                    <a:pos x="336" y="78"/>
                  </a:cxn>
                  <a:cxn ang="0">
                    <a:pos x="328" y="55"/>
                  </a:cxn>
                  <a:cxn ang="0">
                    <a:pos x="320" y="39"/>
                  </a:cxn>
                  <a:cxn ang="0">
                    <a:pos x="289" y="24"/>
                  </a:cxn>
                  <a:cxn ang="0">
                    <a:pos x="242" y="31"/>
                  </a:cxn>
                  <a:cxn ang="0">
                    <a:pos x="195" y="55"/>
                  </a:cxn>
                  <a:cxn ang="0">
                    <a:pos x="86" y="117"/>
                  </a:cxn>
                  <a:cxn ang="0">
                    <a:pos x="39" y="148"/>
                  </a:cxn>
                  <a:cxn ang="0">
                    <a:pos x="8" y="172"/>
                  </a:cxn>
                  <a:cxn ang="0">
                    <a:pos x="0" y="180"/>
                  </a:cxn>
                  <a:cxn ang="0">
                    <a:pos x="24" y="156"/>
                  </a:cxn>
                  <a:cxn ang="0">
                    <a:pos x="86" y="109"/>
                  </a:cxn>
                  <a:cxn ang="0">
                    <a:pos x="156" y="55"/>
                  </a:cxn>
                  <a:cxn ang="0">
                    <a:pos x="203" y="24"/>
                  </a:cxn>
                  <a:cxn ang="0">
                    <a:pos x="242" y="8"/>
                  </a:cxn>
                  <a:cxn ang="0">
                    <a:pos x="289" y="0"/>
                  </a:cxn>
                  <a:cxn ang="0">
                    <a:pos x="312" y="8"/>
                  </a:cxn>
                  <a:cxn ang="0">
                    <a:pos x="336" y="24"/>
                  </a:cxn>
                  <a:cxn ang="0">
                    <a:pos x="351" y="47"/>
                  </a:cxn>
                  <a:cxn ang="0">
                    <a:pos x="367" y="86"/>
                  </a:cxn>
                  <a:cxn ang="0">
                    <a:pos x="375" y="141"/>
                  </a:cxn>
                  <a:cxn ang="0">
                    <a:pos x="375" y="421"/>
                  </a:cxn>
                  <a:cxn ang="0">
                    <a:pos x="367" y="476"/>
                  </a:cxn>
                  <a:cxn ang="0">
                    <a:pos x="367" y="523"/>
                  </a:cxn>
                  <a:cxn ang="0">
                    <a:pos x="351" y="523"/>
                  </a:cxn>
                </a:cxnLst>
                <a:rect l="0" t="0" r="r" b="b"/>
                <a:pathLst>
                  <a:path w="375" h="523">
                    <a:moveTo>
                      <a:pt x="351" y="523"/>
                    </a:moveTo>
                    <a:lnTo>
                      <a:pt x="351" y="507"/>
                    </a:lnTo>
                    <a:lnTo>
                      <a:pt x="359" y="460"/>
                    </a:lnTo>
                    <a:lnTo>
                      <a:pt x="359" y="226"/>
                    </a:lnTo>
                    <a:lnTo>
                      <a:pt x="351" y="141"/>
                    </a:lnTo>
                    <a:lnTo>
                      <a:pt x="336" y="78"/>
                    </a:lnTo>
                    <a:lnTo>
                      <a:pt x="328" y="55"/>
                    </a:lnTo>
                    <a:lnTo>
                      <a:pt x="320" y="39"/>
                    </a:lnTo>
                    <a:lnTo>
                      <a:pt x="289" y="24"/>
                    </a:lnTo>
                    <a:lnTo>
                      <a:pt x="242" y="31"/>
                    </a:lnTo>
                    <a:lnTo>
                      <a:pt x="195" y="55"/>
                    </a:lnTo>
                    <a:lnTo>
                      <a:pt x="86" y="117"/>
                    </a:lnTo>
                    <a:lnTo>
                      <a:pt x="39" y="148"/>
                    </a:lnTo>
                    <a:lnTo>
                      <a:pt x="8" y="172"/>
                    </a:lnTo>
                    <a:lnTo>
                      <a:pt x="0" y="180"/>
                    </a:lnTo>
                    <a:lnTo>
                      <a:pt x="24" y="156"/>
                    </a:lnTo>
                    <a:lnTo>
                      <a:pt x="86" y="109"/>
                    </a:lnTo>
                    <a:lnTo>
                      <a:pt x="156" y="55"/>
                    </a:lnTo>
                    <a:lnTo>
                      <a:pt x="203" y="24"/>
                    </a:lnTo>
                    <a:lnTo>
                      <a:pt x="242" y="8"/>
                    </a:lnTo>
                    <a:lnTo>
                      <a:pt x="289" y="0"/>
                    </a:lnTo>
                    <a:lnTo>
                      <a:pt x="312" y="8"/>
                    </a:lnTo>
                    <a:lnTo>
                      <a:pt x="336" y="24"/>
                    </a:lnTo>
                    <a:lnTo>
                      <a:pt x="351" y="47"/>
                    </a:lnTo>
                    <a:lnTo>
                      <a:pt x="367" y="86"/>
                    </a:lnTo>
                    <a:lnTo>
                      <a:pt x="375" y="141"/>
                    </a:lnTo>
                    <a:lnTo>
                      <a:pt x="375" y="421"/>
                    </a:lnTo>
                    <a:lnTo>
                      <a:pt x="367" y="476"/>
                    </a:lnTo>
                    <a:lnTo>
                      <a:pt x="367" y="523"/>
                    </a:lnTo>
                    <a:lnTo>
                      <a:pt x="351" y="523"/>
                    </a:lnTo>
                    <a:close/>
                  </a:path>
                </a:pathLst>
              </a:custGeom>
              <a:solidFill>
                <a:srgbClr val="00FF00"/>
              </a:solidFill>
              <a:ln w="9525">
                <a:noFill/>
                <a:round/>
                <a:headEnd/>
                <a:tailEnd/>
              </a:ln>
            </p:spPr>
            <p:txBody>
              <a:bodyPr/>
              <a:lstStyle/>
              <a:p>
                <a:endParaRPr lang="en-GB"/>
              </a:p>
            </p:txBody>
          </p:sp>
          <p:sp>
            <p:nvSpPr>
              <p:cNvPr id="150540" name="Freeform 12"/>
              <p:cNvSpPr>
                <a:spLocks/>
              </p:cNvSpPr>
              <p:nvPr/>
            </p:nvSpPr>
            <p:spPr bwMode="auto">
              <a:xfrm>
                <a:off x="2211" y="1694"/>
                <a:ext cx="122" cy="142"/>
              </a:xfrm>
              <a:custGeom>
                <a:avLst/>
                <a:gdLst/>
                <a:ahLst/>
                <a:cxnLst>
                  <a:cxn ang="0">
                    <a:pos x="203" y="375"/>
                  </a:cxn>
                  <a:cxn ang="0">
                    <a:pos x="203" y="328"/>
                  </a:cxn>
                  <a:cxn ang="0">
                    <a:pos x="195" y="281"/>
                  </a:cxn>
                  <a:cxn ang="0">
                    <a:pos x="187" y="227"/>
                  </a:cxn>
                  <a:cxn ang="0">
                    <a:pos x="171" y="110"/>
                  </a:cxn>
                  <a:cxn ang="0">
                    <a:pos x="156" y="63"/>
                  </a:cxn>
                  <a:cxn ang="0">
                    <a:pos x="140" y="32"/>
                  </a:cxn>
                  <a:cxn ang="0">
                    <a:pos x="125" y="16"/>
                  </a:cxn>
                  <a:cxn ang="0">
                    <a:pos x="101" y="24"/>
                  </a:cxn>
                  <a:cxn ang="0">
                    <a:pos x="78" y="39"/>
                  </a:cxn>
                  <a:cxn ang="0">
                    <a:pos x="54" y="63"/>
                  </a:cxn>
                  <a:cxn ang="0">
                    <a:pos x="15" y="117"/>
                  </a:cxn>
                  <a:cxn ang="0">
                    <a:pos x="8" y="133"/>
                  </a:cxn>
                  <a:cxn ang="0">
                    <a:pos x="0" y="141"/>
                  </a:cxn>
                  <a:cxn ang="0">
                    <a:pos x="0" y="133"/>
                  </a:cxn>
                  <a:cxn ang="0">
                    <a:pos x="8" y="125"/>
                  </a:cxn>
                  <a:cxn ang="0">
                    <a:pos x="39" y="78"/>
                  </a:cxn>
                  <a:cxn ang="0">
                    <a:pos x="62" y="39"/>
                  </a:cxn>
                  <a:cxn ang="0">
                    <a:pos x="78" y="16"/>
                  </a:cxn>
                  <a:cxn ang="0">
                    <a:pos x="93" y="8"/>
                  </a:cxn>
                  <a:cxn ang="0">
                    <a:pos x="117" y="0"/>
                  </a:cxn>
                  <a:cxn ang="0">
                    <a:pos x="140" y="0"/>
                  </a:cxn>
                  <a:cxn ang="0">
                    <a:pos x="164" y="24"/>
                  </a:cxn>
                  <a:cxn ang="0">
                    <a:pos x="179" y="47"/>
                  </a:cxn>
                  <a:cxn ang="0">
                    <a:pos x="187" y="78"/>
                  </a:cxn>
                  <a:cxn ang="0">
                    <a:pos x="203" y="164"/>
                  </a:cxn>
                  <a:cxn ang="0">
                    <a:pos x="226" y="266"/>
                  </a:cxn>
                  <a:cxn ang="0">
                    <a:pos x="234" y="304"/>
                  </a:cxn>
                  <a:cxn ang="0">
                    <a:pos x="234" y="343"/>
                  </a:cxn>
                  <a:cxn ang="0">
                    <a:pos x="242" y="367"/>
                  </a:cxn>
                  <a:cxn ang="0">
                    <a:pos x="242" y="375"/>
                  </a:cxn>
                  <a:cxn ang="0">
                    <a:pos x="203" y="375"/>
                  </a:cxn>
                </a:cxnLst>
                <a:rect l="0" t="0" r="r" b="b"/>
                <a:pathLst>
                  <a:path w="242" h="375">
                    <a:moveTo>
                      <a:pt x="203" y="375"/>
                    </a:moveTo>
                    <a:lnTo>
                      <a:pt x="203" y="328"/>
                    </a:lnTo>
                    <a:lnTo>
                      <a:pt x="195" y="281"/>
                    </a:lnTo>
                    <a:lnTo>
                      <a:pt x="187" y="227"/>
                    </a:lnTo>
                    <a:lnTo>
                      <a:pt x="171" y="110"/>
                    </a:lnTo>
                    <a:lnTo>
                      <a:pt x="156" y="63"/>
                    </a:lnTo>
                    <a:lnTo>
                      <a:pt x="140" y="32"/>
                    </a:lnTo>
                    <a:lnTo>
                      <a:pt x="125" y="16"/>
                    </a:lnTo>
                    <a:lnTo>
                      <a:pt x="101" y="24"/>
                    </a:lnTo>
                    <a:lnTo>
                      <a:pt x="78" y="39"/>
                    </a:lnTo>
                    <a:lnTo>
                      <a:pt x="54" y="63"/>
                    </a:lnTo>
                    <a:lnTo>
                      <a:pt x="15" y="117"/>
                    </a:lnTo>
                    <a:lnTo>
                      <a:pt x="8" y="133"/>
                    </a:lnTo>
                    <a:lnTo>
                      <a:pt x="0" y="141"/>
                    </a:lnTo>
                    <a:lnTo>
                      <a:pt x="0" y="133"/>
                    </a:lnTo>
                    <a:lnTo>
                      <a:pt x="8" y="125"/>
                    </a:lnTo>
                    <a:lnTo>
                      <a:pt x="39" y="78"/>
                    </a:lnTo>
                    <a:lnTo>
                      <a:pt x="62" y="39"/>
                    </a:lnTo>
                    <a:lnTo>
                      <a:pt x="78" y="16"/>
                    </a:lnTo>
                    <a:lnTo>
                      <a:pt x="93" y="8"/>
                    </a:lnTo>
                    <a:lnTo>
                      <a:pt x="117" y="0"/>
                    </a:lnTo>
                    <a:lnTo>
                      <a:pt x="140" y="0"/>
                    </a:lnTo>
                    <a:lnTo>
                      <a:pt x="164" y="24"/>
                    </a:lnTo>
                    <a:lnTo>
                      <a:pt x="179" y="47"/>
                    </a:lnTo>
                    <a:lnTo>
                      <a:pt x="187" y="78"/>
                    </a:lnTo>
                    <a:lnTo>
                      <a:pt x="203" y="164"/>
                    </a:lnTo>
                    <a:lnTo>
                      <a:pt x="226" y="266"/>
                    </a:lnTo>
                    <a:lnTo>
                      <a:pt x="234" y="304"/>
                    </a:lnTo>
                    <a:lnTo>
                      <a:pt x="234" y="343"/>
                    </a:lnTo>
                    <a:lnTo>
                      <a:pt x="242" y="367"/>
                    </a:lnTo>
                    <a:lnTo>
                      <a:pt x="242" y="375"/>
                    </a:lnTo>
                    <a:lnTo>
                      <a:pt x="203" y="375"/>
                    </a:lnTo>
                    <a:close/>
                  </a:path>
                </a:pathLst>
              </a:custGeom>
              <a:solidFill>
                <a:srgbClr val="66CC00"/>
              </a:solidFill>
              <a:ln w="9525">
                <a:noFill/>
                <a:round/>
                <a:headEnd/>
                <a:tailEnd/>
              </a:ln>
            </p:spPr>
            <p:txBody>
              <a:bodyPr/>
              <a:lstStyle/>
              <a:p>
                <a:endParaRPr lang="en-GB"/>
              </a:p>
            </p:txBody>
          </p:sp>
          <p:sp>
            <p:nvSpPr>
              <p:cNvPr id="150541" name="Freeform 13"/>
              <p:cNvSpPr>
                <a:spLocks/>
              </p:cNvSpPr>
              <p:nvPr/>
            </p:nvSpPr>
            <p:spPr bwMode="auto">
              <a:xfrm>
                <a:off x="2195" y="1689"/>
                <a:ext cx="142" cy="158"/>
              </a:xfrm>
              <a:custGeom>
                <a:avLst/>
                <a:gdLst/>
                <a:ahLst/>
                <a:cxnLst>
                  <a:cxn ang="0">
                    <a:pos x="46" y="421"/>
                  </a:cxn>
                  <a:cxn ang="0">
                    <a:pos x="46" y="421"/>
                  </a:cxn>
                  <a:cxn ang="0">
                    <a:pos x="46" y="405"/>
                  </a:cxn>
                  <a:cxn ang="0">
                    <a:pos x="39" y="366"/>
                  </a:cxn>
                  <a:cxn ang="0">
                    <a:pos x="31" y="312"/>
                  </a:cxn>
                  <a:cxn ang="0">
                    <a:pos x="31" y="117"/>
                  </a:cxn>
                  <a:cxn ang="0">
                    <a:pos x="39" y="62"/>
                  </a:cxn>
                  <a:cxn ang="0">
                    <a:pos x="54" y="31"/>
                  </a:cxn>
                  <a:cxn ang="0">
                    <a:pos x="78" y="15"/>
                  </a:cxn>
                  <a:cxn ang="0">
                    <a:pos x="109" y="15"/>
                  </a:cxn>
                  <a:cxn ang="0">
                    <a:pos x="187" y="47"/>
                  </a:cxn>
                  <a:cxn ang="0">
                    <a:pos x="249" y="78"/>
                  </a:cxn>
                  <a:cxn ang="0">
                    <a:pos x="273" y="93"/>
                  </a:cxn>
                  <a:cxn ang="0">
                    <a:pos x="280" y="101"/>
                  </a:cxn>
                  <a:cxn ang="0">
                    <a:pos x="265" y="93"/>
                  </a:cxn>
                  <a:cxn ang="0">
                    <a:pos x="234" y="70"/>
                  </a:cxn>
                  <a:cxn ang="0">
                    <a:pos x="156" y="15"/>
                  </a:cxn>
                  <a:cxn ang="0">
                    <a:pos x="124" y="8"/>
                  </a:cxn>
                  <a:cxn ang="0">
                    <a:pos x="78" y="0"/>
                  </a:cxn>
                  <a:cxn ang="0">
                    <a:pos x="54" y="8"/>
                  </a:cxn>
                  <a:cxn ang="0">
                    <a:pos x="39" y="15"/>
                  </a:cxn>
                  <a:cxn ang="0">
                    <a:pos x="23" y="39"/>
                  </a:cxn>
                  <a:cxn ang="0">
                    <a:pos x="7" y="70"/>
                  </a:cxn>
                  <a:cxn ang="0">
                    <a:pos x="0" y="117"/>
                  </a:cxn>
                  <a:cxn ang="0">
                    <a:pos x="0" y="335"/>
                  </a:cxn>
                  <a:cxn ang="0">
                    <a:pos x="7" y="382"/>
                  </a:cxn>
                  <a:cxn ang="0">
                    <a:pos x="7" y="421"/>
                  </a:cxn>
                  <a:cxn ang="0">
                    <a:pos x="46" y="421"/>
                  </a:cxn>
                </a:cxnLst>
                <a:rect l="0" t="0" r="r" b="b"/>
                <a:pathLst>
                  <a:path w="280" h="421">
                    <a:moveTo>
                      <a:pt x="46" y="421"/>
                    </a:moveTo>
                    <a:lnTo>
                      <a:pt x="46" y="421"/>
                    </a:lnTo>
                    <a:lnTo>
                      <a:pt x="46" y="405"/>
                    </a:lnTo>
                    <a:lnTo>
                      <a:pt x="39" y="366"/>
                    </a:lnTo>
                    <a:lnTo>
                      <a:pt x="31" y="312"/>
                    </a:lnTo>
                    <a:lnTo>
                      <a:pt x="31" y="117"/>
                    </a:lnTo>
                    <a:lnTo>
                      <a:pt x="39" y="62"/>
                    </a:lnTo>
                    <a:lnTo>
                      <a:pt x="54" y="31"/>
                    </a:lnTo>
                    <a:lnTo>
                      <a:pt x="78" y="15"/>
                    </a:lnTo>
                    <a:lnTo>
                      <a:pt x="109" y="15"/>
                    </a:lnTo>
                    <a:lnTo>
                      <a:pt x="187" y="47"/>
                    </a:lnTo>
                    <a:lnTo>
                      <a:pt x="249" y="78"/>
                    </a:lnTo>
                    <a:lnTo>
                      <a:pt x="273" y="93"/>
                    </a:lnTo>
                    <a:lnTo>
                      <a:pt x="280" y="101"/>
                    </a:lnTo>
                    <a:lnTo>
                      <a:pt x="265" y="93"/>
                    </a:lnTo>
                    <a:lnTo>
                      <a:pt x="234" y="70"/>
                    </a:lnTo>
                    <a:lnTo>
                      <a:pt x="156" y="15"/>
                    </a:lnTo>
                    <a:lnTo>
                      <a:pt x="124" y="8"/>
                    </a:lnTo>
                    <a:lnTo>
                      <a:pt x="78" y="0"/>
                    </a:lnTo>
                    <a:lnTo>
                      <a:pt x="54" y="8"/>
                    </a:lnTo>
                    <a:lnTo>
                      <a:pt x="39" y="15"/>
                    </a:lnTo>
                    <a:lnTo>
                      <a:pt x="23" y="39"/>
                    </a:lnTo>
                    <a:lnTo>
                      <a:pt x="7" y="70"/>
                    </a:lnTo>
                    <a:lnTo>
                      <a:pt x="0" y="117"/>
                    </a:lnTo>
                    <a:lnTo>
                      <a:pt x="0" y="335"/>
                    </a:lnTo>
                    <a:lnTo>
                      <a:pt x="7" y="382"/>
                    </a:lnTo>
                    <a:lnTo>
                      <a:pt x="7" y="421"/>
                    </a:lnTo>
                    <a:lnTo>
                      <a:pt x="46" y="421"/>
                    </a:lnTo>
                    <a:close/>
                  </a:path>
                </a:pathLst>
              </a:custGeom>
              <a:solidFill>
                <a:srgbClr val="00FF00"/>
              </a:solidFill>
              <a:ln w="9525">
                <a:noFill/>
                <a:round/>
                <a:headEnd/>
                <a:tailEnd/>
              </a:ln>
            </p:spPr>
            <p:txBody>
              <a:bodyPr/>
              <a:lstStyle/>
              <a:p>
                <a:endParaRPr lang="en-GB"/>
              </a:p>
            </p:txBody>
          </p:sp>
          <p:sp>
            <p:nvSpPr>
              <p:cNvPr id="150542" name="Freeform 14"/>
              <p:cNvSpPr>
                <a:spLocks/>
              </p:cNvSpPr>
              <p:nvPr/>
            </p:nvSpPr>
            <p:spPr bwMode="auto">
              <a:xfrm>
                <a:off x="2207" y="1742"/>
                <a:ext cx="95" cy="108"/>
              </a:xfrm>
              <a:custGeom>
                <a:avLst/>
                <a:gdLst/>
                <a:ahLst/>
                <a:cxnLst>
                  <a:cxn ang="0">
                    <a:pos x="55" y="289"/>
                  </a:cxn>
                  <a:cxn ang="0">
                    <a:pos x="55" y="281"/>
                  </a:cxn>
                  <a:cxn ang="0">
                    <a:pos x="47" y="250"/>
                  </a:cxn>
                  <a:cxn ang="0">
                    <a:pos x="31" y="172"/>
                  </a:cxn>
                  <a:cxn ang="0">
                    <a:pos x="31" y="78"/>
                  </a:cxn>
                  <a:cxn ang="0">
                    <a:pos x="39" y="47"/>
                  </a:cxn>
                  <a:cxn ang="0">
                    <a:pos x="55" y="24"/>
                  </a:cxn>
                  <a:cxn ang="0">
                    <a:pos x="78" y="16"/>
                  </a:cxn>
                  <a:cxn ang="0">
                    <a:pos x="101" y="16"/>
                  </a:cxn>
                  <a:cxn ang="0">
                    <a:pos x="140" y="39"/>
                  </a:cxn>
                  <a:cxn ang="0">
                    <a:pos x="172" y="63"/>
                  </a:cxn>
                  <a:cxn ang="0">
                    <a:pos x="187" y="70"/>
                  </a:cxn>
                  <a:cxn ang="0">
                    <a:pos x="187" y="78"/>
                  </a:cxn>
                  <a:cxn ang="0">
                    <a:pos x="187" y="70"/>
                  </a:cxn>
                  <a:cxn ang="0">
                    <a:pos x="179" y="55"/>
                  </a:cxn>
                  <a:cxn ang="0">
                    <a:pos x="140" y="16"/>
                  </a:cxn>
                  <a:cxn ang="0">
                    <a:pos x="109" y="0"/>
                  </a:cxn>
                  <a:cxn ang="0">
                    <a:pos x="70" y="0"/>
                  </a:cxn>
                  <a:cxn ang="0">
                    <a:pos x="39" y="8"/>
                  </a:cxn>
                  <a:cxn ang="0">
                    <a:pos x="23" y="24"/>
                  </a:cxn>
                  <a:cxn ang="0">
                    <a:pos x="16" y="47"/>
                  </a:cxn>
                  <a:cxn ang="0">
                    <a:pos x="8" y="78"/>
                  </a:cxn>
                  <a:cxn ang="0">
                    <a:pos x="8" y="117"/>
                  </a:cxn>
                  <a:cxn ang="0">
                    <a:pos x="0" y="195"/>
                  </a:cxn>
                  <a:cxn ang="0">
                    <a:pos x="8" y="257"/>
                  </a:cxn>
                  <a:cxn ang="0">
                    <a:pos x="8" y="289"/>
                  </a:cxn>
                  <a:cxn ang="0">
                    <a:pos x="55" y="289"/>
                  </a:cxn>
                </a:cxnLst>
                <a:rect l="0" t="0" r="r" b="b"/>
                <a:pathLst>
                  <a:path w="187" h="289">
                    <a:moveTo>
                      <a:pt x="55" y="289"/>
                    </a:moveTo>
                    <a:lnTo>
                      <a:pt x="55" y="281"/>
                    </a:lnTo>
                    <a:lnTo>
                      <a:pt x="47" y="250"/>
                    </a:lnTo>
                    <a:lnTo>
                      <a:pt x="31" y="172"/>
                    </a:lnTo>
                    <a:lnTo>
                      <a:pt x="31" y="78"/>
                    </a:lnTo>
                    <a:lnTo>
                      <a:pt x="39" y="47"/>
                    </a:lnTo>
                    <a:lnTo>
                      <a:pt x="55" y="24"/>
                    </a:lnTo>
                    <a:lnTo>
                      <a:pt x="78" y="16"/>
                    </a:lnTo>
                    <a:lnTo>
                      <a:pt x="101" y="16"/>
                    </a:lnTo>
                    <a:lnTo>
                      <a:pt x="140" y="39"/>
                    </a:lnTo>
                    <a:lnTo>
                      <a:pt x="172" y="63"/>
                    </a:lnTo>
                    <a:lnTo>
                      <a:pt x="187" y="70"/>
                    </a:lnTo>
                    <a:lnTo>
                      <a:pt x="187" y="78"/>
                    </a:lnTo>
                    <a:lnTo>
                      <a:pt x="187" y="70"/>
                    </a:lnTo>
                    <a:lnTo>
                      <a:pt x="179" y="55"/>
                    </a:lnTo>
                    <a:lnTo>
                      <a:pt x="140" y="16"/>
                    </a:lnTo>
                    <a:lnTo>
                      <a:pt x="109" y="0"/>
                    </a:lnTo>
                    <a:lnTo>
                      <a:pt x="70" y="0"/>
                    </a:lnTo>
                    <a:lnTo>
                      <a:pt x="39" y="8"/>
                    </a:lnTo>
                    <a:lnTo>
                      <a:pt x="23" y="24"/>
                    </a:lnTo>
                    <a:lnTo>
                      <a:pt x="16" y="47"/>
                    </a:lnTo>
                    <a:lnTo>
                      <a:pt x="8" y="78"/>
                    </a:lnTo>
                    <a:lnTo>
                      <a:pt x="8" y="117"/>
                    </a:lnTo>
                    <a:lnTo>
                      <a:pt x="0" y="195"/>
                    </a:lnTo>
                    <a:lnTo>
                      <a:pt x="8" y="257"/>
                    </a:lnTo>
                    <a:lnTo>
                      <a:pt x="8" y="289"/>
                    </a:lnTo>
                    <a:lnTo>
                      <a:pt x="55" y="289"/>
                    </a:lnTo>
                    <a:close/>
                  </a:path>
                </a:pathLst>
              </a:custGeom>
              <a:solidFill>
                <a:srgbClr val="00CC00"/>
              </a:solidFill>
              <a:ln w="9525">
                <a:noFill/>
                <a:round/>
                <a:headEnd/>
                <a:tailEnd/>
              </a:ln>
            </p:spPr>
            <p:txBody>
              <a:bodyPr/>
              <a:lstStyle/>
              <a:p>
                <a:endParaRPr lang="en-GB"/>
              </a:p>
            </p:txBody>
          </p:sp>
          <p:sp>
            <p:nvSpPr>
              <p:cNvPr id="150543" name="Freeform 15"/>
              <p:cNvSpPr>
                <a:spLocks/>
              </p:cNvSpPr>
              <p:nvPr/>
            </p:nvSpPr>
            <p:spPr bwMode="auto">
              <a:xfrm>
                <a:off x="2064" y="1627"/>
                <a:ext cx="139" cy="173"/>
              </a:xfrm>
              <a:custGeom>
                <a:avLst/>
                <a:gdLst/>
                <a:ahLst/>
                <a:cxnLst>
                  <a:cxn ang="0">
                    <a:pos x="0" y="0"/>
                  </a:cxn>
                  <a:cxn ang="0">
                    <a:pos x="8" y="0"/>
                  </a:cxn>
                  <a:cxn ang="0">
                    <a:pos x="16" y="8"/>
                  </a:cxn>
                  <a:cxn ang="0">
                    <a:pos x="55" y="16"/>
                  </a:cxn>
                  <a:cxn ang="0">
                    <a:pos x="109" y="39"/>
                  </a:cxn>
                  <a:cxn ang="0">
                    <a:pos x="187" y="86"/>
                  </a:cxn>
                  <a:cxn ang="0">
                    <a:pos x="211" y="109"/>
                  </a:cxn>
                  <a:cxn ang="0">
                    <a:pos x="226" y="140"/>
                  </a:cxn>
                  <a:cxn ang="0">
                    <a:pos x="242" y="179"/>
                  </a:cxn>
                  <a:cxn ang="0">
                    <a:pos x="250" y="211"/>
                  </a:cxn>
                  <a:cxn ang="0">
                    <a:pos x="258" y="250"/>
                  </a:cxn>
                  <a:cxn ang="0">
                    <a:pos x="258" y="452"/>
                  </a:cxn>
                  <a:cxn ang="0">
                    <a:pos x="265" y="460"/>
                  </a:cxn>
                  <a:cxn ang="0">
                    <a:pos x="265" y="421"/>
                  </a:cxn>
                  <a:cxn ang="0">
                    <a:pos x="273" y="335"/>
                  </a:cxn>
                  <a:cxn ang="0">
                    <a:pos x="273" y="203"/>
                  </a:cxn>
                  <a:cxn ang="0">
                    <a:pos x="265" y="172"/>
                  </a:cxn>
                  <a:cxn ang="0">
                    <a:pos x="242" y="125"/>
                  </a:cxn>
                  <a:cxn ang="0">
                    <a:pos x="211" y="94"/>
                  </a:cxn>
                  <a:cxn ang="0">
                    <a:pos x="164" y="55"/>
                  </a:cxn>
                  <a:cxn ang="0">
                    <a:pos x="117" y="31"/>
                  </a:cxn>
                  <a:cxn ang="0">
                    <a:pos x="63" y="16"/>
                  </a:cxn>
                  <a:cxn ang="0">
                    <a:pos x="31" y="8"/>
                  </a:cxn>
                  <a:cxn ang="0">
                    <a:pos x="8" y="0"/>
                  </a:cxn>
                  <a:cxn ang="0">
                    <a:pos x="0" y="0"/>
                  </a:cxn>
                </a:cxnLst>
                <a:rect l="0" t="0" r="r" b="b"/>
                <a:pathLst>
                  <a:path w="273" h="460">
                    <a:moveTo>
                      <a:pt x="0" y="0"/>
                    </a:moveTo>
                    <a:lnTo>
                      <a:pt x="8" y="0"/>
                    </a:lnTo>
                    <a:lnTo>
                      <a:pt x="16" y="8"/>
                    </a:lnTo>
                    <a:lnTo>
                      <a:pt x="55" y="16"/>
                    </a:lnTo>
                    <a:lnTo>
                      <a:pt x="109" y="39"/>
                    </a:lnTo>
                    <a:lnTo>
                      <a:pt x="187" y="86"/>
                    </a:lnTo>
                    <a:lnTo>
                      <a:pt x="211" y="109"/>
                    </a:lnTo>
                    <a:lnTo>
                      <a:pt x="226" y="140"/>
                    </a:lnTo>
                    <a:lnTo>
                      <a:pt x="242" y="179"/>
                    </a:lnTo>
                    <a:lnTo>
                      <a:pt x="250" y="211"/>
                    </a:lnTo>
                    <a:lnTo>
                      <a:pt x="258" y="250"/>
                    </a:lnTo>
                    <a:lnTo>
                      <a:pt x="258" y="452"/>
                    </a:lnTo>
                    <a:lnTo>
                      <a:pt x="265" y="460"/>
                    </a:lnTo>
                    <a:lnTo>
                      <a:pt x="265" y="421"/>
                    </a:lnTo>
                    <a:lnTo>
                      <a:pt x="273" y="335"/>
                    </a:lnTo>
                    <a:lnTo>
                      <a:pt x="273" y="203"/>
                    </a:lnTo>
                    <a:lnTo>
                      <a:pt x="265" y="172"/>
                    </a:lnTo>
                    <a:lnTo>
                      <a:pt x="242" y="125"/>
                    </a:lnTo>
                    <a:lnTo>
                      <a:pt x="211" y="94"/>
                    </a:lnTo>
                    <a:lnTo>
                      <a:pt x="164" y="55"/>
                    </a:lnTo>
                    <a:lnTo>
                      <a:pt x="117" y="31"/>
                    </a:lnTo>
                    <a:lnTo>
                      <a:pt x="63" y="16"/>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0544" name="Freeform 16"/>
              <p:cNvSpPr>
                <a:spLocks/>
              </p:cNvSpPr>
              <p:nvPr/>
            </p:nvSpPr>
            <p:spPr bwMode="auto">
              <a:xfrm>
                <a:off x="2119" y="1721"/>
                <a:ext cx="96" cy="126"/>
              </a:xfrm>
              <a:custGeom>
                <a:avLst/>
                <a:gdLst/>
                <a:ahLst/>
                <a:cxnLst>
                  <a:cxn ang="0">
                    <a:pos x="149" y="335"/>
                  </a:cxn>
                  <a:cxn ang="0">
                    <a:pos x="149" y="257"/>
                  </a:cxn>
                  <a:cxn ang="0">
                    <a:pos x="141" y="202"/>
                  </a:cxn>
                  <a:cxn ang="0">
                    <a:pos x="125" y="101"/>
                  </a:cxn>
                  <a:cxn ang="0">
                    <a:pos x="117" y="62"/>
                  </a:cxn>
                  <a:cxn ang="0">
                    <a:pos x="102" y="31"/>
                  </a:cxn>
                  <a:cxn ang="0">
                    <a:pos x="86" y="23"/>
                  </a:cxn>
                  <a:cxn ang="0">
                    <a:pos x="63" y="23"/>
                  </a:cxn>
                  <a:cxn ang="0">
                    <a:pos x="32" y="46"/>
                  </a:cxn>
                  <a:cxn ang="0">
                    <a:pos x="8" y="85"/>
                  </a:cxn>
                  <a:cxn ang="0">
                    <a:pos x="0" y="93"/>
                  </a:cxn>
                  <a:cxn ang="0">
                    <a:pos x="0" y="101"/>
                  </a:cxn>
                  <a:cxn ang="0">
                    <a:pos x="0" y="85"/>
                  </a:cxn>
                  <a:cxn ang="0">
                    <a:pos x="16" y="62"/>
                  </a:cxn>
                  <a:cxn ang="0">
                    <a:pos x="24" y="31"/>
                  </a:cxn>
                  <a:cxn ang="0">
                    <a:pos x="47" y="7"/>
                  </a:cxn>
                  <a:cxn ang="0">
                    <a:pos x="71" y="0"/>
                  </a:cxn>
                  <a:cxn ang="0">
                    <a:pos x="102" y="7"/>
                  </a:cxn>
                  <a:cxn ang="0">
                    <a:pos x="133" y="31"/>
                  </a:cxn>
                  <a:cxn ang="0">
                    <a:pos x="141" y="46"/>
                  </a:cxn>
                  <a:cxn ang="0">
                    <a:pos x="149" y="78"/>
                  </a:cxn>
                  <a:cxn ang="0">
                    <a:pos x="172" y="241"/>
                  </a:cxn>
                  <a:cxn ang="0">
                    <a:pos x="180" y="280"/>
                  </a:cxn>
                  <a:cxn ang="0">
                    <a:pos x="188" y="311"/>
                  </a:cxn>
                  <a:cxn ang="0">
                    <a:pos x="188" y="335"/>
                  </a:cxn>
                  <a:cxn ang="0">
                    <a:pos x="149" y="335"/>
                  </a:cxn>
                </a:cxnLst>
                <a:rect l="0" t="0" r="r" b="b"/>
                <a:pathLst>
                  <a:path w="188" h="335">
                    <a:moveTo>
                      <a:pt x="149" y="335"/>
                    </a:moveTo>
                    <a:lnTo>
                      <a:pt x="149" y="257"/>
                    </a:lnTo>
                    <a:lnTo>
                      <a:pt x="141" y="202"/>
                    </a:lnTo>
                    <a:lnTo>
                      <a:pt x="125" y="101"/>
                    </a:lnTo>
                    <a:lnTo>
                      <a:pt x="117" y="62"/>
                    </a:lnTo>
                    <a:lnTo>
                      <a:pt x="102" y="31"/>
                    </a:lnTo>
                    <a:lnTo>
                      <a:pt x="86" y="23"/>
                    </a:lnTo>
                    <a:lnTo>
                      <a:pt x="63" y="23"/>
                    </a:lnTo>
                    <a:lnTo>
                      <a:pt x="32" y="46"/>
                    </a:lnTo>
                    <a:lnTo>
                      <a:pt x="8" y="85"/>
                    </a:lnTo>
                    <a:lnTo>
                      <a:pt x="0" y="93"/>
                    </a:lnTo>
                    <a:lnTo>
                      <a:pt x="0" y="101"/>
                    </a:lnTo>
                    <a:lnTo>
                      <a:pt x="0" y="85"/>
                    </a:lnTo>
                    <a:lnTo>
                      <a:pt x="16" y="62"/>
                    </a:lnTo>
                    <a:lnTo>
                      <a:pt x="24" y="31"/>
                    </a:lnTo>
                    <a:lnTo>
                      <a:pt x="47" y="7"/>
                    </a:lnTo>
                    <a:lnTo>
                      <a:pt x="71" y="0"/>
                    </a:lnTo>
                    <a:lnTo>
                      <a:pt x="102" y="7"/>
                    </a:lnTo>
                    <a:lnTo>
                      <a:pt x="133" y="31"/>
                    </a:lnTo>
                    <a:lnTo>
                      <a:pt x="141" y="46"/>
                    </a:lnTo>
                    <a:lnTo>
                      <a:pt x="149" y="78"/>
                    </a:lnTo>
                    <a:lnTo>
                      <a:pt x="172" y="241"/>
                    </a:lnTo>
                    <a:lnTo>
                      <a:pt x="180" y="280"/>
                    </a:lnTo>
                    <a:lnTo>
                      <a:pt x="188" y="311"/>
                    </a:lnTo>
                    <a:lnTo>
                      <a:pt x="188" y="335"/>
                    </a:lnTo>
                    <a:lnTo>
                      <a:pt x="149" y="335"/>
                    </a:lnTo>
                    <a:close/>
                  </a:path>
                </a:pathLst>
              </a:custGeom>
              <a:solidFill>
                <a:srgbClr val="66CC00"/>
              </a:solidFill>
              <a:ln w="9525">
                <a:noFill/>
                <a:round/>
                <a:headEnd/>
                <a:tailEnd/>
              </a:ln>
            </p:spPr>
            <p:txBody>
              <a:bodyPr/>
              <a:lstStyle/>
              <a:p>
                <a:endParaRPr lang="en-GB"/>
              </a:p>
            </p:txBody>
          </p:sp>
          <p:sp>
            <p:nvSpPr>
              <p:cNvPr id="150545" name="Freeform 17"/>
              <p:cNvSpPr>
                <a:spLocks/>
              </p:cNvSpPr>
              <p:nvPr/>
            </p:nvSpPr>
            <p:spPr bwMode="auto">
              <a:xfrm>
                <a:off x="2203" y="1636"/>
                <a:ext cx="91" cy="211"/>
              </a:xfrm>
              <a:custGeom>
                <a:avLst/>
                <a:gdLst/>
                <a:ahLst/>
                <a:cxnLst>
                  <a:cxn ang="0">
                    <a:pos x="0" y="562"/>
                  </a:cxn>
                  <a:cxn ang="0">
                    <a:pos x="0" y="258"/>
                  </a:cxn>
                  <a:cxn ang="0">
                    <a:pos x="8" y="195"/>
                  </a:cxn>
                  <a:cxn ang="0">
                    <a:pos x="24" y="141"/>
                  </a:cxn>
                  <a:cxn ang="0">
                    <a:pos x="39" y="102"/>
                  </a:cxn>
                  <a:cxn ang="0">
                    <a:pos x="63" y="71"/>
                  </a:cxn>
                  <a:cxn ang="0">
                    <a:pos x="117" y="24"/>
                  </a:cxn>
                  <a:cxn ang="0">
                    <a:pos x="141" y="16"/>
                  </a:cxn>
                  <a:cxn ang="0">
                    <a:pos x="172" y="0"/>
                  </a:cxn>
                  <a:cxn ang="0">
                    <a:pos x="180" y="0"/>
                  </a:cxn>
                  <a:cxn ang="0">
                    <a:pos x="172" y="0"/>
                  </a:cxn>
                  <a:cxn ang="0">
                    <a:pos x="164" y="8"/>
                  </a:cxn>
                  <a:cxn ang="0">
                    <a:pos x="125" y="32"/>
                  </a:cxn>
                  <a:cxn ang="0">
                    <a:pos x="78" y="63"/>
                  </a:cxn>
                  <a:cxn ang="0">
                    <a:pos x="63" y="86"/>
                  </a:cxn>
                  <a:cxn ang="0">
                    <a:pos x="55" y="110"/>
                  </a:cxn>
                  <a:cxn ang="0">
                    <a:pos x="24" y="219"/>
                  </a:cxn>
                  <a:cxn ang="0">
                    <a:pos x="16" y="258"/>
                  </a:cxn>
                  <a:cxn ang="0">
                    <a:pos x="16" y="562"/>
                  </a:cxn>
                  <a:cxn ang="0">
                    <a:pos x="0" y="562"/>
                  </a:cxn>
                </a:cxnLst>
                <a:rect l="0" t="0" r="r" b="b"/>
                <a:pathLst>
                  <a:path w="180" h="562">
                    <a:moveTo>
                      <a:pt x="0" y="562"/>
                    </a:moveTo>
                    <a:lnTo>
                      <a:pt x="0" y="258"/>
                    </a:lnTo>
                    <a:lnTo>
                      <a:pt x="8" y="195"/>
                    </a:lnTo>
                    <a:lnTo>
                      <a:pt x="24" y="141"/>
                    </a:lnTo>
                    <a:lnTo>
                      <a:pt x="39" y="102"/>
                    </a:lnTo>
                    <a:lnTo>
                      <a:pt x="63" y="71"/>
                    </a:lnTo>
                    <a:lnTo>
                      <a:pt x="117" y="24"/>
                    </a:lnTo>
                    <a:lnTo>
                      <a:pt x="141" y="16"/>
                    </a:lnTo>
                    <a:lnTo>
                      <a:pt x="172" y="0"/>
                    </a:lnTo>
                    <a:lnTo>
                      <a:pt x="180" y="0"/>
                    </a:lnTo>
                    <a:lnTo>
                      <a:pt x="172" y="0"/>
                    </a:lnTo>
                    <a:lnTo>
                      <a:pt x="164" y="8"/>
                    </a:lnTo>
                    <a:lnTo>
                      <a:pt x="125" y="32"/>
                    </a:lnTo>
                    <a:lnTo>
                      <a:pt x="78" y="63"/>
                    </a:lnTo>
                    <a:lnTo>
                      <a:pt x="63" y="86"/>
                    </a:lnTo>
                    <a:lnTo>
                      <a:pt x="55" y="110"/>
                    </a:lnTo>
                    <a:lnTo>
                      <a:pt x="24" y="219"/>
                    </a:lnTo>
                    <a:lnTo>
                      <a:pt x="16" y="258"/>
                    </a:lnTo>
                    <a:lnTo>
                      <a:pt x="16" y="562"/>
                    </a:lnTo>
                    <a:lnTo>
                      <a:pt x="0" y="562"/>
                    </a:lnTo>
                    <a:close/>
                  </a:path>
                </a:pathLst>
              </a:custGeom>
              <a:solidFill>
                <a:srgbClr val="8CFF1A"/>
              </a:solidFill>
              <a:ln w="9525">
                <a:noFill/>
                <a:round/>
                <a:headEnd/>
                <a:tailEnd/>
              </a:ln>
            </p:spPr>
            <p:txBody>
              <a:bodyPr/>
              <a:lstStyle/>
              <a:p>
                <a:endParaRPr lang="en-GB"/>
              </a:p>
            </p:txBody>
          </p:sp>
          <p:sp>
            <p:nvSpPr>
              <p:cNvPr id="150546" name="Freeform 18"/>
              <p:cNvSpPr>
                <a:spLocks/>
              </p:cNvSpPr>
              <p:nvPr/>
            </p:nvSpPr>
            <p:spPr bwMode="auto">
              <a:xfrm>
                <a:off x="2222" y="1783"/>
                <a:ext cx="32" cy="64"/>
              </a:xfrm>
              <a:custGeom>
                <a:avLst/>
                <a:gdLst/>
                <a:ahLst/>
                <a:cxnLst>
                  <a:cxn ang="0">
                    <a:pos x="24" y="172"/>
                  </a:cxn>
                  <a:cxn ang="0">
                    <a:pos x="24" y="156"/>
                  </a:cxn>
                  <a:cxn ang="0">
                    <a:pos x="16" y="109"/>
                  </a:cxn>
                  <a:cxn ang="0">
                    <a:pos x="16" y="55"/>
                  </a:cxn>
                  <a:cxn ang="0">
                    <a:pos x="24" y="32"/>
                  </a:cxn>
                  <a:cxn ang="0">
                    <a:pos x="31" y="16"/>
                  </a:cxn>
                  <a:cxn ang="0">
                    <a:pos x="39" y="8"/>
                  </a:cxn>
                  <a:cxn ang="0">
                    <a:pos x="39" y="16"/>
                  </a:cxn>
                  <a:cxn ang="0">
                    <a:pos x="55" y="39"/>
                  </a:cxn>
                  <a:cxn ang="0">
                    <a:pos x="63" y="63"/>
                  </a:cxn>
                  <a:cxn ang="0">
                    <a:pos x="63" y="78"/>
                  </a:cxn>
                  <a:cxn ang="0">
                    <a:pos x="63" y="24"/>
                  </a:cxn>
                  <a:cxn ang="0">
                    <a:pos x="55" y="8"/>
                  </a:cxn>
                  <a:cxn ang="0">
                    <a:pos x="31" y="0"/>
                  </a:cxn>
                  <a:cxn ang="0">
                    <a:pos x="16" y="8"/>
                  </a:cxn>
                  <a:cxn ang="0">
                    <a:pos x="16" y="24"/>
                  </a:cxn>
                  <a:cxn ang="0">
                    <a:pos x="8" y="39"/>
                  </a:cxn>
                  <a:cxn ang="0">
                    <a:pos x="0" y="86"/>
                  </a:cxn>
                  <a:cxn ang="0">
                    <a:pos x="0" y="172"/>
                  </a:cxn>
                  <a:cxn ang="0">
                    <a:pos x="24" y="172"/>
                  </a:cxn>
                </a:cxnLst>
                <a:rect l="0" t="0" r="r" b="b"/>
                <a:pathLst>
                  <a:path w="63" h="172">
                    <a:moveTo>
                      <a:pt x="24" y="172"/>
                    </a:moveTo>
                    <a:lnTo>
                      <a:pt x="24" y="156"/>
                    </a:lnTo>
                    <a:lnTo>
                      <a:pt x="16" y="109"/>
                    </a:lnTo>
                    <a:lnTo>
                      <a:pt x="16" y="55"/>
                    </a:lnTo>
                    <a:lnTo>
                      <a:pt x="24" y="32"/>
                    </a:lnTo>
                    <a:lnTo>
                      <a:pt x="31" y="16"/>
                    </a:lnTo>
                    <a:lnTo>
                      <a:pt x="39" y="8"/>
                    </a:lnTo>
                    <a:lnTo>
                      <a:pt x="39" y="16"/>
                    </a:lnTo>
                    <a:lnTo>
                      <a:pt x="55" y="39"/>
                    </a:lnTo>
                    <a:lnTo>
                      <a:pt x="63" y="63"/>
                    </a:lnTo>
                    <a:lnTo>
                      <a:pt x="63" y="78"/>
                    </a:lnTo>
                    <a:lnTo>
                      <a:pt x="63" y="24"/>
                    </a:lnTo>
                    <a:lnTo>
                      <a:pt x="55" y="8"/>
                    </a:lnTo>
                    <a:lnTo>
                      <a:pt x="31" y="0"/>
                    </a:lnTo>
                    <a:lnTo>
                      <a:pt x="16" y="8"/>
                    </a:lnTo>
                    <a:lnTo>
                      <a:pt x="16" y="24"/>
                    </a:lnTo>
                    <a:lnTo>
                      <a:pt x="8" y="39"/>
                    </a:lnTo>
                    <a:lnTo>
                      <a:pt x="0" y="86"/>
                    </a:lnTo>
                    <a:lnTo>
                      <a:pt x="0" y="172"/>
                    </a:lnTo>
                    <a:lnTo>
                      <a:pt x="24" y="172"/>
                    </a:lnTo>
                    <a:close/>
                  </a:path>
                </a:pathLst>
              </a:custGeom>
              <a:solidFill>
                <a:srgbClr val="00FF00"/>
              </a:solidFill>
              <a:ln w="9525">
                <a:noFill/>
                <a:round/>
                <a:headEnd/>
                <a:tailEnd/>
              </a:ln>
            </p:spPr>
            <p:txBody>
              <a:bodyPr/>
              <a:lstStyle/>
              <a:p>
                <a:endParaRPr lang="en-GB"/>
              </a:p>
            </p:txBody>
          </p:sp>
          <p:grpSp>
            <p:nvGrpSpPr>
              <p:cNvPr id="4" name="Group 19"/>
              <p:cNvGrpSpPr>
                <a:grpSpLocks/>
              </p:cNvGrpSpPr>
              <p:nvPr/>
            </p:nvGrpSpPr>
            <p:grpSpPr bwMode="auto">
              <a:xfrm>
                <a:off x="2304" y="1584"/>
                <a:ext cx="242" cy="294"/>
                <a:chOff x="2396" y="1565"/>
                <a:chExt cx="242" cy="294"/>
              </a:xfrm>
            </p:grpSpPr>
            <p:sp>
              <p:nvSpPr>
                <p:cNvPr id="150548" name="Freeform 20"/>
                <p:cNvSpPr>
                  <a:spLocks/>
                </p:cNvSpPr>
                <p:nvPr/>
              </p:nvSpPr>
              <p:spPr bwMode="auto">
                <a:xfrm>
                  <a:off x="2396" y="1633"/>
                  <a:ext cx="123" cy="223"/>
                </a:xfrm>
                <a:custGeom>
                  <a:avLst/>
                  <a:gdLst/>
                  <a:ahLst/>
                  <a:cxnLst>
                    <a:cxn ang="0">
                      <a:pos x="234" y="592"/>
                    </a:cxn>
                    <a:cxn ang="0">
                      <a:pos x="234" y="452"/>
                    </a:cxn>
                    <a:cxn ang="0">
                      <a:pos x="211" y="195"/>
                    </a:cxn>
                    <a:cxn ang="0">
                      <a:pos x="195" y="124"/>
                    </a:cxn>
                    <a:cxn ang="0">
                      <a:pos x="180" y="101"/>
                    </a:cxn>
                    <a:cxn ang="0">
                      <a:pos x="172" y="85"/>
                    </a:cxn>
                    <a:cxn ang="0">
                      <a:pos x="117" y="39"/>
                    </a:cxn>
                    <a:cxn ang="0">
                      <a:pos x="63" y="15"/>
                    </a:cxn>
                    <a:cxn ang="0">
                      <a:pos x="16" y="0"/>
                    </a:cxn>
                    <a:cxn ang="0">
                      <a:pos x="0" y="0"/>
                    </a:cxn>
                    <a:cxn ang="0">
                      <a:pos x="55" y="0"/>
                    </a:cxn>
                    <a:cxn ang="0">
                      <a:pos x="94" y="15"/>
                    </a:cxn>
                    <a:cxn ang="0">
                      <a:pos x="133" y="39"/>
                    </a:cxn>
                    <a:cxn ang="0">
                      <a:pos x="180" y="70"/>
                    </a:cxn>
                    <a:cxn ang="0">
                      <a:pos x="195" y="85"/>
                    </a:cxn>
                    <a:cxn ang="0">
                      <a:pos x="227" y="148"/>
                    </a:cxn>
                    <a:cxn ang="0">
                      <a:pos x="234" y="195"/>
                    </a:cxn>
                    <a:cxn ang="0">
                      <a:pos x="242" y="249"/>
                    </a:cxn>
                    <a:cxn ang="0">
                      <a:pos x="242" y="592"/>
                    </a:cxn>
                    <a:cxn ang="0">
                      <a:pos x="234" y="592"/>
                    </a:cxn>
                  </a:cxnLst>
                  <a:rect l="0" t="0" r="r" b="b"/>
                  <a:pathLst>
                    <a:path w="242" h="592">
                      <a:moveTo>
                        <a:pt x="234" y="592"/>
                      </a:moveTo>
                      <a:lnTo>
                        <a:pt x="234" y="452"/>
                      </a:lnTo>
                      <a:lnTo>
                        <a:pt x="211" y="195"/>
                      </a:lnTo>
                      <a:lnTo>
                        <a:pt x="195" y="124"/>
                      </a:lnTo>
                      <a:lnTo>
                        <a:pt x="180" y="101"/>
                      </a:lnTo>
                      <a:lnTo>
                        <a:pt x="172" y="85"/>
                      </a:lnTo>
                      <a:lnTo>
                        <a:pt x="117" y="39"/>
                      </a:lnTo>
                      <a:lnTo>
                        <a:pt x="63" y="15"/>
                      </a:lnTo>
                      <a:lnTo>
                        <a:pt x="16" y="0"/>
                      </a:lnTo>
                      <a:lnTo>
                        <a:pt x="0" y="0"/>
                      </a:lnTo>
                      <a:lnTo>
                        <a:pt x="55" y="0"/>
                      </a:lnTo>
                      <a:lnTo>
                        <a:pt x="94" y="15"/>
                      </a:lnTo>
                      <a:lnTo>
                        <a:pt x="133" y="39"/>
                      </a:lnTo>
                      <a:lnTo>
                        <a:pt x="180" y="70"/>
                      </a:lnTo>
                      <a:lnTo>
                        <a:pt x="195" y="85"/>
                      </a:lnTo>
                      <a:lnTo>
                        <a:pt x="227" y="148"/>
                      </a:lnTo>
                      <a:lnTo>
                        <a:pt x="234" y="195"/>
                      </a:lnTo>
                      <a:lnTo>
                        <a:pt x="242" y="249"/>
                      </a:lnTo>
                      <a:lnTo>
                        <a:pt x="242" y="592"/>
                      </a:lnTo>
                      <a:lnTo>
                        <a:pt x="234" y="592"/>
                      </a:lnTo>
                      <a:close/>
                    </a:path>
                  </a:pathLst>
                </a:custGeom>
                <a:solidFill>
                  <a:srgbClr val="00FF00"/>
                </a:solidFill>
                <a:ln w="9525">
                  <a:noFill/>
                  <a:round/>
                  <a:headEnd/>
                  <a:tailEnd/>
                </a:ln>
              </p:spPr>
              <p:txBody>
                <a:bodyPr/>
                <a:lstStyle/>
                <a:p>
                  <a:endParaRPr lang="en-GB"/>
                </a:p>
              </p:txBody>
            </p:sp>
            <p:sp>
              <p:nvSpPr>
                <p:cNvPr id="150549" name="Freeform 21"/>
                <p:cNvSpPr>
                  <a:spLocks/>
                </p:cNvSpPr>
                <p:nvPr/>
              </p:nvSpPr>
              <p:spPr bwMode="auto">
                <a:xfrm>
                  <a:off x="2523" y="1715"/>
                  <a:ext cx="115" cy="144"/>
                </a:xfrm>
                <a:custGeom>
                  <a:avLst/>
                  <a:gdLst/>
                  <a:ahLst/>
                  <a:cxnLst>
                    <a:cxn ang="0">
                      <a:pos x="47" y="382"/>
                    </a:cxn>
                    <a:cxn ang="0">
                      <a:pos x="47" y="366"/>
                    </a:cxn>
                    <a:cxn ang="0">
                      <a:pos x="39" y="335"/>
                    </a:cxn>
                    <a:cxn ang="0">
                      <a:pos x="31" y="281"/>
                    </a:cxn>
                    <a:cxn ang="0">
                      <a:pos x="31" y="226"/>
                    </a:cxn>
                    <a:cxn ang="0">
                      <a:pos x="23" y="164"/>
                    </a:cxn>
                    <a:cxn ang="0">
                      <a:pos x="23" y="109"/>
                    </a:cxn>
                    <a:cxn ang="0">
                      <a:pos x="39" y="62"/>
                    </a:cxn>
                    <a:cxn ang="0">
                      <a:pos x="55" y="31"/>
                    </a:cxn>
                    <a:cxn ang="0">
                      <a:pos x="78" y="23"/>
                    </a:cxn>
                    <a:cxn ang="0">
                      <a:pos x="101" y="31"/>
                    </a:cxn>
                    <a:cxn ang="0">
                      <a:pos x="133" y="47"/>
                    </a:cxn>
                    <a:cxn ang="0">
                      <a:pos x="164" y="78"/>
                    </a:cxn>
                    <a:cxn ang="0">
                      <a:pos x="210" y="133"/>
                    </a:cxn>
                    <a:cxn ang="0">
                      <a:pos x="218" y="156"/>
                    </a:cxn>
                    <a:cxn ang="0">
                      <a:pos x="226" y="164"/>
                    </a:cxn>
                    <a:cxn ang="0">
                      <a:pos x="226" y="156"/>
                    </a:cxn>
                    <a:cxn ang="0">
                      <a:pos x="218" y="148"/>
                    </a:cxn>
                    <a:cxn ang="0">
                      <a:pos x="195" y="109"/>
                    </a:cxn>
                    <a:cxn ang="0">
                      <a:pos x="172" y="62"/>
                    </a:cxn>
                    <a:cxn ang="0">
                      <a:pos x="140" y="23"/>
                    </a:cxn>
                    <a:cxn ang="0">
                      <a:pos x="109" y="8"/>
                    </a:cxn>
                    <a:cxn ang="0">
                      <a:pos x="70" y="0"/>
                    </a:cxn>
                    <a:cxn ang="0">
                      <a:pos x="47" y="8"/>
                    </a:cxn>
                    <a:cxn ang="0">
                      <a:pos x="31" y="16"/>
                    </a:cxn>
                    <a:cxn ang="0">
                      <a:pos x="16" y="39"/>
                    </a:cxn>
                    <a:cxn ang="0">
                      <a:pos x="8" y="70"/>
                    </a:cxn>
                    <a:cxn ang="0">
                      <a:pos x="0" y="109"/>
                    </a:cxn>
                    <a:cxn ang="0">
                      <a:pos x="0" y="312"/>
                    </a:cxn>
                    <a:cxn ang="0">
                      <a:pos x="8" y="343"/>
                    </a:cxn>
                    <a:cxn ang="0">
                      <a:pos x="8" y="382"/>
                    </a:cxn>
                    <a:cxn ang="0">
                      <a:pos x="47" y="382"/>
                    </a:cxn>
                  </a:cxnLst>
                  <a:rect l="0" t="0" r="r" b="b"/>
                  <a:pathLst>
                    <a:path w="226" h="382">
                      <a:moveTo>
                        <a:pt x="47" y="382"/>
                      </a:moveTo>
                      <a:lnTo>
                        <a:pt x="47" y="366"/>
                      </a:lnTo>
                      <a:lnTo>
                        <a:pt x="39" y="335"/>
                      </a:lnTo>
                      <a:lnTo>
                        <a:pt x="31" y="281"/>
                      </a:lnTo>
                      <a:lnTo>
                        <a:pt x="31" y="226"/>
                      </a:lnTo>
                      <a:lnTo>
                        <a:pt x="23" y="164"/>
                      </a:lnTo>
                      <a:lnTo>
                        <a:pt x="23" y="109"/>
                      </a:lnTo>
                      <a:lnTo>
                        <a:pt x="39" y="62"/>
                      </a:lnTo>
                      <a:lnTo>
                        <a:pt x="55" y="31"/>
                      </a:lnTo>
                      <a:lnTo>
                        <a:pt x="78" y="23"/>
                      </a:lnTo>
                      <a:lnTo>
                        <a:pt x="101" y="31"/>
                      </a:lnTo>
                      <a:lnTo>
                        <a:pt x="133" y="47"/>
                      </a:lnTo>
                      <a:lnTo>
                        <a:pt x="164" y="78"/>
                      </a:lnTo>
                      <a:lnTo>
                        <a:pt x="210" y="133"/>
                      </a:lnTo>
                      <a:lnTo>
                        <a:pt x="218" y="156"/>
                      </a:lnTo>
                      <a:lnTo>
                        <a:pt x="226" y="164"/>
                      </a:lnTo>
                      <a:lnTo>
                        <a:pt x="226" y="156"/>
                      </a:lnTo>
                      <a:lnTo>
                        <a:pt x="218" y="148"/>
                      </a:lnTo>
                      <a:lnTo>
                        <a:pt x="195" y="109"/>
                      </a:lnTo>
                      <a:lnTo>
                        <a:pt x="172" y="62"/>
                      </a:lnTo>
                      <a:lnTo>
                        <a:pt x="140" y="23"/>
                      </a:lnTo>
                      <a:lnTo>
                        <a:pt x="109" y="8"/>
                      </a:lnTo>
                      <a:lnTo>
                        <a:pt x="70" y="0"/>
                      </a:lnTo>
                      <a:lnTo>
                        <a:pt x="47" y="8"/>
                      </a:lnTo>
                      <a:lnTo>
                        <a:pt x="31" y="16"/>
                      </a:lnTo>
                      <a:lnTo>
                        <a:pt x="16" y="39"/>
                      </a:lnTo>
                      <a:lnTo>
                        <a:pt x="8" y="70"/>
                      </a:lnTo>
                      <a:lnTo>
                        <a:pt x="0" y="109"/>
                      </a:lnTo>
                      <a:lnTo>
                        <a:pt x="0" y="312"/>
                      </a:lnTo>
                      <a:lnTo>
                        <a:pt x="8" y="343"/>
                      </a:lnTo>
                      <a:lnTo>
                        <a:pt x="8" y="382"/>
                      </a:lnTo>
                      <a:lnTo>
                        <a:pt x="47" y="382"/>
                      </a:lnTo>
                      <a:close/>
                    </a:path>
                  </a:pathLst>
                </a:custGeom>
                <a:solidFill>
                  <a:srgbClr val="00CC00"/>
                </a:solidFill>
                <a:ln w="9525">
                  <a:noFill/>
                  <a:round/>
                  <a:headEnd/>
                  <a:tailEnd/>
                </a:ln>
              </p:spPr>
              <p:txBody>
                <a:bodyPr/>
                <a:lstStyle/>
                <a:p>
                  <a:endParaRPr lang="en-GB"/>
                </a:p>
              </p:txBody>
            </p:sp>
            <p:sp>
              <p:nvSpPr>
                <p:cNvPr id="150550" name="Freeform 22"/>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0551" name="Freeform 23"/>
                <p:cNvSpPr>
                  <a:spLocks/>
                </p:cNvSpPr>
                <p:nvPr/>
              </p:nvSpPr>
              <p:spPr bwMode="auto">
                <a:xfrm>
                  <a:off x="2523" y="1565"/>
                  <a:ext cx="91" cy="294"/>
                </a:xfrm>
                <a:custGeom>
                  <a:avLst/>
                  <a:gdLst/>
                  <a:ahLst/>
                  <a:cxnLst>
                    <a:cxn ang="0">
                      <a:pos x="0" y="780"/>
                    </a:cxn>
                    <a:cxn ang="0">
                      <a:pos x="0" y="414"/>
                    </a:cxn>
                    <a:cxn ang="0">
                      <a:pos x="8" y="343"/>
                    </a:cxn>
                    <a:cxn ang="0">
                      <a:pos x="23" y="281"/>
                    </a:cxn>
                    <a:cxn ang="0">
                      <a:pos x="62" y="180"/>
                    </a:cxn>
                    <a:cxn ang="0">
                      <a:pos x="117" y="94"/>
                    </a:cxn>
                    <a:cxn ang="0">
                      <a:pos x="140" y="55"/>
                    </a:cxn>
                    <a:cxn ang="0">
                      <a:pos x="164" y="24"/>
                    </a:cxn>
                    <a:cxn ang="0">
                      <a:pos x="172" y="8"/>
                    </a:cxn>
                    <a:cxn ang="0">
                      <a:pos x="179" y="0"/>
                    </a:cxn>
                    <a:cxn ang="0">
                      <a:pos x="172" y="8"/>
                    </a:cxn>
                    <a:cxn ang="0">
                      <a:pos x="148" y="55"/>
                    </a:cxn>
                    <a:cxn ang="0">
                      <a:pos x="125" y="86"/>
                    </a:cxn>
                    <a:cxn ang="0">
                      <a:pos x="86" y="172"/>
                    </a:cxn>
                    <a:cxn ang="0">
                      <a:pos x="70" y="211"/>
                    </a:cxn>
                    <a:cxn ang="0">
                      <a:pos x="55" y="242"/>
                    </a:cxn>
                    <a:cxn ang="0">
                      <a:pos x="23" y="367"/>
                    </a:cxn>
                    <a:cxn ang="0">
                      <a:pos x="16" y="421"/>
                    </a:cxn>
                    <a:cxn ang="0">
                      <a:pos x="16" y="437"/>
                    </a:cxn>
                    <a:cxn ang="0">
                      <a:pos x="23" y="772"/>
                    </a:cxn>
                    <a:cxn ang="0">
                      <a:pos x="0" y="780"/>
                    </a:cxn>
                  </a:cxnLst>
                  <a:rect l="0" t="0" r="r" b="b"/>
                  <a:pathLst>
                    <a:path w="179" h="780">
                      <a:moveTo>
                        <a:pt x="0" y="780"/>
                      </a:moveTo>
                      <a:lnTo>
                        <a:pt x="0" y="414"/>
                      </a:lnTo>
                      <a:lnTo>
                        <a:pt x="8" y="343"/>
                      </a:lnTo>
                      <a:lnTo>
                        <a:pt x="23" y="281"/>
                      </a:lnTo>
                      <a:lnTo>
                        <a:pt x="62" y="180"/>
                      </a:lnTo>
                      <a:lnTo>
                        <a:pt x="117" y="94"/>
                      </a:lnTo>
                      <a:lnTo>
                        <a:pt x="140" y="55"/>
                      </a:lnTo>
                      <a:lnTo>
                        <a:pt x="164" y="24"/>
                      </a:lnTo>
                      <a:lnTo>
                        <a:pt x="172" y="8"/>
                      </a:lnTo>
                      <a:lnTo>
                        <a:pt x="179" y="0"/>
                      </a:lnTo>
                      <a:lnTo>
                        <a:pt x="172" y="8"/>
                      </a:lnTo>
                      <a:lnTo>
                        <a:pt x="148" y="55"/>
                      </a:lnTo>
                      <a:lnTo>
                        <a:pt x="125" y="86"/>
                      </a:lnTo>
                      <a:lnTo>
                        <a:pt x="86" y="172"/>
                      </a:lnTo>
                      <a:lnTo>
                        <a:pt x="70" y="211"/>
                      </a:lnTo>
                      <a:lnTo>
                        <a:pt x="55" y="242"/>
                      </a:lnTo>
                      <a:lnTo>
                        <a:pt x="23" y="367"/>
                      </a:lnTo>
                      <a:lnTo>
                        <a:pt x="16" y="421"/>
                      </a:lnTo>
                      <a:lnTo>
                        <a:pt x="16" y="437"/>
                      </a:lnTo>
                      <a:lnTo>
                        <a:pt x="23" y="772"/>
                      </a:lnTo>
                      <a:lnTo>
                        <a:pt x="0" y="780"/>
                      </a:lnTo>
                      <a:close/>
                    </a:path>
                  </a:pathLst>
                </a:custGeom>
                <a:solidFill>
                  <a:srgbClr val="8CFF1A"/>
                </a:solidFill>
                <a:ln w="9525">
                  <a:noFill/>
                  <a:round/>
                  <a:headEnd/>
                  <a:tailEnd/>
                </a:ln>
              </p:spPr>
              <p:txBody>
                <a:bodyPr/>
                <a:lstStyle/>
                <a:p>
                  <a:endParaRPr lang="en-GB"/>
                </a:p>
              </p:txBody>
            </p:sp>
            <p:sp>
              <p:nvSpPr>
                <p:cNvPr id="150552" name="Freeform 24"/>
                <p:cNvSpPr>
                  <a:spLocks/>
                </p:cNvSpPr>
                <p:nvPr/>
              </p:nvSpPr>
              <p:spPr bwMode="auto">
                <a:xfrm>
                  <a:off x="2531" y="1786"/>
                  <a:ext cx="32" cy="73"/>
                </a:xfrm>
                <a:custGeom>
                  <a:avLst/>
                  <a:gdLst/>
                  <a:ahLst/>
                  <a:cxnLst>
                    <a:cxn ang="0">
                      <a:pos x="23" y="195"/>
                    </a:cxn>
                    <a:cxn ang="0">
                      <a:pos x="23" y="187"/>
                    </a:cxn>
                    <a:cxn ang="0">
                      <a:pos x="15" y="172"/>
                    </a:cxn>
                    <a:cxn ang="0">
                      <a:pos x="15" y="70"/>
                    </a:cxn>
                    <a:cxn ang="0">
                      <a:pos x="23" y="39"/>
                    </a:cxn>
                    <a:cxn ang="0">
                      <a:pos x="31" y="24"/>
                    </a:cxn>
                    <a:cxn ang="0">
                      <a:pos x="39" y="16"/>
                    </a:cxn>
                    <a:cxn ang="0">
                      <a:pos x="39" y="24"/>
                    </a:cxn>
                    <a:cxn ang="0">
                      <a:pos x="54" y="47"/>
                    </a:cxn>
                    <a:cxn ang="0">
                      <a:pos x="62" y="70"/>
                    </a:cxn>
                    <a:cxn ang="0">
                      <a:pos x="62" y="86"/>
                    </a:cxn>
                    <a:cxn ang="0">
                      <a:pos x="62" y="31"/>
                    </a:cxn>
                    <a:cxn ang="0">
                      <a:pos x="54" y="16"/>
                    </a:cxn>
                    <a:cxn ang="0">
                      <a:pos x="46" y="8"/>
                    </a:cxn>
                    <a:cxn ang="0">
                      <a:pos x="31" y="0"/>
                    </a:cxn>
                    <a:cxn ang="0">
                      <a:pos x="15" y="8"/>
                    </a:cxn>
                    <a:cxn ang="0">
                      <a:pos x="7" y="24"/>
                    </a:cxn>
                    <a:cxn ang="0">
                      <a:pos x="0" y="47"/>
                    </a:cxn>
                    <a:cxn ang="0">
                      <a:pos x="0" y="195"/>
                    </a:cxn>
                    <a:cxn ang="0">
                      <a:pos x="23" y="195"/>
                    </a:cxn>
                  </a:cxnLst>
                  <a:rect l="0" t="0" r="r" b="b"/>
                  <a:pathLst>
                    <a:path w="62" h="195">
                      <a:moveTo>
                        <a:pt x="23" y="195"/>
                      </a:moveTo>
                      <a:lnTo>
                        <a:pt x="23" y="187"/>
                      </a:lnTo>
                      <a:lnTo>
                        <a:pt x="15" y="172"/>
                      </a:lnTo>
                      <a:lnTo>
                        <a:pt x="15" y="70"/>
                      </a:lnTo>
                      <a:lnTo>
                        <a:pt x="23" y="39"/>
                      </a:lnTo>
                      <a:lnTo>
                        <a:pt x="31" y="24"/>
                      </a:lnTo>
                      <a:lnTo>
                        <a:pt x="39" y="16"/>
                      </a:lnTo>
                      <a:lnTo>
                        <a:pt x="39" y="24"/>
                      </a:lnTo>
                      <a:lnTo>
                        <a:pt x="54" y="47"/>
                      </a:lnTo>
                      <a:lnTo>
                        <a:pt x="62" y="70"/>
                      </a:lnTo>
                      <a:lnTo>
                        <a:pt x="62" y="86"/>
                      </a:lnTo>
                      <a:lnTo>
                        <a:pt x="62" y="31"/>
                      </a:lnTo>
                      <a:lnTo>
                        <a:pt x="54" y="16"/>
                      </a:lnTo>
                      <a:lnTo>
                        <a:pt x="46" y="8"/>
                      </a:lnTo>
                      <a:lnTo>
                        <a:pt x="31" y="0"/>
                      </a:lnTo>
                      <a:lnTo>
                        <a:pt x="15" y="8"/>
                      </a:lnTo>
                      <a:lnTo>
                        <a:pt x="7" y="24"/>
                      </a:lnTo>
                      <a:lnTo>
                        <a:pt x="0" y="47"/>
                      </a:lnTo>
                      <a:lnTo>
                        <a:pt x="0" y="195"/>
                      </a:lnTo>
                      <a:lnTo>
                        <a:pt x="23" y="195"/>
                      </a:lnTo>
                      <a:close/>
                    </a:path>
                  </a:pathLst>
                </a:custGeom>
                <a:solidFill>
                  <a:srgbClr val="00FF00"/>
                </a:solidFill>
                <a:ln w="9525">
                  <a:noFill/>
                  <a:round/>
                  <a:headEnd/>
                  <a:tailEnd/>
                </a:ln>
              </p:spPr>
              <p:txBody>
                <a:bodyPr/>
                <a:lstStyle/>
                <a:p>
                  <a:endParaRPr lang="en-GB"/>
                </a:p>
              </p:txBody>
            </p:sp>
            <p:sp>
              <p:nvSpPr>
                <p:cNvPr id="150553" name="Freeform 25"/>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0554" name="Freeform 26"/>
                <p:cNvSpPr>
                  <a:spLocks/>
                </p:cNvSpPr>
                <p:nvPr/>
              </p:nvSpPr>
              <p:spPr bwMode="auto">
                <a:xfrm>
                  <a:off x="2409" y="1765"/>
                  <a:ext cx="103" cy="65"/>
                </a:xfrm>
                <a:custGeom>
                  <a:avLst/>
                  <a:gdLst/>
                  <a:ahLst/>
                  <a:cxnLst>
                    <a:cxn ang="0">
                      <a:pos x="164" y="171"/>
                    </a:cxn>
                    <a:cxn ang="0">
                      <a:pos x="164" y="155"/>
                    </a:cxn>
                    <a:cxn ang="0">
                      <a:pos x="171" y="124"/>
                    </a:cxn>
                    <a:cxn ang="0">
                      <a:pos x="164" y="85"/>
                    </a:cxn>
                    <a:cxn ang="0">
                      <a:pos x="132" y="39"/>
                    </a:cxn>
                    <a:cxn ang="0">
                      <a:pos x="117" y="23"/>
                    </a:cxn>
                    <a:cxn ang="0">
                      <a:pos x="93" y="23"/>
                    </a:cxn>
                    <a:cxn ang="0">
                      <a:pos x="47" y="54"/>
                    </a:cxn>
                    <a:cxn ang="0">
                      <a:pos x="0" y="101"/>
                    </a:cxn>
                    <a:cxn ang="0">
                      <a:pos x="0" y="109"/>
                    </a:cxn>
                    <a:cxn ang="0">
                      <a:pos x="23" y="62"/>
                    </a:cxn>
                    <a:cxn ang="0">
                      <a:pos x="47" y="31"/>
                    </a:cxn>
                    <a:cxn ang="0">
                      <a:pos x="78" y="7"/>
                    </a:cxn>
                    <a:cxn ang="0">
                      <a:pos x="101" y="0"/>
                    </a:cxn>
                    <a:cxn ang="0">
                      <a:pos x="132" y="7"/>
                    </a:cxn>
                    <a:cxn ang="0">
                      <a:pos x="164" y="39"/>
                    </a:cxn>
                    <a:cxn ang="0">
                      <a:pos x="179" y="70"/>
                    </a:cxn>
                    <a:cxn ang="0">
                      <a:pos x="195" y="132"/>
                    </a:cxn>
                    <a:cxn ang="0">
                      <a:pos x="195" y="155"/>
                    </a:cxn>
                    <a:cxn ang="0">
                      <a:pos x="203" y="171"/>
                    </a:cxn>
                    <a:cxn ang="0">
                      <a:pos x="164" y="171"/>
                    </a:cxn>
                  </a:cxnLst>
                  <a:rect l="0" t="0" r="r" b="b"/>
                  <a:pathLst>
                    <a:path w="203" h="171">
                      <a:moveTo>
                        <a:pt x="164" y="171"/>
                      </a:moveTo>
                      <a:lnTo>
                        <a:pt x="164" y="155"/>
                      </a:lnTo>
                      <a:lnTo>
                        <a:pt x="171" y="124"/>
                      </a:lnTo>
                      <a:lnTo>
                        <a:pt x="164" y="85"/>
                      </a:lnTo>
                      <a:lnTo>
                        <a:pt x="132" y="39"/>
                      </a:lnTo>
                      <a:lnTo>
                        <a:pt x="117" y="23"/>
                      </a:lnTo>
                      <a:lnTo>
                        <a:pt x="93" y="23"/>
                      </a:lnTo>
                      <a:lnTo>
                        <a:pt x="47" y="54"/>
                      </a:lnTo>
                      <a:lnTo>
                        <a:pt x="0" y="101"/>
                      </a:lnTo>
                      <a:lnTo>
                        <a:pt x="0" y="109"/>
                      </a:lnTo>
                      <a:lnTo>
                        <a:pt x="23" y="62"/>
                      </a:lnTo>
                      <a:lnTo>
                        <a:pt x="47" y="31"/>
                      </a:lnTo>
                      <a:lnTo>
                        <a:pt x="78" y="7"/>
                      </a:lnTo>
                      <a:lnTo>
                        <a:pt x="101" y="0"/>
                      </a:lnTo>
                      <a:lnTo>
                        <a:pt x="132" y="7"/>
                      </a:lnTo>
                      <a:lnTo>
                        <a:pt x="164" y="39"/>
                      </a:lnTo>
                      <a:lnTo>
                        <a:pt x="179" y="70"/>
                      </a:lnTo>
                      <a:lnTo>
                        <a:pt x="195" y="132"/>
                      </a:lnTo>
                      <a:lnTo>
                        <a:pt x="195" y="155"/>
                      </a:lnTo>
                      <a:lnTo>
                        <a:pt x="203" y="171"/>
                      </a:lnTo>
                      <a:lnTo>
                        <a:pt x="164" y="171"/>
                      </a:lnTo>
                      <a:close/>
                    </a:path>
                  </a:pathLst>
                </a:custGeom>
                <a:solidFill>
                  <a:srgbClr val="66CC00"/>
                </a:solidFill>
                <a:ln w="9525">
                  <a:noFill/>
                  <a:round/>
                  <a:headEnd/>
                  <a:tailEnd/>
                </a:ln>
              </p:spPr>
              <p:txBody>
                <a:bodyPr/>
                <a:lstStyle/>
                <a:p>
                  <a:endParaRPr lang="en-GB"/>
                </a:p>
              </p:txBody>
            </p:sp>
          </p:grpSp>
        </p:grpSp>
        <p:grpSp>
          <p:nvGrpSpPr>
            <p:cNvPr id="5" name="Group 27"/>
            <p:cNvGrpSpPr>
              <a:grpSpLocks/>
            </p:cNvGrpSpPr>
            <p:nvPr/>
          </p:nvGrpSpPr>
          <p:grpSpPr bwMode="auto">
            <a:xfrm flipH="1">
              <a:off x="2160" y="1640"/>
              <a:ext cx="390" cy="242"/>
              <a:chOff x="2064" y="1536"/>
              <a:chExt cx="482" cy="342"/>
            </a:xfrm>
          </p:grpSpPr>
          <p:sp>
            <p:nvSpPr>
              <p:cNvPr id="150556" name="Freeform 28"/>
              <p:cNvSpPr>
                <a:spLocks/>
              </p:cNvSpPr>
              <p:nvPr/>
            </p:nvSpPr>
            <p:spPr bwMode="auto">
              <a:xfrm>
                <a:off x="2333" y="1751"/>
                <a:ext cx="111" cy="90"/>
              </a:xfrm>
              <a:custGeom>
                <a:avLst/>
                <a:gdLst/>
                <a:ahLst/>
                <a:cxnLst>
                  <a:cxn ang="0">
                    <a:pos x="39" y="241"/>
                  </a:cxn>
                  <a:cxn ang="0">
                    <a:pos x="39" y="233"/>
                  </a:cxn>
                  <a:cxn ang="0">
                    <a:pos x="31" y="210"/>
                  </a:cxn>
                  <a:cxn ang="0">
                    <a:pos x="23" y="140"/>
                  </a:cxn>
                  <a:cxn ang="0">
                    <a:pos x="23" y="70"/>
                  </a:cxn>
                  <a:cxn ang="0">
                    <a:pos x="39" y="39"/>
                  </a:cxn>
                  <a:cxn ang="0">
                    <a:pos x="54" y="15"/>
                  </a:cxn>
                  <a:cxn ang="0">
                    <a:pos x="78" y="7"/>
                  </a:cxn>
                  <a:cxn ang="0">
                    <a:pos x="101" y="15"/>
                  </a:cxn>
                  <a:cxn ang="0">
                    <a:pos x="156" y="46"/>
                  </a:cxn>
                  <a:cxn ang="0">
                    <a:pos x="202" y="85"/>
                  </a:cxn>
                  <a:cxn ang="0">
                    <a:pos x="218" y="101"/>
                  </a:cxn>
                  <a:cxn ang="0">
                    <a:pos x="210" y="93"/>
                  </a:cxn>
                  <a:cxn ang="0">
                    <a:pos x="163" y="31"/>
                  </a:cxn>
                  <a:cxn ang="0">
                    <a:pos x="132" y="7"/>
                  </a:cxn>
                  <a:cxn ang="0">
                    <a:pos x="101" y="0"/>
                  </a:cxn>
                  <a:cxn ang="0">
                    <a:pos x="70" y="0"/>
                  </a:cxn>
                  <a:cxn ang="0">
                    <a:pos x="39" y="7"/>
                  </a:cxn>
                  <a:cxn ang="0">
                    <a:pos x="23" y="23"/>
                  </a:cxn>
                  <a:cxn ang="0">
                    <a:pos x="15" y="39"/>
                  </a:cxn>
                  <a:cxn ang="0">
                    <a:pos x="0" y="93"/>
                  </a:cxn>
                  <a:cxn ang="0">
                    <a:pos x="0" y="233"/>
                  </a:cxn>
                  <a:cxn ang="0">
                    <a:pos x="39" y="241"/>
                  </a:cxn>
                </a:cxnLst>
                <a:rect l="0" t="0" r="r" b="b"/>
                <a:pathLst>
                  <a:path w="218" h="241">
                    <a:moveTo>
                      <a:pt x="39" y="241"/>
                    </a:moveTo>
                    <a:lnTo>
                      <a:pt x="39" y="233"/>
                    </a:lnTo>
                    <a:lnTo>
                      <a:pt x="31" y="210"/>
                    </a:lnTo>
                    <a:lnTo>
                      <a:pt x="23" y="140"/>
                    </a:lnTo>
                    <a:lnTo>
                      <a:pt x="23" y="70"/>
                    </a:lnTo>
                    <a:lnTo>
                      <a:pt x="39" y="39"/>
                    </a:lnTo>
                    <a:lnTo>
                      <a:pt x="54" y="15"/>
                    </a:lnTo>
                    <a:lnTo>
                      <a:pt x="78" y="7"/>
                    </a:lnTo>
                    <a:lnTo>
                      <a:pt x="101" y="15"/>
                    </a:lnTo>
                    <a:lnTo>
                      <a:pt x="156" y="46"/>
                    </a:lnTo>
                    <a:lnTo>
                      <a:pt x="202" y="85"/>
                    </a:lnTo>
                    <a:lnTo>
                      <a:pt x="218" y="101"/>
                    </a:lnTo>
                    <a:lnTo>
                      <a:pt x="210" y="93"/>
                    </a:lnTo>
                    <a:lnTo>
                      <a:pt x="163" y="31"/>
                    </a:lnTo>
                    <a:lnTo>
                      <a:pt x="132" y="7"/>
                    </a:lnTo>
                    <a:lnTo>
                      <a:pt x="101" y="0"/>
                    </a:lnTo>
                    <a:lnTo>
                      <a:pt x="70" y="0"/>
                    </a:lnTo>
                    <a:lnTo>
                      <a:pt x="39" y="7"/>
                    </a:lnTo>
                    <a:lnTo>
                      <a:pt x="23" y="23"/>
                    </a:lnTo>
                    <a:lnTo>
                      <a:pt x="15" y="39"/>
                    </a:lnTo>
                    <a:lnTo>
                      <a:pt x="0" y="93"/>
                    </a:lnTo>
                    <a:lnTo>
                      <a:pt x="0" y="233"/>
                    </a:lnTo>
                    <a:lnTo>
                      <a:pt x="39" y="241"/>
                    </a:lnTo>
                    <a:close/>
                  </a:path>
                </a:pathLst>
              </a:custGeom>
              <a:solidFill>
                <a:srgbClr val="00CC00"/>
              </a:solidFill>
              <a:ln w="9525">
                <a:noFill/>
                <a:round/>
                <a:headEnd/>
                <a:tailEnd/>
              </a:ln>
            </p:spPr>
            <p:txBody>
              <a:bodyPr/>
              <a:lstStyle/>
              <a:p>
                <a:endParaRPr lang="en-GB"/>
              </a:p>
            </p:txBody>
          </p:sp>
          <p:sp>
            <p:nvSpPr>
              <p:cNvPr id="150557" name="Freeform 29"/>
              <p:cNvSpPr>
                <a:spLocks/>
              </p:cNvSpPr>
              <p:nvPr/>
            </p:nvSpPr>
            <p:spPr bwMode="auto">
              <a:xfrm>
                <a:off x="2183" y="1536"/>
                <a:ext cx="146" cy="238"/>
              </a:xfrm>
              <a:custGeom>
                <a:avLst/>
                <a:gdLst/>
                <a:ahLst/>
                <a:cxnLst>
                  <a:cxn ang="0">
                    <a:pos x="0" y="0"/>
                  </a:cxn>
                  <a:cxn ang="0">
                    <a:pos x="8" y="0"/>
                  </a:cxn>
                  <a:cxn ang="0">
                    <a:pos x="16" y="8"/>
                  </a:cxn>
                  <a:cxn ang="0">
                    <a:pos x="55" y="24"/>
                  </a:cxn>
                  <a:cxn ang="0">
                    <a:pos x="109" y="55"/>
                  </a:cxn>
                  <a:cxn ang="0">
                    <a:pos x="156" y="94"/>
                  </a:cxn>
                  <a:cxn ang="0">
                    <a:pos x="195" y="125"/>
                  </a:cxn>
                  <a:cxn ang="0">
                    <a:pos x="226" y="156"/>
                  </a:cxn>
                  <a:cxn ang="0">
                    <a:pos x="242" y="195"/>
                  </a:cxn>
                  <a:cxn ang="0">
                    <a:pos x="258" y="250"/>
                  </a:cxn>
                  <a:cxn ang="0">
                    <a:pos x="265" y="289"/>
                  </a:cxn>
                  <a:cxn ang="0">
                    <a:pos x="273" y="343"/>
                  </a:cxn>
                  <a:cxn ang="0">
                    <a:pos x="273" y="616"/>
                  </a:cxn>
                  <a:cxn ang="0">
                    <a:pos x="281" y="632"/>
                  </a:cxn>
                  <a:cxn ang="0">
                    <a:pos x="281" y="577"/>
                  </a:cxn>
                  <a:cxn ang="0">
                    <a:pos x="289" y="531"/>
                  </a:cxn>
                  <a:cxn ang="0">
                    <a:pos x="289" y="273"/>
                  </a:cxn>
                  <a:cxn ang="0">
                    <a:pos x="281" y="234"/>
                  </a:cxn>
                  <a:cxn ang="0">
                    <a:pos x="258" y="180"/>
                  </a:cxn>
                  <a:cxn ang="0">
                    <a:pos x="226" y="133"/>
                  </a:cxn>
                  <a:cxn ang="0">
                    <a:pos x="180" y="86"/>
                  </a:cxn>
                  <a:cxn ang="0">
                    <a:pos x="117" y="47"/>
                  </a:cxn>
                  <a:cxn ang="0">
                    <a:pos x="63" y="24"/>
                  </a:cxn>
                  <a:cxn ang="0">
                    <a:pos x="31" y="8"/>
                  </a:cxn>
                  <a:cxn ang="0">
                    <a:pos x="8" y="0"/>
                  </a:cxn>
                  <a:cxn ang="0">
                    <a:pos x="0" y="0"/>
                  </a:cxn>
                </a:cxnLst>
                <a:rect l="0" t="0" r="r" b="b"/>
                <a:pathLst>
                  <a:path w="289" h="632">
                    <a:moveTo>
                      <a:pt x="0" y="0"/>
                    </a:moveTo>
                    <a:lnTo>
                      <a:pt x="8" y="0"/>
                    </a:lnTo>
                    <a:lnTo>
                      <a:pt x="16" y="8"/>
                    </a:lnTo>
                    <a:lnTo>
                      <a:pt x="55" y="24"/>
                    </a:lnTo>
                    <a:lnTo>
                      <a:pt x="109" y="55"/>
                    </a:lnTo>
                    <a:lnTo>
                      <a:pt x="156" y="94"/>
                    </a:lnTo>
                    <a:lnTo>
                      <a:pt x="195" y="125"/>
                    </a:lnTo>
                    <a:lnTo>
                      <a:pt x="226" y="156"/>
                    </a:lnTo>
                    <a:lnTo>
                      <a:pt x="242" y="195"/>
                    </a:lnTo>
                    <a:lnTo>
                      <a:pt x="258" y="250"/>
                    </a:lnTo>
                    <a:lnTo>
                      <a:pt x="265" y="289"/>
                    </a:lnTo>
                    <a:lnTo>
                      <a:pt x="273" y="343"/>
                    </a:lnTo>
                    <a:lnTo>
                      <a:pt x="273" y="616"/>
                    </a:lnTo>
                    <a:lnTo>
                      <a:pt x="281" y="632"/>
                    </a:lnTo>
                    <a:lnTo>
                      <a:pt x="281" y="577"/>
                    </a:lnTo>
                    <a:lnTo>
                      <a:pt x="289" y="531"/>
                    </a:lnTo>
                    <a:lnTo>
                      <a:pt x="289" y="273"/>
                    </a:lnTo>
                    <a:lnTo>
                      <a:pt x="281" y="234"/>
                    </a:lnTo>
                    <a:lnTo>
                      <a:pt x="258" y="180"/>
                    </a:lnTo>
                    <a:lnTo>
                      <a:pt x="226" y="133"/>
                    </a:lnTo>
                    <a:lnTo>
                      <a:pt x="180" y="86"/>
                    </a:lnTo>
                    <a:lnTo>
                      <a:pt x="117" y="47"/>
                    </a:lnTo>
                    <a:lnTo>
                      <a:pt x="63" y="24"/>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0558" name="Freeform 30"/>
              <p:cNvSpPr>
                <a:spLocks/>
              </p:cNvSpPr>
              <p:nvPr/>
            </p:nvSpPr>
            <p:spPr bwMode="auto">
              <a:xfrm>
                <a:off x="2325" y="1592"/>
                <a:ext cx="95" cy="246"/>
              </a:xfrm>
              <a:custGeom>
                <a:avLst/>
                <a:gdLst/>
                <a:ahLst/>
                <a:cxnLst>
                  <a:cxn ang="0">
                    <a:pos x="0" y="655"/>
                  </a:cxn>
                  <a:cxn ang="0">
                    <a:pos x="0" y="492"/>
                  </a:cxn>
                  <a:cxn ang="0">
                    <a:pos x="8" y="351"/>
                  </a:cxn>
                  <a:cxn ang="0">
                    <a:pos x="16" y="289"/>
                  </a:cxn>
                  <a:cxn ang="0">
                    <a:pos x="31" y="242"/>
                  </a:cxn>
                  <a:cxn ang="0">
                    <a:pos x="70" y="156"/>
                  </a:cxn>
                  <a:cxn ang="0">
                    <a:pos x="125" y="78"/>
                  </a:cxn>
                  <a:cxn ang="0">
                    <a:pos x="148" y="47"/>
                  </a:cxn>
                  <a:cxn ang="0">
                    <a:pos x="172" y="24"/>
                  </a:cxn>
                  <a:cxn ang="0">
                    <a:pos x="179" y="8"/>
                  </a:cxn>
                  <a:cxn ang="0">
                    <a:pos x="187" y="0"/>
                  </a:cxn>
                  <a:cxn ang="0">
                    <a:pos x="179" y="8"/>
                  </a:cxn>
                  <a:cxn ang="0">
                    <a:pos x="172" y="24"/>
                  </a:cxn>
                  <a:cxn ang="0">
                    <a:pos x="156" y="47"/>
                  </a:cxn>
                  <a:cxn ang="0">
                    <a:pos x="133" y="78"/>
                  </a:cxn>
                  <a:cxn ang="0">
                    <a:pos x="94" y="141"/>
                  </a:cxn>
                  <a:cxn ang="0">
                    <a:pos x="62" y="203"/>
                  </a:cxn>
                  <a:cxn ang="0">
                    <a:pos x="31" y="312"/>
                  </a:cxn>
                  <a:cxn ang="0">
                    <a:pos x="23" y="351"/>
                  </a:cxn>
                  <a:cxn ang="0">
                    <a:pos x="23" y="367"/>
                  </a:cxn>
                  <a:cxn ang="0">
                    <a:pos x="31" y="655"/>
                  </a:cxn>
                  <a:cxn ang="0">
                    <a:pos x="0" y="655"/>
                  </a:cxn>
                </a:cxnLst>
                <a:rect l="0" t="0" r="r" b="b"/>
                <a:pathLst>
                  <a:path w="187" h="655">
                    <a:moveTo>
                      <a:pt x="0" y="655"/>
                    </a:moveTo>
                    <a:lnTo>
                      <a:pt x="0" y="492"/>
                    </a:lnTo>
                    <a:lnTo>
                      <a:pt x="8" y="351"/>
                    </a:lnTo>
                    <a:lnTo>
                      <a:pt x="16" y="289"/>
                    </a:lnTo>
                    <a:lnTo>
                      <a:pt x="31" y="242"/>
                    </a:lnTo>
                    <a:lnTo>
                      <a:pt x="70" y="156"/>
                    </a:lnTo>
                    <a:lnTo>
                      <a:pt x="125" y="78"/>
                    </a:lnTo>
                    <a:lnTo>
                      <a:pt x="148" y="47"/>
                    </a:lnTo>
                    <a:lnTo>
                      <a:pt x="172" y="24"/>
                    </a:lnTo>
                    <a:lnTo>
                      <a:pt x="179" y="8"/>
                    </a:lnTo>
                    <a:lnTo>
                      <a:pt x="187" y="0"/>
                    </a:lnTo>
                    <a:lnTo>
                      <a:pt x="179" y="8"/>
                    </a:lnTo>
                    <a:lnTo>
                      <a:pt x="172" y="24"/>
                    </a:lnTo>
                    <a:lnTo>
                      <a:pt x="156" y="47"/>
                    </a:lnTo>
                    <a:lnTo>
                      <a:pt x="133" y="78"/>
                    </a:lnTo>
                    <a:lnTo>
                      <a:pt x="94" y="141"/>
                    </a:lnTo>
                    <a:lnTo>
                      <a:pt x="62" y="203"/>
                    </a:lnTo>
                    <a:lnTo>
                      <a:pt x="31" y="312"/>
                    </a:lnTo>
                    <a:lnTo>
                      <a:pt x="23" y="351"/>
                    </a:lnTo>
                    <a:lnTo>
                      <a:pt x="23" y="367"/>
                    </a:lnTo>
                    <a:lnTo>
                      <a:pt x="31" y="655"/>
                    </a:lnTo>
                    <a:lnTo>
                      <a:pt x="0" y="655"/>
                    </a:lnTo>
                    <a:close/>
                  </a:path>
                </a:pathLst>
              </a:custGeom>
              <a:solidFill>
                <a:srgbClr val="8CFF1A"/>
              </a:solidFill>
              <a:ln w="9525">
                <a:noFill/>
                <a:round/>
                <a:headEnd/>
                <a:tailEnd/>
              </a:ln>
            </p:spPr>
            <p:txBody>
              <a:bodyPr/>
              <a:lstStyle/>
              <a:p>
                <a:endParaRPr lang="en-GB"/>
              </a:p>
            </p:txBody>
          </p:sp>
          <p:sp>
            <p:nvSpPr>
              <p:cNvPr id="150559" name="Freeform 31"/>
              <p:cNvSpPr>
                <a:spLocks/>
              </p:cNvSpPr>
              <p:nvPr/>
            </p:nvSpPr>
            <p:spPr bwMode="auto">
              <a:xfrm>
                <a:off x="2337" y="1780"/>
                <a:ext cx="68" cy="58"/>
              </a:xfrm>
              <a:custGeom>
                <a:avLst/>
                <a:gdLst/>
                <a:ahLst/>
                <a:cxnLst>
                  <a:cxn ang="0">
                    <a:pos x="24" y="155"/>
                  </a:cxn>
                  <a:cxn ang="0">
                    <a:pos x="24" y="54"/>
                  </a:cxn>
                  <a:cxn ang="0">
                    <a:pos x="32" y="31"/>
                  </a:cxn>
                  <a:cxn ang="0">
                    <a:pos x="47" y="15"/>
                  </a:cxn>
                  <a:cxn ang="0">
                    <a:pos x="71" y="15"/>
                  </a:cxn>
                  <a:cxn ang="0">
                    <a:pos x="133" y="77"/>
                  </a:cxn>
                  <a:cxn ang="0">
                    <a:pos x="133" y="85"/>
                  </a:cxn>
                  <a:cxn ang="0">
                    <a:pos x="133" y="77"/>
                  </a:cxn>
                  <a:cxn ang="0">
                    <a:pos x="117" y="62"/>
                  </a:cxn>
                  <a:cxn ang="0">
                    <a:pos x="94" y="23"/>
                  </a:cxn>
                  <a:cxn ang="0">
                    <a:pos x="78" y="7"/>
                  </a:cxn>
                  <a:cxn ang="0">
                    <a:pos x="55" y="0"/>
                  </a:cxn>
                  <a:cxn ang="0">
                    <a:pos x="32" y="7"/>
                  </a:cxn>
                  <a:cxn ang="0">
                    <a:pos x="16" y="39"/>
                  </a:cxn>
                  <a:cxn ang="0">
                    <a:pos x="8" y="85"/>
                  </a:cxn>
                  <a:cxn ang="0">
                    <a:pos x="0" y="124"/>
                  </a:cxn>
                  <a:cxn ang="0">
                    <a:pos x="0" y="155"/>
                  </a:cxn>
                  <a:cxn ang="0">
                    <a:pos x="24" y="155"/>
                  </a:cxn>
                </a:cxnLst>
                <a:rect l="0" t="0" r="r" b="b"/>
                <a:pathLst>
                  <a:path w="133" h="155">
                    <a:moveTo>
                      <a:pt x="24" y="155"/>
                    </a:moveTo>
                    <a:lnTo>
                      <a:pt x="24" y="54"/>
                    </a:lnTo>
                    <a:lnTo>
                      <a:pt x="32" y="31"/>
                    </a:lnTo>
                    <a:lnTo>
                      <a:pt x="47" y="15"/>
                    </a:lnTo>
                    <a:lnTo>
                      <a:pt x="71" y="15"/>
                    </a:lnTo>
                    <a:lnTo>
                      <a:pt x="133" y="77"/>
                    </a:lnTo>
                    <a:lnTo>
                      <a:pt x="133" y="85"/>
                    </a:lnTo>
                    <a:lnTo>
                      <a:pt x="133" y="77"/>
                    </a:lnTo>
                    <a:lnTo>
                      <a:pt x="117" y="62"/>
                    </a:lnTo>
                    <a:lnTo>
                      <a:pt x="94" y="23"/>
                    </a:lnTo>
                    <a:lnTo>
                      <a:pt x="78" y="7"/>
                    </a:lnTo>
                    <a:lnTo>
                      <a:pt x="55" y="0"/>
                    </a:lnTo>
                    <a:lnTo>
                      <a:pt x="32" y="7"/>
                    </a:lnTo>
                    <a:lnTo>
                      <a:pt x="16" y="39"/>
                    </a:lnTo>
                    <a:lnTo>
                      <a:pt x="8" y="85"/>
                    </a:lnTo>
                    <a:lnTo>
                      <a:pt x="0" y="124"/>
                    </a:lnTo>
                    <a:lnTo>
                      <a:pt x="0" y="155"/>
                    </a:lnTo>
                    <a:lnTo>
                      <a:pt x="24" y="155"/>
                    </a:lnTo>
                    <a:close/>
                  </a:path>
                </a:pathLst>
              </a:custGeom>
              <a:solidFill>
                <a:srgbClr val="00FF00"/>
              </a:solidFill>
              <a:ln w="9525">
                <a:noFill/>
                <a:round/>
                <a:headEnd/>
                <a:tailEnd/>
              </a:ln>
            </p:spPr>
            <p:txBody>
              <a:bodyPr/>
              <a:lstStyle/>
              <a:p>
                <a:endParaRPr lang="en-GB"/>
              </a:p>
            </p:txBody>
          </p:sp>
          <p:sp>
            <p:nvSpPr>
              <p:cNvPr id="150560" name="Freeform 32"/>
              <p:cNvSpPr>
                <a:spLocks/>
              </p:cNvSpPr>
              <p:nvPr/>
            </p:nvSpPr>
            <p:spPr bwMode="auto">
              <a:xfrm>
                <a:off x="2139" y="1639"/>
                <a:ext cx="190" cy="197"/>
              </a:xfrm>
              <a:custGeom>
                <a:avLst/>
                <a:gdLst/>
                <a:ahLst/>
                <a:cxnLst>
                  <a:cxn ang="0">
                    <a:pos x="351" y="523"/>
                  </a:cxn>
                  <a:cxn ang="0">
                    <a:pos x="351" y="507"/>
                  </a:cxn>
                  <a:cxn ang="0">
                    <a:pos x="359" y="460"/>
                  </a:cxn>
                  <a:cxn ang="0">
                    <a:pos x="359" y="226"/>
                  </a:cxn>
                  <a:cxn ang="0">
                    <a:pos x="351" y="141"/>
                  </a:cxn>
                  <a:cxn ang="0">
                    <a:pos x="336" y="78"/>
                  </a:cxn>
                  <a:cxn ang="0">
                    <a:pos x="328" y="55"/>
                  </a:cxn>
                  <a:cxn ang="0">
                    <a:pos x="320" y="39"/>
                  </a:cxn>
                  <a:cxn ang="0">
                    <a:pos x="289" y="24"/>
                  </a:cxn>
                  <a:cxn ang="0">
                    <a:pos x="242" y="31"/>
                  </a:cxn>
                  <a:cxn ang="0">
                    <a:pos x="195" y="55"/>
                  </a:cxn>
                  <a:cxn ang="0">
                    <a:pos x="86" y="117"/>
                  </a:cxn>
                  <a:cxn ang="0">
                    <a:pos x="39" y="148"/>
                  </a:cxn>
                  <a:cxn ang="0">
                    <a:pos x="8" y="172"/>
                  </a:cxn>
                  <a:cxn ang="0">
                    <a:pos x="0" y="180"/>
                  </a:cxn>
                  <a:cxn ang="0">
                    <a:pos x="24" y="156"/>
                  </a:cxn>
                  <a:cxn ang="0">
                    <a:pos x="86" y="109"/>
                  </a:cxn>
                  <a:cxn ang="0">
                    <a:pos x="156" y="55"/>
                  </a:cxn>
                  <a:cxn ang="0">
                    <a:pos x="203" y="24"/>
                  </a:cxn>
                  <a:cxn ang="0">
                    <a:pos x="242" y="8"/>
                  </a:cxn>
                  <a:cxn ang="0">
                    <a:pos x="289" y="0"/>
                  </a:cxn>
                  <a:cxn ang="0">
                    <a:pos x="312" y="8"/>
                  </a:cxn>
                  <a:cxn ang="0">
                    <a:pos x="336" y="24"/>
                  </a:cxn>
                  <a:cxn ang="0">
                    <a:pos x="351" y="47"/>
                  </a:cxn>
                  <a:cxn ang="0">
                    <a:pos x="367" y="86"/>
                  </a:cxn>
                  <a:cxn ang="0">
                    <a:pos x="375" y="141"/>
                  </a:cxn>
                  <a:cxn ang="0">
                    <a:pos x="375" y="421"/>
                  </a:cxn>
                  <a:cxn ang="0">
                    <a:pos x="367" y="476"/>
                  </a:cxn>
                  <a:cxn ang="0">
                    <a:pos x="367" y="523"/>
                  </a:cxn>
                  <a:cxn ang="0">
                    <a:pos x="351" y="523"/>
                  </a:cxn>
                </a:cxnLst>
                <a:rect l="0" t="0" r="r" b="b"/>
                <a:pathLst>
                  <a:path w="375" h="523">
                    <a:moveTo>
                      <a:pt x="351" y="523"/>
                    </a:moveTo>
                    <a:lnTo>
                      <a:pt x="351" y="507"/>
                    </a:lnTo>
                    <a:lnTo>
                      <a:pt x="359" y="460"/>
                    </a:lnTo>
                    <a:lnTo>
                      <a:pt x="359" y="226"/>
                    </a:lnTo>
                    <a:lnTo>
                      <a:pt x="351" y="141"/>
                    </a:lnTo>
                    <a:lnTo>
                      <a:pt x="336" y="78"/>
                    </a:lnTo>
                    <a:lnTo>
                      <a:pt x="328" y="55"/>
                    </a:lnTo>
                    <a:lnTo>
                      <a:pt x="320" y="39"/>
                    </a:lnTo>
                    <a:lnTo>
                      <a:pt x="289" y="24"/>
                    </a:lnTo>
                    <a:lnTo>
                      <a:pt x="242" y="31"/>
                    </a:lnTo>
                    <a:lnTo>
                      <a:pt x="195" y="55"/>
                    </a:lnTo>
                    <a:lnTo>
                      <a:pt x="86" y="117"/>
                    </a:lnTo>
                    <a:lnTo>
                      <a:pt x="39" y="148"/>
                    </a:lnTo>
                    <a:lnTo>
                      <a:pt x="8" y="172"/>
                    </a:lnTo>
                    <a:lnTo>
                      <a:pt x="0" y="180"/>
                    </a:lnTo>
                    <a:lnTo>
                      <a:pt x="24" y="156"/>
                    </a:lnTo>
                    <a:lnTo>
                      <a:pt x="86" y="109"/>
                    </a:lnTo>
                    <a:lnTo>
                      <a:pt x="156" y="55"/>
                    </a:lnTo>
                    <a:lnTo>
                      <a:pt x="203" y="24"/>
                    </a:lnTo>
                    <a:lnTo>
                      <a:pt x="242" y="8"/>
                    </a:lnTo>
                    <a:lnTo>
                      <a:pt x="289" y="0"/>
                    </a:lnTo>
                    <a:lnTo>
                      <a:pt x="312" y="8"/>
                    </a:lnTo>
                    <a:lnTo>
                      <a:pt x="336" y="24"/>
                    </a:lnTo>
                    <a:lnTo>
                      <a:pt x="351" y="47"/>
                    </a:lnTo>
                    <a:lnTo>
                      <a:pt x="367" y="86"/>
                    </a:lnTo>
                    <a:lnTo>
                      <a:pt x="375" y="141"/>
                    </a:lnTo>
                    <a:lnTo>
                      <a:pt x="375" y="421"/>
                    </a:lnTo>
                    <a:lnTo>
                      <a:pt x="367" y="476"/>
                    </a:lnTo>
                    <a:lnTo>
                      <a:pt x="367" y="523"/>
                    </a:lnTo>
                    <a:lnTo>
                      <a:pt x="351" y="523"/>
                    </a:lnTo>
                    <a:close/>
                  </a:path>
                </a:pathLst>
              </a:custGeom>
              <a:solidFill>
                <a:srgbClr val="00FF00"/>
              </a:solidFill>
              <a:ln w="9525">
                <a:noFill/>
                <a:round/>
                <a:headEnd/>
                <a:tailEnd/>
              </a:ln>
            </p:spPr>
            <p:txBody>
              <a:bodyPr/>
              <a:lstStyle/>
              <a:p>
                <a:endParaRPr lang="en-GB"/>
              </a:p>
            </p:txBody>
          </p:sp>
          <p:sp>
            <p:nvSpPr>
              <p:cNvPr id="150561" name="Freeform 33"/>
              <p:cNvSpPr>
                <a:spLocks/>
              </p:cNvSpPr>
              <p:nvPr/>
            </p:nvSpPr>
            <p:spPr bwMode="auto">
              <a:xfrm>
                <a:off x="2211" y="1694"/>
                <a:ext cx="122" cy="142"/>
              </a:xfrm>
              <a:custGeom>
                <a:avLst/>
                <a:gdLst/>
                <a:ahLst/>
                <a:cxnLst>
                  <a:cxn ang="0">
                    <a:pos x="203" y="375"/>
                  </a:cxn>
                  <a:cxn ang="0">
                    <a:pos x="203" y="328"/>
                  </a:cxn>
                  <a:cxn ang="0">
                    <a:pos x="195" y="281"/>
                  </a:cxn>
                  <a:cxn ang="0">
                    <a:pos x="187" y="227"/>
                  </a:cxn>
                  <a:cxn ang="0">
                    <a:pos x="171" y="110"/>
                  </a:cxn>
                  <a:cxn ang="0">
                    <a:pos x="156" y="63"/>
                  </a:cxn>
                  <a:cxn ang="0">
                    <a:pos x="140" y="32"/>
                  </a:cxn>
                  <a:cxn ang="0">
                    <a:pos x="125" y="16"/>
                  </a:cxn>
                  <a:cxn ang="0">
                    <a:pos x="101" y="24"/>
                  </a:cxn>
                  <a:cxn ang="0">
                    <a:pos x="78" y="39"/>
                  </a:cxn>
                  <a:cxn ang="0">
                    <a:pos x="54" y="63"/>
                  </a:cxn>
                  <a:cxn ang="0">
                    <a:pos x="15" y="117"/>
                  </a:cxn>
                  <a:cxn ang="0">
                    <a:pos x="8" y="133"/>
                  </a:cxn>
                  <a:cxn ang="0">
                    <a:pos x="0" y="141"/>
                  </a:cxn>
                  <a:cxn ang="0">
                    <a:pos x="0" y="133"/>
                  </a:cxn>
                  <a:cxn ang="0">
                    <a:pos x="8" y="125"/>
                  </a:cxn>
                  <a:cxn ang="0">
                    <a:pos x="39" y="78"/>
                  </a:cxn>
                  <a:cxn ang="0">
                    <a:pos x="62" y="39"/>
                  </a:cxn>
                  <a:cxn ang="0">
                    <a:pos x="78" y="16"/>
                  </a:cxn>
                  <a:cxn ang="0">
                    <a:pos x="93" y="8"/>
                  </a:cxn>
                  <a:cxn ang="0">
                    <a:pos x="117" y="0"/>
                  </a:cxn>
                  <a:cxn ang="0">
                    <a:pos x="140" y="0"/>
                  </a:cxn>
                  <a:cxn ang="0">
                    <a:pos x="164" y="24"/>
                  </a:cxn>
                  <a:cxn ang="0">
                    <a:pos x="179" y="47"/>
                  </a:cxn>
                  <a:cxn ang="0">
                    <a:pos x="187" y="78"/>
                  </a:cxn>
                  <a:cxn ang="0">
                    <a:pos x="203" y="164"/>
                  </a:cxn>
                  <a:cxn ang="0">
                    <a:pos x="226" y="266"/>
                  </a:cxn>
                  <a:cxn ang="0">
                    <a:pos x="234" y="304"/>
                  </a:cxn>
                  <a:cxn ang="0">
                    <a:pos x="234" y="343"/>
                  </a:cxn>
                  <a:cxn ang="0">
                    <a:pos x="242" y="367"/>
                  </a:cxn>
                  <a:cxn ang="0">
                    <a:pos x="242" y="375"/>
                  </a:cxn>
                  <a:cxn ang="0">
                    <a:pos x="203" y="375"/>
                  </a:cxn>
                </a:cxnLst>
                <a:rect l="0" t="0" r="r" b="b"/>
                <a:pathLst>
                  <a:path w="242" h="375">
                    <a:moveTo>
                      <a:pt x="203" y="375"/>
                    </a:moveTo>
                    <a:lnTo>
                      <a:pt x="203" y="328"/>
                    </a:lnTo>
                    <a:lnTo>
                      <a:pt x="195" y="281"/>
                    </a:lnTo>
                    <a:lnTo>
                      <a:pt x="187" y="227"/>
                    </a:lnTo>
                    <a:lnTo>
                      <a:pt x="171" y="110"/>
                    </a:lnTo>
                    <a:lnTo>
                      <a:pt x="156" y="63"/>
                    </a:lnTo>
                    <a:lnTo>
                      <a:pt x="140" y="32"/>
                    </a:lnTo>
                    <a:lnTo>
                      <a:pt x="125" y="16"/>
                    </a:lnTo>
                    <a:lnTo>
                      <a:pt x="101" y="24"/>
                    </a:lnTo>
                    <a:lnTo>
                      <a:pt x="78" y="39"/>
                    </a:lnTo>
                    <a:lnTo>
                      <a:pt x="54" y="63"/>
                    </a:lnTo>
                    <a:lnTo>
                      <a:pt x="15" y="117"/>
                    </a:lnTo>
                    <a:lnTo>
                      <a:pt x="8" y="133"/>
                    </a:lnTo>
                    <a:lnTo>
                      <a:pt x="0" y="141"/>
                    </a:lnTo>
                    <a:lnTo>
                      <a:pt x="0" y="133"/>
                    </a:lnTo>
                    <a:lnTo>
                      <a:pt x="8" y="125"/>
                    </a:lnTo>
                    <a:lnTo>
                      <a:pt x="39" y="78"/>
                    </a:lnTo>
                    <a:lnTo>
                      <a:pt x="62" y="39"/>
                    </a:lnTo>
                    <a:lnTo>
                      <a:pt x="78" y="16"/>
                    </a:lnTo>
                    <a:lnTo>
                      <a:pt x="93" y="8"/>
                    </a:lnTo>
                    <a:lnTo>
                      <a:pt x="117" y="0"/>
                    </a:lnTo>
                    <a:lnTo>
                      <a:pt x="140" y="0"/>
                    </a:lnTo>
                    <a:lnTo>
                      <a:pt x="164" y="24"/>
                    </a:lnTo>
                    <a:lnTo>
                      <a:pt x="179" y="47"/>
                    </a:lnTo>
                    <a:lnTo>
                      <a:pt x="187" y="78"/>
                    </a:lnTo>
                    <a:lnTo>
                      <a:pt x="203" y="164"/>
                    </a:lnTo>
                    <a:lnTo>
                      <a:pt x="226" y="266"/>
                    </a:lnTo>
                    <a:lnTo>
                      <a:pt x="234" y="304"/>
                    </a:lnTo>
                    <a:lnTo>
                      <a:pt x="234" y="343"/>
                    </a:lnTo>
                    <a:lnTo>
                      <a:pt x="242" y="367"/>
                    </a:lnTo>
                    <a:lnTo>
                      <a:pt x="242" y="375"/>
                    </a:lnTo>
                    <a:lnTo>
                      <a:pt x="203" y="375"/>
                    </a:lnTo>
                    <a:close/>
                  </a:path>
                </a:pathLst>
              </a:custGeom>
              <a:solidFill>
                <a:srgbClr val="66CC00"/>
              </a:solidFill>
              <a:ln w="9525">
                <a:noFill/>
                <a:round/>
                <a:headEnd/>
                <a:tailEnd/>
              </a:ln>
            </p:spPr>
            <p:txBody>
              <a:bodyPr/>
              <a:lstStyle/>
              <a:p>
                <a:endParaRPr lang="en-GB"/>
              </a:p>
            </p:txBody>
          </p:sp>
          <p:sp>
            <p:nvSpPr>
              <p:cNvPr id="150562" name="Freeform 34"/>
              <p:cNvSpPr>
                <a:spLocks/>
              </p:cNvSpPr>
              <p:nvPr/>
            </p:nvSpPr>
            <p:spPr bwMode="auto">
              <a:xfrm>
                <a:off x="2195" y="1689"/>
                <a:ext cx="142" cy="158"/>
              </a:xfrm>
              <a:custGeom>
                <a:avLst/>
                <a:gdLst/>
                <a:ahLst/>
                <a:cxnLst>
                  <a:cxn ang="0">
                    <a:pos x="46" y="421"/>
                  </a:cxn>
                  <a:cxn ang="0">
                    <a:pos x="46" y="421"/>
                  </a:cxn>
                  <a:cxn ang="0">
                    <a:pos x="46" y="405"/>
                  </a:cxn>
                  <a:cxn ang="0">
                    <a:pos x="39" y="366"/>
                  </a:cxn>
                  <a:cxn ang="0">
                    <a:pos x="31" y="312"/>
                  </a:cxn>
                  <a:cxn ang="0">
                    <a:pos x="31" y="117"/>
                  </a:cxn>
                  <a:cxn ang="0">
                    <a:pos x="39" y="62"/>
                  </a:cxn>
                  <a:cxn ang="0">
                    <a:pos x="54" y="31"/>
                  </a:cxn>
                  <a:cxn ang="0">
                    <a:pos x="78" y="15"/>
                  </a:cxn>
                  <a:cxn ang="0">
                    <a:pos x="109" y="15"/>
                  </a:cxn>
                  <a:cxn ang="0">
                    <a:pos x="187" y="47"/>
                  </a:cxn>
                  <a:cxn ang="0">
                    <a:pos x="249" y="78"/>
                  </a:cxn>
                  <a:cxn ang="0">
                    <a:pos x="273" y="93"/>
                  </a:cxn>
                  <a:cxn ang="0">
                    <a:pos x="280" y="101"/>
                  </a:cxn>
                  <a:cxn ang="0">
                    <a:pos x="265" y="93"/>
                  </a:cxn>
                  <a:cxn ang="0">
                    <a:pos x="234" y="70"/>
                  </a:cxn>
                  <a:cxn ang="0">
                    <a:pos x="156" y="15"/>
                  </a:cxn>
                  <a:cxn ang="0">
                    <a:pos x="124" y="8"/>
                  </a:cxn>
                  <a:cxn ang="0">
                    <a:pos x="78" y="0"/>
                  </a:cxn>
                  <a:cxn ang="0">
                    <a:pos x="54" y="8"/>
                  </a:cxn>
                  <a:cxn ang="0">
                    <a:pos x="39" y="15"/>
                  </a:cxn>
                  <a:cxn ang="0">
                    <a:pos x="23" y="39"/>
                  </a:cxn>
                  <a:cxn ang="0">
                    <a:pos x="7" y="70"/>
                  </a:cxn>
                  <a:cxn ang="0">
                    <a:pos x="0" y="117"/>
                  </a:cxn>
                  <a:cxn ang="0">
                    <a:pos x="0" y="335"/>
                  </a:cxn>
                  <a:cxn ang="0">
                    <a:pos x="7" y="382"/>
                  </a:cxn>
                  <a:cxn ang="0">
                    <a:pos x="7" y="421"/>
                  </a:cxn>
                  <a:cxn ang="0">
                    <a:pos x="46" y="421"/>
                  </a:cxn>
                </a:cxnLst>
                <a:rect l="0" t="0" r="r" b="b"/>
                <a:pathLst>
                  <a:path w="280" h="421">
                    <a:moveTo>
                      <a:pt x="46" y="421"/>
                    </a:moveTo>
                    <a:lnTo>
                      <a:pt x="46" y="421"/>
                    </a:lnTo>
                    <a:lnTo>
                      <a:pt x="46" y="405"/>
                    </a:lnTo>
                    <a:lnTo>
                      <a:pt x="39" y="366"/>
                    </a:lnTo>
                    <a:lnTo>
                      <a:pt x="31" y="312"/>
                    </a:lnTo>
                    <a:lnTo>
                      <a:pt x="31" y="117"/>
                    </a:lnTo>
                    <a:lnTo>
                      <a:pt x="39" y="62"/>
                    </a:lnTo>
                    <a:lnTo>
                      <a:pt x="54" y="31"/>
                    </a:lnTo>
                    <a:lnTo>
                      <a:pt x="78" y="15"/>
                    </a:lnTo>
                    <a:lnTo>
                      <a:pt x="109" y="15"/>
                    </a:lnTo>
                    <a:lnTo>
                      <a:pt x="187" y="47"/>
                    </a:lnTo>
                    <a:lnTo>
                      <a:pt x="249" y="78"/>
                    </a:lnTo>
                    <a:lnTo>
                      <a:pt x="273" y="93"/>
                    </a:lnTo>
                    <a:lnTo>
                      <a:pt x="280" y="101"/>
                    </a:lnTo>
                    <a:lnTo>
                      <a:pt x="265" y="93"/>
                    </a:lnTo>
                    <a:lnTo>
                      <a:pt x="234" y="70"/>
                    </a:lnTo>
                    <a:lnTo>
                      <a:pt x="156" y="15"/>
                    </a:lnTo>
                    <a:lnTo>
                      <a:pt x="124" y="8"/>
                    </a:lnTo>
                    <a:lnTo>
                      <a:pt x="78" y="0"/>
                    </a:lnTo>
                    <a:lnTo>
                      <a:pt x="54" y="8"/>
                    </a:lnTo>
                    <a:lnTo>
                      <a:pt x="39" y="15"/>
                    </a:lnTo>
                    <a:lnTo>
                      <a:pt x="23" y="39"/>
                    </a:lnTo>
                    <a:lnTo>
                      <a:pt x="7" y="70"/>
                    </a:lnTo>
                    <a:lnTo>
                      <a:pt x="0" y="117"/>
                    </a:lnTo>
                    <a:lnTo>
                      <a:pt x="0" y="335"/>
                    </a:lnTo>
                    <a:lnTo>
                      <a:pt x="7" y="382"/>
                    </a:lnTo>
                    <a:lnTo>
                      <a:pt x="7" y="421"/>
                    </a:lnTo>
                    <a:lnTo>
                      <a:pt x="46" y="421"/>
                    </a:lnTo>
                    <a:close/>
                  </a:path>
                </a:pathLst>
              </a:custGeom>
              <a:solidFill>
                <a:srgbClr val="00FF00"/>
              </a:solidFill>
              <a:ln w="9525">
                <a:noFill/>
                <a:round/>
                <a:headEnd/>
                <a:tailEnd/>
              </a:ln>
            </p:spPr>
            <p:txBody>
              <a:bodyPr/>
              <a:lstStyle/>
              <a:p>
                <a:endParaRPr lang="en-GB"/>
              </a:p>
            </p:txBody>
          </p:sp>
          <p:sp>
            <p:nvSpPr>
              <p:cNvPr id="150563" name="Freeform 35"/>
              <p:cNvSpPr>
                <a:spLocks/>
              </p:cNvSpPr>
              <p:nvPr/>
            </p:nvSpPr>
            <p:spPr bwMode="auto">
              <a:xfrm>
                <a:off x="2207" y="1742"/>
                <a:ext cx="95" cy="108"/>
              </a:xfrm>
              <a:custGeom>
                <a:avLst/>
                <a:gdLst/>
                <a:ahLst/>
                <a:cxnLst>
                  <a:cxn ang="0">
                    <a:pos x="55" y="289"/>
                  </a:cxn>
                  <a:cxn ang="0">
                    <a:pos x="55" y="281"/>
                  </a:cxn>
                  <a:cxn ang="0">
                    <a:pos x="47" y="250"/>
                  </a:cxn>
                  <a:cxn ang="0">
                    <a:pos x="31" y="172"/>
                  </a:cxn>
                  <a:cxn ang="0">
                    <a:pos x="31" y="78"/>
                  </a:cxn>
                  <a:cxn ang="0">
                    <a:pos x="39" y="47"/>
                  </a:cxn>
                  <a:cxn ang="0">
                    <a:pos x="55" y="24"/>
                  </a:cxn>
                  <a:cxn ang="0">
                    <a:pos x="78" y="16"/>
                  </a:cxn>
                  <a:cxn ang="0">
                    <a:pos x="101" y="16"/>
                  </a:cxn>
                  <a:cxn ang="0">
                    <a:pos x="140" y="39"/>
                  </a:cxn>
                  <a:cxn ang="0">
                    <a:pos x="172" y="63"/>
                  </a:cxn>
                  <a:cxn ang="0">
                    <a:pos x="187" y="70"/>
                  </a:cxn>
                  <a:cxn ang="0">
                    <a:pos x="187" y="78"/>
                  </a:cxn>
                  <a:cxn ang="0">
                    <a:pos x="187" y="70"/>
                  </a:cxn>
                  <a:cxn ang="0">
                    <a:pos x="179" y="55"/>
                  </a:cxn>
                  <a:cxn ang="0">
                    <a:pos x="140" y="16"/>
                  </a:cxn>
                  <a:cxn ang="0">
                    <a:pos x="109" y="0"/>
                  </a:cxn>
                  <a:cxn ang="0">
                    <a:pos x="70" y="0"/>
                  </a:cxn>
                  <a:cxn ang="0">
                    <a:pos x="39" y="8"/>
                  </a:cxn>
                  <a:cxn ang="0">
                    <a:pos x="23" y="24"/>
                  </a:cxn>
                  <a:cxn ang="0">
                    <a:pos x="16" y="47"/>
                  </a:cxn>
                  <a:cxn ang="0">
                    <a:pos x="8" y="78"/>
                  </a:cxn>
                  <a:cxn ang="0">
                    <a:pos x="8" y="117"/>
                  </a:cxn>
                  <a:cxn ang="0">
                    <a:pos x="0" y="195"/>
                  </a:cxn>
                  <a:cxn ang="0">
                    <a:pos x="8" y="257"/>
                  </a:cxn>
                  <a:cxn ang="0">
                    <a:pos x="8" y="289"/>
                  </a:cxn>
                  <a:cxn ang="0">
                    <a:pos x="55" y="289"/>
                  </a:cxn>
                </a:cxnLst>
                <a:rect l="0" t="0" r="r" b="b"/>
                <a:pathLst>
                  <a:path w="187" h="289">
                    <a:moveTo>
                      <a:pt x="55" y="289"/>
                    </a:moveTo>
                    <a:lnTo>
                      <a:pt x="55" y="281"/>
                    </a:lnTo>
                    <a:lnTo>
                      <a:pt x="47" y="250"/>
                    </a:lnTo>
                    <a:lnTo>
                      <a:pt x="31" y="172"/>
                    </a:lnTo>
                    <a:lnTo>
                      <a:pt x="31" y="78"/>
                    </a:lnTo>
                    <a:lnTo>
                      <a:pt x="39" y="47"/>
                    </a:lnTo>
                    <a:lnTo>
                      <a:pt x="55" y="24"/>
                    </a:lnTo>
                    <a:lnTo>
                      <a:pt x="78" y="16"/>
                    </a:lnTo>
                    <a:lnTo>
                      <a:pt x="101" y="16"/>
                    </a:lnTo>
                    <a:lnTo>
                      <a:pt x="140" y="39"/>
                    </a:lnTo>
                    <a:lnTo>
                      <a:pt x="172" y="63"/>
                    </a:lnTo>
                    <a:lnTo>
                      <a:pt x="187" y="70"/>
                    </a:lnTo>
                    <a:lnTo>
                      <a:pt x="187" y="78"/>
                    </a:lnTo>
                    <a:lnTo>
                      <a:pt x="187" y="70"/>
                    </a:lnTo>
                    <a:lnTo>
                      <a:pt x="179" y="55"/>
                    </a:lnTo>
                    <a:lnTo>
                      <a:pt x="140" y="16"/>
                    </a:lnTo>
                    <a:lnTo>
                      <a:pt x="109" y="0"/>
                    </a:lnTo>
                    <a:lnTo>
                      <a:pt x="70" y="0"/>
                    </a:lnTo>
                    <a:lnTo>
                      <a:pt x="39" y="8"/>
                    </a:lnTo>
                    <a:lnTo>
                      <a:pt x="23" y="24"/>
                    </a:lnTo>
                    <a:lnTo>
                      <a:pt x="16" y="47"/>
                    </a:lnTo>
                    <a:lnTo>
                      <a:pt x="8" y="78"/>
                    </a:lnTo>
                    <a:lnTo>
                      <a:pt x="8" y="117"/>
                    </a:lnTo>
                    <a:lnTo>
                      <a:pt x="0" y="195"/>
                    </a:lnTo>
                    <a:lnTo>
                      <a:pt x="8" y="257"/>
                    </a:lnTo>
                    <a:lnTo>
                      <a:pt x="8" y="289"/>
                    </a:lnTo>
                    <a:lnTo>
                      <a:pt x="55" y="289"/>
                    </a:lnTo>
                    <a:close/>
                  </a:path>
                </a:pathLst>
              </a:custGeom>
              <a:solidFill>
                <a:srgbClr val="00CC00"/>
              </a:solidFill>
              <a:ln w="9525">
                <a:noFill/>
                <a:round/>
                <a:headEnd/>
                <a:tailEnd/>
              </a:ln>
            </p:spPr>
            <p:txBody>
              <a:bodyPr/>
              <a:lstStyle/>
              <a:p>
                <a:endParaRPr lang="en-GB"/>
              </a:p>
            </p:txBody>
          </p:sp>
          <p:sp>
            <p:nvSpPr>
              <p:cNvPr id="150564" name="Freeform 36"/>
              <p:cNvSpPr>
                <a:spLocks/>
              </p:cNvSpPr>
              <p:nvPr/>
            </p:nvSpPr>
            <p:spPr bwMode="auto">
              <a:xfrm>
                <a:off x="2064" y="1627"/>
                <a:ext cx="139" cy="173"/>
              </a:xfrm>
              <a:custGeom>
                <a:avLst/>
                <a:gdLst/>
                <a:ahLst/>
                <a:cxnLst>
                  <a:cxn ang="0">
                    <a:pos x="0" y="0"/>
                  </a:cxn>
                  <a:cxn ang="0">
                    <a:pos x="8" y="0"/>
                  </a:cxn>
                  <a:cxn ang="0">
                    <a:pos x="16" y="8"/>
                  </a:cxn>
                  <a:cxn ang="0">
                    <a:pos x="55" y="16"/>
                  </a:cxn>
                  <a:cxn ang="0">
                    <a:pos x="109" y="39"/>
                  </a:cxn>
                  <a:cxn ang="0">
                    <a:pos x="187" y="86"/>
                  </a:cxn>
                  <a:cxn ang="0">
                    <a:pos x="211" y="109"/>
                  </a:cxn>
                  <a:cxn ang="0">
                    <a:pos x="226" y="140"/>
                  </a:cxn>
                  <a:cxn ang="0">
                    <a:pos x="242" y="179"/>
                  </a:cxn>
                  <a:cxn ang="0">
                    <a:pos x="250" y="211"/>
                  </a:cxn>
                  <a:cxn ang="0">
                    <a:pos x="258" y="250"/>
                  </a:cxn>
                  <a:cxn ang="0">
                    <a:pos x="258" y="452"/>
                  </a:cxn>
                  <a:cxn ang="0">
                    <a:pos x="265" y="460"/>
                  </a:cxn>
                  <a:cxn ang="0">
                    <a:pos x="265" y="421"/>
                  </a:cxn>
                  <a:cxn ang="0">
                    <a:pos x="273" y="335"/>
                  </a:cxn>
                  <a:cxn ang="0">
                    <a:pos x="273" y="203"/>
                  </a:cxn>
                  <a:cxn ang="0">
                    <a:pos x="265" y="172"/>
                  </a:cxn>
                  <a:cxn ang="0">
                    <a:pos x="242" y="125"/>
                  </a:cxn>
                  <a:cxn ang="0">
                    <a:pos x="211" y="94"/>
                  </a:cxn>
                  <a:cxn ang="0">
                    <a:pos x="164" y="55"/>
                  </a:cxn>
                  <a:cxn ang="0">
                    <a:pos x="117" y="31"/>
                  </a:cxn>
                  <a:cxn ang="0">
                    <a:pos x="63" y="16"/>
                  </a:cxn>
                  <a:cxn ang="0">
                    <a:pos x="31" y="8"/>
                  </a:cxn>
                  <a:cxn ang="0">
                    <a:pos x="8" y="0"/>
                  </a:cxn>
                  <a:cxn ang="0">
                    <a:pos x="0" y="0"/>
                  </a:cxn>
                </a:cxnLst>
                <a:rect l="0" t="0" r="r" b="b"/>
                <a:pathLst>
                  <a:path w="273" h="460">
                    <a:moveTo>
                      <a:pt x="0" y="0"/>
                    </a:moveTo>
                    <a:lnTo>
                      <a:pt x="8" y="0"/>
                    </a:lnTo>
                    <a:lnTo>
                      <a:pt x="16" y="8"/>
                    </a:lnTo>
                    <a:lnTo>
                      <a:pt x="55" y="16"/>
                    </a:lnTo>
                    <a:lnTo>
                      <a:pt x="109" y="39"/>
                    </a:lnTo>
                    <a:lnTo>
                      <a:pt x="187" y="86"/>
                    </a:lnTo>
                    <a:lnTo>
                      <a:pt x="211" y="109"/>
                    </a:lnTo>
                    <a:lnTo>
                      <a:pt x="226" y="140"/>
                    </a:lnTo>
                    <a:lnTo>
                      <a:pt x="242" y="179"/>
                    </a:lnTo>
                    <a:lnTo>
                      <a:pt x="250" y="211"/>
                    </a:lnTo>
                    <a:lnTo>
                      <a:pt x="258" y="250"/>
                    </a:lnTo>
                    <a:lnTo>
                      <a:pt x="258" y="452"/>
                    </a:lnTo>
                    <a:lnTo>
                      <a:pt x="265" y="460"/>
                    </a:lnTo>
                    <a:lnTo>
                      <a:pt x="265" y="421"/>
                    </a:lnTo>
                    <a:lnTo>
                      <a:pt x="273" y="335"/>
                    </a:lnTo>
                    <a:lnTo>
                      <a:pt x="273" y="203"/>
                    </a:lnTo>
                    <a:lnTo>
                      <a:pt x="265" y="172"/>
                    </a:lnTo>
                    <a:lnTo>
                      <a:pt x="242" y="125"/>
                    </a:lnTo>
                    <a:lnTo>
                      <a:pt x="211" y="94"/>
                    </a:lnTo>
                    <a:lnTo>
                      <a:pt x="164" y="55"/>
                    </a:lnTo>
                    <a:lnTo>
                      <a:pt x="117" y="31"/>
                    </a:lnTo>
                    <a:lnTo>
                      <a:pt x="63" y="16"/>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0565" name="Freeform 37"/>
              <p:cNvSpPr>
                <a:spLocks/>
              </p:cNvSpPr>
              <p:nvPr/>
            </p:nvSpPr>
            <p:spPr bwMode="auto">
              <a:xfrm>
                <a:off x="2119" y="1721"/>
                <a:ext cx="96" cy="126"/>
              </a:xfrm>
              <a:custGeom>
                <a:avLst/>
                <a:gdLst/>
                <a:ahLst/>
                <a:cxnLst>
                  <a:cxn ang="0">
                    <a:pos x="149" y="335"/>
                  </a:cxn>
                  <a:cxn ang="0">
                    <a:pos x="149" y="257"/>
                  </a:cxn>
                  <a:cxn ang="0">
                    <a:pos x="141" y="202"/>
                  </a:cxn>
                  <a:cxn ang="0">
                    <a:pos x="125" y="101"/>
                  </a:cxn>
                  <a:cxn ang="0">
                    <a:pos x="117" y="62"/>
                  </a:cxn>
                  <a:cxn ang="0">
                    <a:pos x="102" y="31"/>
                  </a:cxn>
                  <a:cxn ang="0">
                    <a:pos x="86" y="23"/>
                  </a:cxn>
                  <a:cxn ang="0">
                    <a:pos x="63" y="23"/>
                  </a:cxn>
                  <a:cxn ang="0">
                    <a:pos x="32" y="46"/>
                  </a:cxn>
                  <a:cxn ang="0">
                    <a:pos x="8" y="85"/>
                  </a:cxn>
                  <a:cxn ang="0">
                    <a:pos x="0" y="93"/>
                  </a:cxn>
                  <a:cxn ang="0">
                    <a:pos x="0" y="101"/>
                  </a:cxn>
                  <a:cxn ang="0">
                    <a:pos x="0" y="85"/>
                  </a:cxn>
                  <a:cxn ang="0">
                    <a:pos x="16" y="62"/>
                  </a:cxn>
                  <a:cxn ang="0">
                    <a:pos x="24" y="31"/>
                  </a:cxn>
                  <a:cxn ang="0">
                    <a:pos x="47" y="7"/>
                  </a:cxn>
                  <a:cxn ang="0">
                    <a:pos x="71" y="0"/>
                  </a:cxn>
                  <a:cxn ang="0">
                    <a:pos x="102" y="7"/>
                  </a:cxn>
                  <a:cxn ang="0">
                    <a:pos x="133" y="31"/>
                  </a:cxn>
                  <a:cxn ang="0">
                    <a:pos x="141" y="46"/>
                  </a:cxn>
                  <a:cxn ang="0">
                    <a:pos x="149" y="78"/>
                  </a:cxn>
                  <a:cxn ang="0">
                    <a:pos x="172" y="241"/>
                  </a:cxn>
                  <a:cxn ang="0">
                    <a:pos x="180" y="280"/>
                  </a:cxn>
                  <a:cxn ang="0">
                    <a:pos x="188" y="311"/>
                  </a:cxn>
                  <a:cxn ang="0">
                    <a:pos x="188" y="335"/>
                  </a:cxn>
                  <a:cxn ang="0">
                    <a:pos x="149" y="335"/>
                  </a:cxn>
                </a:cxnLst>
                <a:rect l="0" t="0" r="r" b="b"/>
                <a:pathLst>
                  <a:path w="188" h="335">
                    <a:moveTo>
                      <a:pt x="149" y="335"/>
                    </a:moveTo>
                    <a:lnTo>
                      <a:pt x="149" y="257"/>
                    </a:lnTo>
                    <a:lnTo>
                      <a:pt x="141" y="202"/>
                    </a:lnTo>
                    <a:lnTo>
                      <a:pt x="125" y="101"/>
                    </a:lnTo>
                    <a:lnTo>
                      <a:pt x="117" y="62"/>
                    </a:lnTo>
                    <a:lnTo>
                      <a:pt x="102" y="31"/>
                    </a:lnTo>
                    <a:lnTo>
                      <a:pt x="86" y="23"/>
                    </a:lnTo>
                    <a:lnTo>
                      <a:pt x="63" y="23"/>
                    </a:lnTo>
                    <a:lnTo>
                      <a:pt x="32" y="46"/>
                    </a:lnTo>
                    <a:lnTo>
                      <a:pt x="8" y="85"/>
                    </a:lnTo>
                    <a:lnTo>
                      <a:pt x="0" y="93"/>
                    </a:lnTo>
                    <a:lnTo>
                      <a:pt x="0" y="101"/>
                    </a:lnTo>
                    <a:lnTo>
                      <a:pt x="0" y="85"/>
                    </a:lnTo>
                    <a:lnTo>
                      <a:pt x="16" y="62"/>
                    </a:lnTo>
                    <a:lnTo>
                      <a:pt x="24" y="31"/>
                    </a:lnTo>
                    <a:lnTo>
                      <a:pt x="47" y="7"/>
                    </a:lnTo>
                    <a:lnTo>
                      <a:pt x="71" y="0"/>
                    </a:lnTo>
                    <a:lnTo>
                      <a:pt x="102" y="7"/>
                    </a:lnTo>
                    <a:lnTo>
                      <a:pt x="133" y="31"/>
                    </a:lnTo>
                    <a:lnTo>
                      <a:pt x="141" y="46"/>
                    </a:lnTo>
                    <a:lnTo>
                      <a:pt x="149" y="78"/>
                    </a:lnTo>
                    <a:lnTo>
                      <a:pt x="172" y="241"/>
                    </a:lnTo>
                    <a:lnTo>
                      <a:pt x="180" y="280"/>
                    </a:lnTo>
                    <a:lnTo>
                      <a:pt x="188" y="311"/>
                    </a:lnTo>
                    <a:lnTo>
                      <a:pt x="188" y="335"/>
                    </a:lnTo>
                    <a:lnTo>
                      <a:pt x="149" y="335"/>
                    </a:lnTo>
                    <a:close/>
                  </a:path>
                </a:pathLst>
              </a:custGeom>
              <a:solidFill>
                <a:srgbClr val="66CC00"/>
              </a:solidFill>
              <a:ln w="9525">
                <a:noFill/>
                <a:round/>
                <a:headEnd/>
                <a:tailEnd/>
              </a:ln>
            </p:spPr>
            <p:txBody>
              <a:bodyPr/>
              <a:lstStyle/>
              <a:p>
                <a:endParaRPr lang="en-GB"/>
              </a:p>
            </p:txBody>
          </p:sp>
          <p:sp>
            <p:nvSpPr>
              <p:cNvPr id="150566" name="Freeform 38"/>
              <p:cNvSpPr>
                <a:spLocks/>
              </p:cNvSpPr>
              <p:nvPr/>
            </p:nvSpPr>
            <p:spPr bwMode="auto">
              <a:xfrm>
                <a:off x="2203" y="1636"/>
                <a:ext cx="91" cy="211"/>
              </a:xfrm>
              <a:custGeom>
                <a:avLst/>
                <a:gdLst/>
                <a:ahLst/>
                <a:cxnLst>
                  <a:cxn ang="0">
                    <a:pos x="0" y="562"/>
                  </a:cxn>
                  <a:cxn ang="0">
                    <a:pos x="0" y="258"/>
                  </a:cxn>
                  <a:cxn ang="0">
                    <a:pos x="8" y="195"/>
                  </a:cxn>
                  <a:cxn ang="0">
                    <a:pos x="24" y="141"/>
                  </a:cxn>
                  <a:cxn ang="0">
                    <a:pos x="39" y="102"/>
                  </a:cxn>
                  <a:cxn ang="0">
                    <a:pos x="63" y="71"/>
                  </a:cxn>
                  <a:cxn ang="0">
                    <a:pos x="117" y="24"/>
                  </a:cxn>
                  <a:cxn ang="0">
                    <a:pos x="141" y="16"/>
                  </a:cxn>
                  <a:cxn ang="0">
                    <a:pos x="172" y="0"/>
                  </a:cxn>
                  <a:cxn ang="0">
                    <a:pos x="180" y="0"/>
                  </a:cxn>
                  <a:cxn ang="0">
                    <a:pos x="172" y="0"/>
                  </a:cxn>
                  <a:cxn ang="0">
                    <a:pos x="164" y="8"/>
                  </a:cxn>
                  <a:cxn ang="0">
                    <a:pos x="125" y="32"/>
                  </a:cxn>
                  <a:cxn ang="0">
                    <a:pos x="78" y="63"/>
                  </a:cxn>
                  <a:cxn ang="0">
                    <a:pos x="63" y="86"/>
                  </a:cxn>
                  <a:cxn ang="0">
                    <a:pos x="55" y="110"/>
                  </a:cxn>
                  <a:cxn ang="0">
                    <a:pos x="24" y="219"/>
                  </a:cxn>
                  <a:cxn ang="0">
                    <a:pos x="16" y="258"/>
                  </a:cxn>
                  <a:cxn ang="0">
                    <a:pos x="16" y="562"/>
                  </a:cxn>
                  <a:cxn ang="0">
                    <a:pos x="0" y="562"/>
                  </a:cxn>
                </a:cxnLst>
                <a:rect l="0" t="0" r="r" b="b"/>
                <a:pathLst>
                  <a:path w="180" h="562">
                    <a:moveTo>
                      <a:pt x="0" y="562"/>
                    </a:moveTo>
                    <a:lnTo>
                      <a:pt x="0" y="258"/>
                    </a:lnTo>
                    <a:lnTo>
                      <a:pt x="8" y="195"/>
                    </a:lnTo>
                    <a:lnTo>
                      <a:pt x="24" y="141"/>
                    </a:lnTo>
                    <a:lnTo>
                      <a:pt x="39" y="102"/>
                    </a:lnTo>
                    <a:lnTo>
                      <a:pt x="63" y="71"/>
                    </a:lnTo>
                    <a:lnTo>
                      <a:pt x="117" y="24"/>
                    </a:lnTo>
                    <a:lnTo>
                      <a:pt x="141" y="16"/>
                    </a:lnTo>
                    <a:lnTo>
                      <a:pt x="172" y="0"/>
                    </a:lnTo>
                    <a:lnTo>
                      <a:pt x="180" y="0"/>
                    </a:lnTo>
                    <a:lnTo>
                      <a:pt x="172" y="0"/>
                    </a:lnTo>
                    <a:lnTo>
                      <a:pt x="164" y="8"/>
                    </a:lnTo>
                    <a:lnTo>
                      <a:pt x="125" y="32"/>
                    </a:lnTo>
                    <a:lnTo>
                      <a:pt x="78" y="63"/>
                    </a:lnTo>
                    <a:lnTo>
                      <a:pt x="63" y="86"/>
                    </a:lnTo>
                    <a:lnTo>
                      <a:pt x="55" y="110"/>
                    </a:lnTo>
                    <a:lnTo>
                      <a:pt x="24" y="219"/>
                    </a:lnTo>
                    <a:lnTo>
                      <a:pt x="16" y="258"/>
                    </a:lnTo>
                    <a:lnTo>
                      <a:pt x="16" y="562"/>
                    </a:lnTo>
                    <a:lnTo>
                      <a:pt x="0" y="562"/>
                    </a:lnTo>
                    <a:close/>
                  </a:path>
                </a:pathLst>
              </a:custGeom>
              <a:solidFill>
                <a:srgbClr val="8CFF1A"/>
              </a:solidFill>
              <a:ln w="9525">
                <a:noFill/>
                <a:round/>
                <a:headEnd/>
                <a:tailEnd/>
              </a:ln>
            </p:spPr>
            <p:txBody>
              <a:bodyPr/>
              <a:lstStyle/>
              <a:p>
                <a:endParaRPr lang="en-GB"/>
              </a:p>
            </p:txBody>
          </p:sp>
          <p:sp>
            <p:nvSpPr>
              <p:cNvPr id="150567" name="Freeform 39"/>
              <p:cNvSpPr>
                <a:spLocks/>
              </p:cNvSpPr>
              <p:nvPr/>
            </p:nvSpPr>
            <p:spPr bwMode="auto">
              <a:xfrm>
                <a:off x="2222" y="1783"/>
                <a:ext cx="32" cy="64"/>
              </a:xfrm>
              <a:custGeom>
                <a:avLst/>
                <a:gdLst/>
                <a:ahLst/>
                <a:cxnLst>
                  <a:cxn ang="0">
                    <a:pos x="24" y="172"/>
                  </a:cxn>
                  <a:cxn ang="0">
                    <a:pos x="24" y="156"/>
                  </a:cxn>
                  <a:cxn ang="0">
                    <a:pos x="16" y="109"/>
                  </a:cxn>
                  <a:cxn ang="0">
                    <a:pos x="16" y="55"/>
                  </a:cxn>
                  <a:cxn ang="0">
                    <a:pos x="24" y="32"/>
                  </a:cxn>
                  <a:cxn ang="0">
                    <a:pos x="31" y="16"/>
                  </a:cxn>
                  <a:cxn ang="0">
                    <a:pos x="39" y="8"/>
                  </a:cxn>
                  <a:cxn ang="0">
                    <a:pos x="39" y="16"/>
                  </a:cxn>
                  <a:cxn ang="0">
                    <a:pos x="55" y="39"/>
                  </a:cxn>
                  <a:cxn ang="0">
                    <a:pos x="63" y="63"/>
                  </a:cxn>
                  <a:cxn ang="0">
                    <a:pos x="63" y="78"/>
                  </a:cxn>
                  <a:cxn ang="0">
                    <a:pos x="63" y="24"/>
                  </a:cxn>
                  <a:cxn ang="0">
                    <a:pos x="55" y="8"/>
                  </a:cxn>
                  <a:cxn ang="0">
                    <a:pos x="31" y="0"/>
                  </a:cxn>
                  <a:cxn ang="0">
                    <a:pos x="16" y="8"/>
                  </a:cxn>
                  <a:cxn ang="0">
                    <a:pos x="16" y="24"/>
                  </a:cxn>
                  <a:cxn ang="0">
                    <a:pos x="8" y="39"/>
                  </a:cxn>
                  <a:cxn ang="0">
                    <a:pos x="0" y="86"/>
                  </a:cxn>
                  <a:cxn ang="0">
                    <a:pos x="0" y="172"/>
                  </a:cxn>
                  <a:cxn ang="0">
                    <a:pos x="24" y="172"/>
                  </a:cxn>
                </a:cxnLst>
                <a:rect l="0" t="0" r="r" b="b"/>
                <a:pathLst>
                  <a:path w="63" h="172">
                    <a:moveTo>
                      <a:pt x="24" y="172"/>
                    </a:moveTo>
                    <a:lnTo>
                      <a:pt x="24" y="156"/>
                    </a:lnTo>
                    <a:lnTo>
                      <a:pt x="16" y="109"/>
                    </a:lnTo>
                    <a:lnTo>
                      <a:pt x="16" y="55"/>
                    </a:lnTo>
                    <a:lnTo>
                      <a:pt x="24" y="32"/>
                    </a:lnTo>
                    <a:lnTo>
                      <a:pt x="31" y="16"/>
                    </a:lnTo>
                    <a:lnTo>
                      <a:pt x="39" y="8"/>
                    </a:lnTo>
                    <a:lnTo>
                      <a:pt x="39" y="16"/>
                    </a:lnTo>
                    <a:lnTo>
                      <a:pt x="55" y="39"/>
                    </a:lnTo>
                    <a:lnTo>
                      <a:pt x="63" y="63"/>
                    </a:lnTo>
                    <a:lnTo>
                      <a:pt x="63" y="78"/>
                    </a:lnTo>
                    <a:lnTo>
                      <a:pt x="63" y="24"/>
                    </a:lnTo>
                    <a:lnTo>
                      <a:pt x="55" y="8"/>
                    </a:lnTo>
                    <a:lnTo>
                      <a:pt x="31" y="0"/>
                    </a:lnTo>
                    <a:lnTo>
                      <a:pt x="16" y="8"/>
                    </a:lnTo>
                    <a:lnTo>
                      <a:pt x="16" y="24"/>
                    </a:lnTo>
                    <a:lnTo>
                      <a:pt x="8" y="39"/>
                    </a:lnTo>
                    <a:lnTo>
                      <a:pt x="0" y="86"/>
                    </a:lnTo>
                    <a:lnTo>
                      <a:pt x="0" y="172"/>
                    </a:lnTo>
                    <a:lnTo>
                      <a:pt x="24" y="172"/>
                    </a:lnTo>
                    <a:close/>
                  </a:path>
                </a:pathLst>
              </a:custGeom>
              <a:solidFill>
                <a:srgbClr val="00FF00"/>
              </a:solidFill>
              <a:ln w="9525">
                <a:noFill/>
                <a:round/>
                <a:headEnd/>
                <a:tailEnd/>
              </a:ln>
            </p:spPr>
            <p:txBody>
              <a:bodyPr/>
              <a:lstStyle/>
              <a:p>
                <a:endParaRPr lang="en-GB"/>
              </a:p>
            </p:txBody>
          </p:sp>
          <p:grpSp>
            <p:nvGrpSpPr>
              <p:cNvPr id="6" name="Group 40"/>
              <p:cNvGrpSpPr>
                <a:grpSpLocks/>
              </p:cNvGrpSpPr>
              <p:nvPr/>
            </p:nvGrpSpPr>
            <p:grpSpPr bwMode="auto">
              <a:xfrm>
                <a:off x="2304" y="1584"/>
                <a:ext cx="242" cy="294"/>
                <a:chOff x="2396" y="1565"/>
                <a:chExt cx="242" cy="294"/>
              </a:xfrm>
            </p:grpSpPr>
            <p:sp>
              <p:nvSpPr>
                <p:cNvPr id="150569" name="Freeform 41"/>
                <p:cNvSpPr>
                  <a:spLocks/>
                </p:cNvSpPr>
                <p:nvPr/>
              </p:nvSpPr>
              <p:spPr bwMode="auto">
                <a:xfrm>
                  <a:off x="2396" y="1633"/>
                  <a:ext cx="123" cy="223"/>
                </a:xfrm>
                <a:custGeom>
                  <a:avLst/>
                  <a:gdLst/>
                  <a:ahLst/>
                  <a:cxnLst>
                    <a:cxn ang="0">
                      <a:pos x="234" y="592"/>
                    </a:cxn>
                    <a:cxn ang="0">
                      <a:pos x="234" y="452"/>
                    </a:cxn>
                    <a:cxn ang="0">
                      <a:pos x="211" y="195"/>
                    </a:cxn>
                    <a:cxn ang="0">
                      <a:pos x="195" y="124"/>
                    </a:cxn>
                    <a:cxn ang="0">
                      <a:pos x="180" y="101"/>
                    </a:cxn>
                    <a:cxn ang="0">
                      <a:pos x="172" y="85"/>
                    </a:cxn>
                    <a:cxn ang="0">
                      <a:pos x="117" y="39"/>
                    </a:cxn>
                    <a:cxn ang="0">
                      <a:pos x="63" y="15"/>
                    </a:cxn>
                    <a:cxn ang="0">
                      <a:pos x="16" y="0"/>
                    </a:cxn>
                    <a:cxn ang="0">
                      <a:pos x="0" y="0"/>
                    </a:cxn>
                    <a:cxn ang="0">
                      <a:pos x="55" y="0"/>
                    </a:cxn>
                    <a:cxn ang="0">
                      <a:pos x="94" y="15"/>
                    </a:cxn>
                    <a:cxn ang="0">
                      <a:pos x="133" y="39"/>
                    </a:cxn>
                    <a:cxn ang="0">
                      <a:pos x="180" y="70"/>
                    </a:cxn>
                    <a:cxn ang="0">
                      <a:pos x="195" y="85"/>
                    </a:cxn>
                    <a:cxn ang="0">
                      <a:pos x="227" y="148"/>
                    </a:cxn>
                    <a:cxn ang="0">
                      <a:pos x="234" y="195"/>
                    </a:cxn>
                    <a:cxn ang="0">
                      <a:pos x="242" y="249"/>
                    </a:cxn>
                    <a:cxn ang="0">
                      <a:pos x="242" y="592"/>
                    </a:cxn>
                    <a:cxn ang="0">
                      <a:pos x="234" y="592"/>
                    </a:cxn>
                  </a:cxnLst>
                  <a:rect l="0" t="0" r="r" b="b"/>
                  <a:pathLst>
                    <a:path w="242" h="592">
                      <a:moveTo>
                        <a:pt x="234" y="592"/>
                      </a:moveTo>
                      <a:lnTo>
                        <a:pt x="234" y="452"/>
                      </a:lnTo>
                      <a:lnTo>
                        <a:pt x="211" y="195"/>
                      </a:lnTo>
                      <a:lnTo>
                        <a:pt x="195" y="124"/>
                      </a:lnTo>
                      <a:lnTo>
                        <a:pt x="180" y="101"/>
                      </a:lnTo>
                      <a:lnTo>
                        <a:pt x="172" y="85"/>
                      </a:lnTo>
                      <a:lnTo>
                        <a:pt x="117" y="39"/>
                      </a:lnTo>
                      <a:lnTo>
                        <a:pt x="63" y="15"/>
                      </a:lnTo>
                      <a:lnTo>
                        <a:pt x="16" y="0"/>
                      </a:lnTo>
                      <a:lnTo>
                        <a:pt x="0" y="0"/>
                      </a:lnTo>
                      <a:lnTo>
                        <a:pt x="55" y="0"/>
                      </a:lnTo>
                      <a:lnTo>
                        <a:pt x="94" y="15"/>
                      </a:lnTo>
                      <a:lnTo>
                        <a:pt x="133" y="39"/>
                      </a:lnTo>
                      <a:lnTo>
                        <a:pt x="180" y="70"/>
                      </a:lnTo>
                      <a:lnTo>
                        <a:pt x="195" y="85"/>
                      </a:lnTo>
                      <a:lnTo>
                        <a:pt x="227" y="148"/>
                      </a:lnTo>
                      <a:lnTo>
                        <a:pt x="234" y="195"/>
                      </a:lnTo>
                      <a:lnTo>
                        <a:pt x="242" y="249"/>
                      </a:lnTo>
                      <a:lnTo>
                        <a:pt x="242" y="592"/>
                      </a:lnTo>
                      <a:lnTo>
                        <a:pt x="234" y="592"/>
                      </a:lnTo>
                      <a:close/>
                    </a:path>
                  </a:pathLst>
                </a:custGeom>
                <a:solidFill>
                  <a:srgbClr val="00FF00"/>
                </a:solidFill>
                <a:ln w="9525">
                  <a:noFill/>
                  <a:round/>
                  <a:headEnd/>
                  <a:tailEnd/>
                </a:ln>
              </p:spPr>
              <p:txBody>
                <a:bodyPr/>
                <a:lstStyle/>
                <a:p>
                  <a:endParaRPr lang="en-GB"/>
                </a:p>
              </p:txBody>
            </p:sp>
            <p:sp>
              <p:nvSpPr>
                <p:cNvPr id="150570" name="Freeform 42"/>
                <p:cNvSpPr>
                  <a:spLocks/>
                </p:cNvSpPr>
                <p:nvPr/>
              </p:nvSpPr>
              <p:spPr bwMode="auto">
                <a:xfrm>
                  <a:off x="2523" y="1715"/>
                  <a:ext cx="115" cy="144"/>
                </a:xfrm>
                <a:custGeom>
                  <a:avLst/>
                  <a:gdLst/>
                  <a:ahLst/>
                  <a:cxnLst>
                    <a:cxn ang="0">
                      <a:pos x="47" y="382"/>
                    </a:cxn>
                    <a:cxn ang="0">
                      <a:pos x="47" y="366"/>
                    </a:cxn>
                    <a:cxn ang="0">
                      <a:pos x="39" y="335"/>
                    </a:cxn>
                    <a:cxn ang="0">
                      <a:pos x="31" y="281"/>
                    </a:cxn>
                    <a:cxn ang="0">
                      <a:pos x="31" y="226"/>
                    </a:cxn>
                    <a:cxn ang="0">
                      <a:pos x="23" y="164"/>
                    </a:cxn>
                    <a:cxn ang="0">
                      <a:pos x="23" y="109"/>
                    </a:cxn>
                    <a:cxn ang="0">
                      <a:pos x="39" y="62"/>
                    </a:cxn>
                    <a:cxn ang="0">
                      <a:pos x="55" y="31"/>
                    </a:cxn>
                    <a:cxn ang="0">
                      <a:pos x="78" y="23"/>
                    </a:cxn>
                    <a:cxn ang="0">
                      <a:pos x="101" y="31"/>
                    </a:cxn>
                    <a:cxn ang="0">
                      <a:pos x="133" y="47"/>
                    </a:cxn>
                    <a:cxn ang="0">
                      <a:pos x="164" y="78"/>
                    </a:cxn>
                    <a:cxn ang="0">
                      <a:pos x="210" y="133"/>
                    </a:cxn>
                    <a:cxn ang="0">
                      <a:pos x="218" y="156"/>
                    </a:cxn>
                    <a:cxn ang="0">
                      <a:pos x="226" y="164"/>
                    </a:cxn>
                    <a:cxn ang="0">
                      <a:pos x="226" y="156"/>
                    </a:cxn>
                    <a:cxn ang="0">
                      <a:pos x="218" y="148"/>
                    </a:cxn>
                    <a:cxn ang="0">
                      <a:pos x="195" y="109"/>
                    </a:cxn>
                    <a:cxn ang="0">
                      <a:pos x="172" y="62"/>
                    </a:cxn>
                    <a:cxn ang="0">
                      <a:pos x="140" y="23"/>
                    </a:cxn>
                    <a:cxn ang="0">
                      <a:pos x="109" y="8"/>
                    </a:cxn>
                    <a:cxn ang="0">
                      <a:pos x="70" y="0"/>
                    </a:cxn>
                    <a:cxn ang="0">
                      <a:pos x="47" y="8"/>
                    </a:cxn>
                    <a:cxn ang="0">
                      <a:pos x="31" y="16"/>
                    </a:cxn>
                    <a:cxn ang="0">
                      <a:pos x="16" y="39"/>
                    </a:cxn>
                    <a:cxn ang="0">
                      <a:pos x="8" y="70"/>
                    </a:cxn>
                    <a:cxn ang="0">
                      <a:pos x="0" y="109"/>
                    </a:cxn>
                    <a:cxn ang="0">
                      <a:pos x="0" y="312"/>
                    </a:cxn>
                    <a:cxn ang="0">
                      <a:pos x="8" y="343"/>
                    </a:cxn>
                    <a:cxn ang="0">
                      <a:pos x="8" y="382"/>
                    </a:cxn>
                    <a:cxn ang="0">
                      <a:pos x="47" y="382"/>
                    </a:cxn>
                  </a:cxnLst>
                  <a:rect l="0" t="0" r="r" b="b"/>
                  <a:pathLst>
                    <a:path w="226" h="382">
                      <a:moveTo>
                        <a:pt x="47" y="382"/>
                      </a:moveTo>
                      <a:lnTo>
                        <a:pt x="47" y="366"/>
                      </a:lnTo>
                      <a:lnTo>
                        <a:pt x="39" y="335"/>
                      </a:lnTo>
                      <a:lnTo>
                        <a:pt x="31" y="281"/>
                      </a:lnTo>
                      <a:lnTo>
                        <a:pt x="31" y="226"/>
                      </a:lnTo>
                      <a:lnTo>
                        <a:pt x="23" y="164"/>
                      </a:lnTo>
                      <a:lnTo>
                        <a:pt x="23" y="109"/>
                      </a:lnTo>
                      <a:lnTo>
                        <a:pt x="39" y="62"/>
                      </a:lnTo>
                      <a:lnTo>
                        <a:pt x="55" y="31"/>
                      </a:lnTo>
                      <a:lnTo>
                        <a:pt x="78" y="23"/>
                      </a:lnTo>
                      <a:lnTo>
                        <a:pt x="101" y="31"/>
                      </a:lnTo>
                      <a:lnTo>
                        <a:pt x="133" y="47"/>
                      </a:lnTo>
                      <a:lnTo>
                        <a:pt x="164" y="78"/>
                      </a:lnTo>
                      <a:lnTo>
                        <a:pt x="210" y="133"/>
                      </a:lnTo>
                      <a:lnTo>
                        <a:pt x="218" y="156"/>
                      </a:lnTo>
                      <a:lnTo>
                        <a:pt x="226" y="164"/>
                      </a:lnTo>
                      <a:lnTo>
                        <a:pt x="226" y="156"/>
                      </a:lnTo>
                      <a:lnTo>
                        <a:pt x="218" y="148"/>
                      </a:lnTo>
                      <a:lnTo>
                        <a:pt x="195" y="109"/>
                      </a:lnTo>
                      <a:lnTo>
                        <a:pt x="172" y="62"/>
                      </a:lnTo>
                      <a:lnTo>
                        <a:pt x="140" y="23"/>
                      </a:lnTo>
                      <a:lnTo>
                        <a:pt x="109" y="8"/>
                      </a:lnTo>
                      <a:lnTo>
                        <a:pt x="70" y="0"/>
                      </a:lnTo>
                      <a:lnTo>
                        <a:pt x="47" y="8"/>
                      </a:lnTo>
                      <a:lnTo>
                        <a:pt x="31" y="16"/>
                      </a:lnTo>
                      <a:lnTo>
                        <a:pt x="16" y="39"/>
                      </a:lnTo>
                      <a:lnTo>
                        <a:pt x="8" y="70"/>
                      </a:lnTo>
                      <a:lnTo>
                        <a:pt x="0" y="109"/>
                      </a:lnTo>
                      <a:lnTo>
                        <a:pt x="0" y="312"/>
                      </a:lnTo>
                      <a:lnTo>
                        <a:pt x="8" y="343"/>
                      </a:lnTo>
                      <a:lnTo>
                        <a:pt x="8" y="382"/>
                      </a:lnTo>
                      <a:lnTo>
                        <a:pt x="47" y="382"/>
                      </a:lnTo>
                      <a:close/>
                    </a:path>
                  </a:pathLst>
                </a:custGeom>
                <a:solidFill>
                  <a:srgbClr val="00CC00"/>
                </a:solidFill>
                <a:ln w="9525">
                  <a:noFill/>
                  <a:round/>
                  <a:headEnd/>
                  <a:tailEnd/>
                </a:ln>
              </p:spPr>
              <p:txBody>
                <a:bodyPr/>
                <a:lstStyle/>
                <a:p>
                  <a:endParaRPr lang="en-GB"/>
                </a:p>
              </p:txBody>
            </p:sp>
            <p:sp>
              <p:nvSpPr>
                <p:cNvPr id="150571" name="Freeform 43"/>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0572" name="Freeform 44"/>
                <p:cNvSpPr>
                  <a:spLocks/>
                </p:cNvSpPr>
                <p:nvPr/>
              </p:nvSpPr>
              <p:spPr bwMode="auto">
                <a:xfrm>
                  <a:off x="2523" y="1565"/>
                  <a:ext cx="91" cy="294"/>
                </a:xfrm>
                <a:custGeom>
                  <a:avLst/>
                  <a:gdLst/>
                  <a:ahLst/>
                  <a:cxnLst>
                    <a:cxn ang="0">
                      <a:pos x="0" y="780"/>
                    </a:cxn>
                    <a:cxn ang="0">
                      <a:pos x="0" y="414"/>
                    </a:cxn>
                    <a:cxn ang="0">
                      <a:pos x="8" y="343"/>
                    </a:cxn>
                    <a:cxn ang="0">
                      <a:pos x="23" y="281"/>
                    </a:cxn>
                    <a:cxn ang="0">
                      <a:pos x="62" y="180"/>
                    </a:cxn>
                    <a:cxn ang="0">
                      <a:pos x="117" y="94"/>
                    </a:cxn>
                    <a:cxn ang="0">
                      <a:pos x="140" y="55"/>
                    </a:cxn>
                    <a:cxn ang="0">
                      <a:pos x="164" y="24"/>
                    </a:cxn>
                    <a:cxn ang="0">
                      <a:pos x="172" y="8"/>
                    </a:cxn>
                    <a:cxn ang="0">
                      <a:pos x="179" y="0"/>
                    </a:cxn>
                    <a:cxn ang="0">
                      <a:pos x="172" y="8"/>
                    </a:cxn>
                    <a:cxn ang="0">
                      <a:pos x="148" y="55"/>
                    </a:cxn>
                    <a:cxn ang="0">
                      <a:pos x="125" y="86"/>
                    </a:cxn>
                    <a:cxn ang="0">
                      <a:pos x="86" y="172"/>
                    </a:cxn>
                    <a:cxn ang="0">
                      <a:pos x="70" y="211"/>
                    </a:cxn>
                    <a:cxn ang="0">
                      <a:pos x="55" y="242"/>
                    </a:cxn>
                    <a:cxn ang="0">
                      <a:pos x="23" y="367"/>
                    </a:cxn>
                    <a:cxn ang="0">
                      <a:pos x="16" y="421"/>
                    </a:cxn>
                    <a:cxn ang="0">
                      <a:pos x="16" y="437"/>
                    </a:cxn>
                    <a:cxn ang="0">
                      <a:pos x="23" y="772"/>
                    </a:cxn>
                    <a:cxn ang="0">
                      <a:pos x="0" y="780"/>
                    </a:cxn>
                  </a:cxnLst>
                  <a:rect l="0" t="0" r="r" b="b"/>
                  <a:pathLst>
                    <a:path w="179" h="780">
                      <a:moveTo>
                        <a:pt x="0" y="780"/>
                      </a:moveTo>
                      <a:lnTo>
                        <a:pt x="0" y="414"/>
                      </a:lnTo>
                      <a:lnTo>
                        <a:pt x="8" y="343"/>
                      </a:lnTo>
                      <a:lnTo>
                        <a:pt x="23" y="281"/>
                      </a:lnTo>
                      <a:lnTo>
                        <a:pt x="62" y="180"/>
                      </a:lnTo>
                      <a:lnTo>
                        <a:pt x="117" y="94"/>
                      </a:lnTo>
                      <a:lnTo>
                        <a:pt x="140" y="55"/>
                      </a:lnTo>
                      <a:lnTo>
                        <a:pt x="164" y="24"/>
                      </a:lnTo>
                      <a:lnTo>
                        <a:pt x="172" y="8"/>
                      </a:lnTo>
                      <a:lnTo>
                        <a:pt x="179" y="0"/>
                      </a:lnTo>
                      <a:lnTo>
                        <a:pt x="172" y="8"/>
                      </a:lnTo>
                      <a:lnTo>
                        <a:pt x="148" y="55"/>
                      </a:lnTo>
                      <a:lnTo>
                        <a:pt x="125" y="86"/>
                      </a:lnTo>
                      <a:lnTo>
                        <a:pt x="86" y="172"/>
                      </a:lnTo>
                      <a:lnTo>
                        <a:pt x="70" y="211"/>
                      </a:lnTo>
                      <a:lnTo>
                        <a:pt x="55" y="242"/>
                      </a:lnTo>
                      <a:lnTo>
                        <a:pt x="23" y="367"/>
                      </a:lnTo>
                      <a:lnTo>
                        <a:pt x="16" y="421"/>
                      </a:lnTo>
                      <a:lnTo>
                        <a:pt x="16" y="437"/>
                      </a:lnTo>
                      <a:lnTo>
                        <a:pt x="23" y="772"/>
                      </a:lnTo>
                      <a:lnTo>
                        <a:pt x="0" y="780"/>
                      </a:lnTo>
                      <a:close/>
                    </a:path>
                  </a:pathLst>
                </a:custGeom>
                <a:solidFill>
                  <a:srgbClr val="8CFF1A"/>
                </a:solidFill>
                <a:ln w="9525">
                  <a:noFill/>
                  <a:round/>
                  <a:headEnd/>
                  <a:tailEnd/>
                </a:ln>
              </p:spPr>
              <p:txBody>
                <a:bodyPr/>
                <a:lstStyle/>
                <a:p>
                  <a:endParaRPr lang="en-GB"/>
                </a:p>
              </p:txBody>
            </p:sp>
            <p:sp>
              <p:nvSpPr>
                <p:cNvPr id="150573" name="Freeform 45"/>
                <p:cNvSpPr>
                  <a:spLocks/>
                </p:cNvSpPr>
                <p:nvPr/>
              </p:nvSpPr>
              <p:spPr bwMode="auto">
                <a:xfrm>
                  <a:off x="2531" y="1786"/>
                  <a:ext cx="32" cy="73"/>
                </a:xfrm>
                <a:custGeom>
                  <a:avLst/>
                  <a:gdLst/>
                  <a:ahLst/>
                  <a:cxnLst>
                    <a:cxn ang="0">
                      <a:pos x="23" y="195"/>
                    </a:cxn>
                    <a:cxn ang="0">
                      <a:pos x="23" y="187"/>
                    </a:cxn>
                    <a:cxn ang="0">
                      <a:pos x="15" y="172"/>
                    </a:cxn>
                    <a:cxn ang="0">
                      <a:pos x="15" y="70"/>
                    </a:cxn>
                    <a:cxn ang="0">
                      <a:pos x="23" y="39"/>
                    </a:cxn>
                    <a:cxn ang="0">
                      <a:pos x="31" y="24"/>
                    </a:cxn>
                    <a:cxn ang="0">
                      <a:pos x="39" y="16"/>
                    </a:cxn>
                    <a:cxn ang="0">
                      <a:pos x="39" y="24"/>
                    </a:cxn>
                    <a:cxn ang="0">
                      <a:pos x="54" y="47"/>
                    </a:cxn>
                    <a:cxn ang="0">
                      <a:pos x="62" y="70"/>
                    </a:cxn>
                    <a:cxn ang="0">
                      <a:pos x="62" y="86"/>
                    </a:cxn>
                    <a:cxn ang="0">
                      <a:pos x="62" y="31"/>
                    </a:cxn>
                    <a:cxn ang="0">
                      <a:pos x="54" y="16"/>
                    </a:cxn>
                    <a:cxn ang="0">
                      <a:pos x="46" y="8"/>
                    </a:cxn>
                    <a:cxn ang="0">
                      <a:pos x="31" y="0"/>
                    </a:cxn>
                    <a:cxn ang="0">
                      <a:pos x="15" y="8"/>
                    </a:cxn>
                    <a:cxn ang="0">
                      <a:pos x="7" y="24"/>
                    </a:cxn>
                    <a:cxn ang="0">
                      <a:pos x="0" y="47"/>
                    </a:cxn>
                    <a:cxn ang="0">
                      <a:pos x="0" y="195"/>
                    </a:cxn>
                    <a:cxn ang="0">
                      <a:pos x="23" y="195"/>
                    </a:cxn>
                  </a:cxnLst>
                  <a:rect l="0" t="0" r="r" b="b"/>
                  <a:pathLst>
                    <a:path w="62" h="195">
                      <a:moveTo>
                        <a:pt x="23" y="195"/>
                      </a:moveTo>
                      <a:lnTo>
                        <a:pt x="23" y="187"/>
                      </a:lnTo>
                      <a:lnTo>
                        <a:pt x="15" y="172"/>
                      </a:lnTo>
                      <a:lnTo>
                        <a:pt x="15" y="70"/>
                      </a:lnTo>
                      <a:lnTo>
                        <a:pt x="23" y="39"/>
                      </a:lnTo>
                      <a:lnTo>
                        <a:pt x="31" y="24"/>
                      </a:lnTo>
                      <a:lnTo>
                        <a:pt x="39" y="16"/>
                      </a:lnTo>
                      <a:lnTo>
                        <a:pt x="39" y="24"/>
                      </a:lnTo>
                      <a:lnTo>
                        <a:pt x="54" y="47"/>
                      </a:lnTo>
                      <a:lnTo>
                        <a:pt x="62" y="70"/>
                      </a:lnTo>
                      <a:lnTo>
                        <a:pt x="62" y="86"/>
                      </a:lnTo>
                      <a:lnTo>
                        <a:pt x="62" y="31"/>
                      </a:lnTo>
                      <a:lnTo>
                        <a:pt x="54" y="16"/>
                      </a:lnTo>
                      <a:lnTo>
                        <a:pt x="46" y="8"/>
                      </a:lnTo>
                      <a:lnTo>
                        <a:pt x="31" y="0"/>
                      </a:lnTo>
                      <a:lnTo>
                        <a:pt x="15" y="8"/>
                      </a:lnTo>
                      <a:lnTo>
                        <a:pt x="7" y="24"/>
                      </a:lnTo>
                      <a:lnTo>
                        <a:pt x="0" y="47"/>
                      </a:lnTo>
                      <a:lnTo>
                        <a:pt x="0" y="195"/>
                      </a:lnTo>
                      <a:lnTo>
                        <a:pt x="23" y="195"/>
                      </a:lnTo>
                      <a:close/>
                    </a:path>
                  </a:pathLst>
                </a:custGeom>
                <a:solidFill>
                  <a:srgbClr val="00FF00"/>
                </a:solidFill>
                <a:ln w="9525">
                  <a:noFill/>
                  <a:round/>
                  <a:headEnd/>
                  <a:tailEnd/>
                </a:ln>
              </p:spPr>
              <p:txBody>
                <a:bodyPr/>
                <a:lstStyle/>
                <a:p>
                  <a:endParaRPr lang="en-GB"/>
                </a:p>
              </p:txBody>
            </p:sp>
            <p:sp>
              <p:nvSpPr>
                <p:cNvPr id="150574" name="Freeform 46"/>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0575" name="Freeform 47"/>
                <p:cNvSpPr>
                  <a:spLocks/>
                </p:cNvSpPr>
                <p:nvPr/>
              </p:nvSpPr>
              <p:spPr bwMode="auto">
                <a:xfrm>
                  <a:off x="2409" y="1765"/>
                  <a:ext cx="103" cy="65"/>
                </a:xfrm>
                <a:custGeom>
                  <a:avLst/>
                  <a:gdLst/>
                  <a:ahLst/>
                  <a:cxnLst>
                    <a:cxn ang="0">
                      <a:pos x="164" y="171"/>
                    </a:cxn>
                    <a:cxn ang="0">
                      <a:pos x="164" y="155"/>
                    </a:cxn>
                    <a:cxn ang="0">
                      <a:pos x="171" y="124"/>
                    </a:cxn>
                    <a:cxn ang="0">
                      <a:pos x="164" y="85"/>
                    </a:cxn>
                    <a:cxn ang="0">
                      <a:pos x="132" y="39"/>
                    </a:cxn>
                    <a:cxn ang="0">
                      <a:pos x="117" y="23"/>
                    </a:cxn>
                    <a:cxn ang="0">
                      <a:pos x="93" y="23"/>
                    </a:cxn>
                    <a:cxn ang="0">
                      <a:pos x="47" y="54"/>
                    </a:cxn>
                    <a:cxn ang="0">
                      <a:pos x="0" y="101"/>
                    </a:cxn>
                    <a:cxn ang="0">
                      <a:pos x="0" y="109"/>
                    </a:cxn>
                    <a:cxn ang="0">
                      <a:pos x="23" y="62"/>
                    </a:cxn>
                    <a:cxn ang="0">
                      <a:pos x="47" y="31"/>
                    </a:cxn>
                    <a:cxn ang="0">
                      <a:pos x="78" y="7"/>
                    </a:cxn>
                    <a:cxn ang="0">
                      <a:pos x="101" y="0"/>
                    </a:cxn>
                    <a:cxn ang="0">
                      <a:pos x="132" y="7"/>
                    </a:cxn>
                    <a:cxn ang="0">
                      <a:pos x="164" y="39"/>
                    </a:cxn>
                    <a:cxn ang="0">
                      <a:pos x="179" y="70"/>
                    </a:cxn>
                    <a:cxn ang="0">
                      <a:pos x="195" y="132"/>
                    </a:cxn>
                    <a:cxn ang="0">
                      <a:pos x="195" y="155"/>
                    </a:cxn>
                    <a:cxn ang="0">
                      <a:pos x="203" y="171"/>
                    </a:cxn>
                    <a:cxn ang="0">
                      <a:pos x="164" y="171"/>
                    </a:cxn>
                  </a:cxnLst>
                  <a:rect l="0" t="0" r="r" b="b"/>
                  <a:pathLst>
                    <a:path w="203" h="171">
                      <a:moveTo>
                        <a:pt x="164" y="171"/>
                      </a:moveTo>
                      <a:lnTo>
                        <a:pt x="164" y="155"/>
                      </a:lnTo>
                      <a:lnTo>
                        <a:pt x="171" y="124"/>
                      </a:lnTo>
                      <a:lnTo>
                        <a:pt x="164" y="85"/>
                      </a:lnTo>
                      <a:lnTo>
                        <a:pt x="132" y="39"/>
                      </a:lnTo>
                      <a:lnTo>
                        <a:pt x="117" y="23"/>
                      </a:lnTo>
                      <a:lnTo>
                        <a:pt x="93" y="23"/>
                      </a:lnTo>
                      <a:lnTo>
                        <a:pt x="47" y="54"/>
                      </a:lnTo>
                      <a:lnTo>
                        <a:pt x="0" y="101"/>
                      </a:lnTo>
                      <a:lnTo>
                        <a:pt x="0" y="109"/>
                      </a:lnTo>
                      <a:lnTo>
                        <a:pt x="23" y="62"/>
                      </a:lnTo>
                      <a:lnTo>
                        <a:pt x="47" y="31"/>
                      </a:lnTo>
                      <a:lnTo>
                        <a:pt x="78" y="7"/>
                      </a:lnTo>
                      <a:lnTo>
                        <a:pt x="101" y="0"/>
                      </a:lnTo>
                      <a:lnTo>
                        <a:pt x="132" y="7"/>
                      </a:lnTo>
                      <a:lnTo>
                        <a:pt x="164" y="39"/>
                      </a:lnTo>
                      <a:lnTo>
                        <a:pt x="179" y="70"/>
                      </a:lnTo>
                      <a:lnTo>
                        <a:pt x="195" y="132"/>
                      </a:lnTo>
                      <a:lnTo>
                        <a:pt x="195" y="155"/>
                      </a:lnTo>
                      <a:lnTo>
                        <a:pt x="203" y="171"/>
                      </a:lnTo>
                      <a:lnTo>
                        <a:pt x="164" y="171"/>
                      </a:lnTo>
                      <a:close/>
                    </a:path>
                  </a:pathLst>
                </a:custGeom>
                <a:solidFill>
                  <a:srgbClr val="66CC00"/>
                </a:solidFill>
                <a:ln w="9525">
                  <a:noFill/>
                  <a:round/>
                  <a:headEnd/>
                  <a:tailEnd/>
                </a:ln>
              </p:spPr>
              <p:txBody>
                <a:bodyPr/>
                <a:lstStyle/>
                <a:p>
                  <a:endParaRPr lang="en-GB"/>
                </a:p>
              </p:txBody>
            </p:sp>
          </p:grpSp>
        </p:grpSp>
        <p:grpSp>
          <p:nvGrpSpPr>
            <p:cNvPr id="7" name="Group 48"/>
            <p:cNvGrpSpPr>
              <a:grpSpLocks/>
            </p:cNvGrpSpPr>
            <p:nvPr/>
          </p:nvGrpSpPr>
          <p:grpSpPr bwMode="auto">
            <a:xfrm>
              <a:off x="2336" y="1564"/>
              <a:ext cx="482" cy="342"/>
              <a:chOff x="2064" y="1536"/>
              <a:chExt cx="482" cy="342"/>
            </a:xfrm>
          </p:grpSpPr>
          <p:sp>
            <p:nvSpPr>
              <p:cNvPr id="150577" name="Freeform 49"/>
              <p:cNvSpPr>
                <a:spLocks/>
              </p:cNvSpPr>
              <p:nvPr/>
            </p:nvSpPr>
            <p:spPr bwMode="auto">
              <a:xfrm>
                <a:off x="2333" y="1751"/>
                <a:ext cx="111" cy="90"/>
              </a:xfrm>
              <a:custGeom>
                <a:avLst/>
                <a:gdLst/>
                <a:ahLst/>
                <a:cxnLst>
                  <a:cxn ang="0">
                    <a:pos x="39" y="241"/>
                  </a:cxn>
                  <a:cxn ang="0">
                    <a:pos x="39" y="233"/>
                  </a:cxn>
                  <a:cxn ang="0">
                    <a:pos x="31" y="210"/>
                  </a:cxn>
                  <a:cxn ang="0">
                    <a:pos x="23" y="140"/>
                  </a:cxn>
                  <a:cxn ang="0">
                    <a:pos x="23" y="70"/>
                  </a:cxn>
                  <a:cxn ang="0">
                    <a:pos x="39" y="39"/>
                  </a:cxn>
                  <a:cxn ang="0">
                    <a:pos x="54" y="15"/>
                  </a:cxn>
                  <a:cxn ang="0">
                    <a:pos x="78" y="7"/>
                  </a:cxn>
                  <a:cxn ang="0">
                    <a:pos x="101" y="15"/>
                  </a:cxn>
                  <a:cxn ang="0">
                    <a:pos x="156" y="46"/>
                  </a:cxn>
                  <a:cxn ang="0">
                    <a:pos x="202" y="85"/>
                  </a:cxn>
                  <a:cxn ang="0">
                    <a:pos x="218" y="101"/>
                  </a:cxn>
                  <a:cxn ang="0">
                    <a:pos x="210" y="93"/>
                  </a:cxn>
                  <a:cxn ang="0">
                    <a:pos x="163" y="31"/>
                  </a:cxn>
                  <a:cxn ang="0">
                    <a:pos x="132" y="7"/>
                  </a:cxn>
                  <a:cxn ang="0">
                    <a:pos x="101" y="0"/>
                  </a:cxn>
                  <a:cxn ang="0">
                    <a:pos x="70" y="0"/>
                  </a:cxn>
                  <a:cxn ang="0">
                    <a:pos x="39" y="7"/>
                  </a:cxn>
                  <a:cxn ang="0">
                    <a:pos x="23" y="23"/>
                  </a:cxn>
                  <a:cxn ang="0">
                    <a:pos x="15" y="39"/>
                  </a:cxn>
                  <a:cxn ang="0">
                    <a:pos x="0" y="93"/>
                  </a:cxn>
                  <a:cxn ang="0">
                    <a:pos x="0" y="233"/>
                  </a:cxn>
                  <a:cxn ang="0">
                    <a:pos x="39" y="241"/>
                  </a:cxn>
                </a:cxnLst>
                <a:rect l="0" t="0" r="r" b="b"/>
                <a:pathLst>
                  <a:path w="218" h="241">
                    <a:moveTo>
                      <a:pt x="39" y="241"/>
                    </a:moveTo>
                    <a:lnTo>
                      <a:pt x="39" y="233"/>
                    </a:lnTo>
                    <a:lnTo>
                      <a:pt x="31" y="210"/>
                    </a:lnTo>
                    <a:lnTo>
                      <a:pt x="23" y="140"/>
                    </a:lnTo>
                    <a:lnTo>
                      <a:pt x="23" y="70"/>
                    </a:lnTo>
                    <a:lnTo>
                      <a:pt x="39" y="39"/>
                    </a:lnTo>
                    <a:lnTo>
                      <a:pt x="54" y="15"/>
                    </a:lnTo>
                    <a:lnTo>
                      <a:pt x="78" y="7"/>
                    </a:lnTo>
                    <a:lnTo>
                      <a:pt x="101" y="15"/>
                    </a:lnTo>
                    <a:lnTo>
                      <a:pt x="156" y="46"/>
                    </a:lnTo>
                    <a:lnTo>
                      <a:pt x="202" y="85"/>
                    </a:lnTo>
                    <a:lnTo>
                      <a:pt x="218" y="101"/>
                    </a:lnTo>
                    <a:lnTo>
                      <a:pt x="210" y="93"/>
                    </a:lnTo>
                    <a:lnTo>
                      <a:pt x="163" y="31"/>
                    </a:lnTo>
                    <a:lnTo>
                      <a:pt x="132" y="7"/>
                    </a:lnTo>
                    <a:lnTo>
                      <a:pt x="101" y="0"/>
                    </a:lnTo>
                    <a:lnTo>
                      <a:pt x="70" y="0"/>
                    </a:lnTo>
                    <a:lnTo>
                      <a:pt x="39" y="7"/>
                    </a:lnTo>
                    <a:lnTo>
                      <a:pt x="23" y="23"/>
                    </a:lnTo>
                    <a:lnTo>
                      <a:pt x="15" y="39"/>
                    </a:lnTo>
                    <a:lnTo>
                      <a:pt x="0" y="93"/>
                    </a:lnTo>
                    <a:lnTo>
                      <a:pt x="0" y="233"/>
                    </a:lnTo>
                    <a:lnTo>
                      <a:pt x="39" y="241"/>
                    </a:lnTo>
                    <a:close/>
                  </a:path>
                </a:pathLst>
              </a:custGeom>
              <a:solidFill>
                <a:srgbClr val="00CC00"/>
              </a:solidFill>
              <a:ln w="9525">
                <a:noFill/>
                <a:round/>
                <a:headEnd/>
                <a:tailEnd/>
              </a:ln>
            </p:spPr>
            <p:txBody>
              <a:bodyPr/>
              <a:lstStyle/>
              <a:p>
                <a:endParaRPr lang="en-GB"/>
              </a:p>
            </p:txBody>
          </p:sp>
          <p:sp>
            <p:nvSpPr>
              <p:cNvPr id="150578" name="Freeform 50"/>
              <p:cNvSpPr>
                <a:spLocks/>
              </p:cNvSpPr>
              <p:nvPr/>
            </p:nvSpPr>
            <p:spPr bwMode="auto">
              <a:xfrm>
                <a:off x="2183" y="1536"/>
                <a:ext cx="146" cy="238"/>
              </a:xfrm>
              <a:custGeom>
                <a:avLst/>
                <a:gdLst/>
                <a:ahLst/>
                <a:cxnLst>
                  <a:cxn ang="0">
                    <a:pos x="0" y="0"/>
                  </a:cxn>
                  <a:cxn ang="0">
                    <a:pos x="8" y="0"/>
                  </a:cxn>
                  <a:cxn ang="0">
                    <a:pos x="16" y="8"/>
                  </a:cxn>
                  <a:cxn ang="0">
                    <a:pos x="55" y="24"/>
                  </a:cxn>
                  <a:cxn ang="0">
                    <a:pos x="109" y="55"/>
                  </a:cxn>
                  <a:cxn ang="0">
                    <a:pos x="156" y="94"/>
                  </a:cxn>
                  <a:cxn ang="0">
                    <a:pos x="195" y="125"/>
                  </a:cxn>
                  <a:cxn ang="0">
                    <a:pos x="226" y="156"/>
                  </a:cxn>
                  <a:cxn ang="0">
                    <a:pos x="242" y="195"/>
                  </a:cxn>
                  <a:cxn ang="0">
                    <a:pos x="258" y="250"/>
                  </a:cxn>
                  <a:cxn ang="0">
                    <a:pos x="265" y="289"/>
                  </a:cxn>
                  <a:cxn ang="0">
                    <a:pos x="273" y="343"/>
                  </a:cxn>
                  <a:cxn ang="0">
                    <a:pos x="273" y="616"/>
                  </a:cxn>
                  <a:cxn ang="0">
                    <a:pos x="281" y="632"/>
                  </a:cxn>
                  <a:cxn ang="0">
                    <a:pos x="281" y="577"/>
                  </a:cxn>
                  <a:cxn ang="0">
                    <a:pos x="289" y="531"/>
                  </a:cxn>
                  <a:cxn ang="0">
                    <a:pos x="289" y="273"/>
                  </a:cxn>
                  <a:cxn ang="0">
                    <a:pos x="281" y="234"/>
                  </a:cxn>
                  <a:cxn ang="0">
                    <a:pos x="258" y="180"/>
                  </a:cxn>
                  <a:cxn ang="0">
                    <a:pos x="226" y="133"/>
                  </a:cxn>
                  <a:cxn ang="0">
                    <a:pos x="180" y="86"/>
                  </a:cxn>
                  <a:cxn ang="0">
                    <a:pos x="117" y="47"/>
                  </a:cxn>
                  <a:cxn ang="0">
                    <a:pos x="63" y="24"/>
                  </a:cxn>
                  <a:cxn ang="0">
                    <a:pos x="31" y="8"/>
                  </a:cxn>
                  <a:cxn ang="0">
                    <a:pos x="8" y="0"/>
                  </a:cxn>
                  <a:cxn ang="0">
                    <a:pos x="0" y="0"/>
                  </a:cxn>
                </a:cxnLst>
                <a:rect l="0" t="0" r="r" b="b"/>
                <a:pathLst>
                  <a:path w="289" h="632">
                    <a:moveTo>
                      <a:pt x="0" y="0"/>
                    </a:moveTo>
                    <a:lnTo>
                      <a:pt x="8" y="0"/>
                    </a:lnTo>
                    <a:lnTo>
                      <a:pt x="16" y="8"/>
                    </a:lnTo>
                    <a:lnTo>
                      <a:pt x="55" y="24"/>
                    </a:lnTo>
                    <a:lnTo>
                      <a:pt x="109" y="55"/>
                    </a:lnTo>
                    <a:lnTo>
                      <a:pt x="156" y="94"/>
                    </a:lnTo>
                    <a:lnTo>
                      <a:pt x="195" y="125"/>
                    </a:lnTo>
                    <a:lnTo>
                      <a:pt x="226" y="156"/>
                    </a:lnTo>
                    <a:lnTo>
                      <a:pt x="242" y="195"/>
                    </a:lnTo>
                    <a:lnTo>
                      <a:pt x="258" y="250"/>
                    </a:lnTo>
                    <a:lnTo>
                      <a:pt x="265" y="289"/>
                    </a:lnTo>
                    <a:lnTo>
                      <a:pt x="273" y="343"/>
                    </a:lnTo>
                    <a:lnTo>
                      <a:pt x="273" y="616"/>
                    </a:lnTo>
                    <a:lnTo>
                      <a:pt x="281" y="632"/>
                    </a:lnTo>
                    <a:lnTo>
                      <a:pt x="281" y="577"/>
                    </a:lnTo>
                    <a:lnTo>
                      <a:pt x="289" y="531"/>
                    </a:lnTo>
                    <a:lnTo>
                      <a:pt x="289" y="273"/>
                    </a:lnTo>
                    <a:lnTo>
                      <a:pt x="281" y="234"/>
                    </a:lnTo>
                    <a:lnTo>
                      <a:pt x="258" y="180"/>
                    </a:lnTo>
                    <a:lnTo>
                      <a:pt x="226" y="133"/>
                    </a:lnTo>
                    <a:lnTo>
                      <a:pt x="180" y="86"/>
                    </a:lnTo>
                    <a:lnTo>
                      <a:pt x="117" y="47"/>
                    </a:lnTo>
                    <a:lnTo>
                      <a:pt x="63" y="24"/>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0579" name="Freeform 51"/>
              <p:cNvSpPr>
                <a:spLocks/>
              </p:cNvSpPr>
              <p:nvPr/>
            </p:nvSpPr>
            <p:spPr bwMode="auto">
              <a:xfrm>
                <a:off x="2325" y="1592"/>
                <a:ext cx="95" cy="246"/>
              </a:xfrm>
              <a:custGeom>
                <a:avLst/>
                <a:gdLst/>
                <a:ahLst/>
                <a:cxnLst>
                  <a:cxn ang="0">
                    <a:pos x="0" y="655"/>
                  </a:cxn>
                  <a:cxn ang="0">
                    <a:pos x="0" y="492"/>
                  </a:cxn>
                  <a:cxn ang="0">
                    <a:pos x="8" y="351"/>
                  </a:cxn>
                  <a:cxn ang="0">
                    <a:pos x="16" y="289"/>
                  </a:cxn>
                  <a:cxn ang="0">
                    <a:pos x="31" y="242"/>
                  </a:cxn>
                  <a:cxn ang="0">
                    <a:pos x="70" y="156"/>
                  </a:cxn>
                  <a:cxn ang="0">
                    <a:pos x="125" y="78"/>
                  </a:cxn>
                  <a:cxn ang="0">
                    <a:pos x="148" y="47"/>
                  </a:cxn>
                  <a:cxn ang="0">
                    <a:pos x="172" y="24"/>
                  </a:cxn>
                  <a:cxn ang="0">
                    <a:pos x="179" y="8"/>
                  </a:cxn>
                  <a:cxn ang="0">
                    <a:pos x="187" y="0"/>
                  </a:cxn>
                  <a:cxn ang="0">
                    <a:pos x="179" y="8"/>
                  </a:cxn>
                  <a:cxn ang="0">
                    <a:pos x="172" y="24"/>
                  </a:cxn>
                  <a:cxn ang="0">
                    <a:pos x="156" y="47"/>
                  </a:cxn>
                  <a:cxn ang="0">
                    <a:pos x="133" y="78"/>
                  </a:cxn>
                  <a:cxn ang="0">
                    <a:pos x="94" y="141"/>
                  </a:cxn>
                  <a:cxn ang="0">
                    <a:pos x="62" y="203"/>
                  </a:cxn>
                  <a:cxn ang="0">
                    <a:pos x="31" y="312"/>
                  </a:cxn>
                  <a:cxn ang="0">
                    <a:pos x="23" y="351"/>
                  </a:cxn>
                  <a:cxn ang="0">
                    <a:pos x="23" y="367"/>
                  </a:cxn>
                  <a:cxn ang="0">
                    <a:pos x="31" y="655"/>
                  </a:cxn>
                  <a:cxn ang="0">
                    <a:pos x="0" y="655"/>
                  </a:cxn>
                </a:cxnLst>
                <a:rect l="0" t="0" r="r" b="b"/>
                <a:pathLst>
                  <a:path w="187" h="655">
                    <a:moveTo>
                      <a:pt x="0" y="655"/>
                    </a:moveTo>
                    <a:lnTo>
                      <a:pt x="0" y="492"/>
                    </a:lnTo>
                    <a:lnTo>
                      <a:pt x="8" y="351"/>
                    </a:lnTo>
                    <a:lnTo>
                      <a:pt x="16" y="289"/>
                    </a:lnTo>
                    <a:lnTo>
                      <a:pt x="31" y="242"/>
                    </a:lnTo>
                    <a:lnTo>
                      <a:pt x="70" y="156"/>
                    </a:lnTo>
                    <a:lnTo>
                      <a:pt x="125" y="78"/>
                    </a:lnTo>
                    <a:lnTo>
                      <a:pt x="148" y="47"/>
                    </a:lnTo>
                    <a:lnTo>
                      <a:pt x="172" y="24"/>
                    </a:lnTo>
                    <a:lnTo>
                      <a:pt x="179" y="8"/>
                    </a:lnTo>
                    <a:lnTo>
                      <a:pt x="187" y="0"/>
                    </a:lnTo>
                    <a:lnTo>
                      <a:pt x="179" y="8"/>
                    </a:lnTo>
                    <a:lnTo>
                      <a:pt x="172" y="24"/>
                    </a:lnTo>
                    <a:lnTo>
                      <a:pt x="156" y="47"/>
                    </a:lnTo>
                    <a:lnTo>
                      <a:pt x="133" y="78"/>
                    </a:lnTo>
                    <a:lnTo>
                      <a:pt x="94" y="141"/>
                    </a:lnTo>
                    <a:lnTo>
                      <a:pt x="62" y="203"/>
                    </a:lnTo>
                    <a:lnTo>
                      <a:pt x="31" y="312"/>
                    </a:lnTo>
                    <a:lnTo>
                      <a:pt x="23" y="351"/>
                    </a:lnTo>
                    <a:lnTo>
                      <a:pt x="23" y="367"/>
                    </a:lnTo>
                    <a:lnTo>
                      <a:pt x="31" y="655"/>
                    </a:lnTo>
                    <a:lnTo>
                      <a:pt x="0" y="655"/>
                    </a:lnTo>
                    <a:close/>
                  </a:path>
                </a:pathLst>
              </a:custGeom>
              <a:solidFill>
                <a:srgbClr val="8CFF1A"/>
              </a:solidFill>
              <a:ln w="9525">
                <a:noFill/>
                <a:round/>
                <a:headEnd/>
                <a:tailEnd/>
              </a:ln>
            </p:spPr>
            <p:txBody>
              <a:bodyPr/>
              <a:lstStyle/>
              <a:p>
                <a:endParaRPr lang="en-GB"/>
              </a:p>
            </p:txBody>
          </p:sp>
          <p:sp>
            <p:nvSpPr>
              <p:cNvPr id="150580" name="Freeform 52"/>
              <p:cNvSpPr>
                <a:spLocks/>
              </p:cNvSpPr>
              <p:nvPr/>
            </p:nvSpPr>
            <p:spPr bwMode="auto">
              <a:xfrm>
                <a:off x="2337" y="1780"/>
                <a:ext cx="68" cy="58"/>
              </a:xfrm>
              <a:custGeom>
                <a:avLst/>
                <a:gdLst/>
                <a:ahLst/>
                <a:cxnLst>
                  <a:cxn ang="0">
                    <a:pos x="24" y="155"/>
                  </a:cxn>
                  <a:cxn ang="0">
                    <a:pos x="24" y="54"/>
                  </a:cxn>
                  <a:cxn ang="0">
                    <a:pos x="32" y="31"/>
                  </a:cxn>
                  <a:cxn ang="0">
                    <a:pos x="47" y="15"/>
                  </a:cxn>
                  <a:cxn ang="0">
                    <a:pos x="71" y="15"/>
                  </a:cxn>
                  <a:cxn ang="0">
                    <a:pos x="133" y="77"/>
                  </a:cxn>
                  <a:cxn ang="0">
                    <a:pos x="133" y="85"/>
                  </a:cxn>
                  <a:cxn ang="0">
                    <a:pos x="133" y="77"/>
                  </a:cxn>
                  <a:cxn ang="0">
                    <a:pos x="117" y="62"/>
                  </a:cxn>
                  <a:cxn ang="0">
                    <a:pos x="94" y="23"/>
                  </a:cxn>
                  <a:cxn ang="0">
                    <a:pos x="78" y="7"/>
                  </a:cxn>
                  <a:cxn ang="0">
                    <a:pos x="55" y="0"/>
                  </a:cxn>
                  <a:cxn ang="0">
                    <a:pos x="32" y="7"/>
                  </a:cxn>
                  <a:cxn ang="0">
                    <a:pos x="16" y="39"/>
                  </a:cxn>
                  <a:cxn ang="0">
                    <a:pos x="8" y="85"/>
                  </a:cxn>
                  <a:cxn ang="0">
                    <a:pos x="0" y="124"/>
                  </a:cxn>
                  <a:cxn ang="0">
                    <a:pos x="0" y="155"/>
                  </a:cxn>
                  <a:cxn ang="0">
                    <a:pos x="24" y="155"/>
                  </a:cxn>
                </a:cxnLst>
                <a:rect l="0" t="0" r="r" b="b"/>
                <a:pathLst>
                  <a:path w="133" h="155">
                    <a:moveTo>
                      <a:pt x="24" y="155"/>
                    </a:moveTo>
                    <a:lnTo>
                      <a:pt x="24" y="54"/>
                    </a:lnTo>
                    <a:lnTo>
                      <a:pt x="32" y="31"/>
                    </a:lnTo>
                    <a:lnTo>
                      <a:pt x="47" y="15"/>
                    </a:lnTo>
                    <a:lnTo>
                      <a:pt x="71" y="15"/>
                    </a:lnTo>
                    <a:lnTo>
                      <a:pt x="133" y="77"/>
                    </a:lnTo>
                    <a:lnTo>
                      <a:pt x="133" y="85"/>
                    </a:lnTo>
                    <a:lnTo>
                      <a:pt x="133" y="77"/>
                    </a:lnTo>
                    <a:lnTo>
                      <a:pt x="117" y="62"/>
                    </a:lnTo>
                    <a:lnTo>
                      <a:pt x="94" y="23"/>
                    </a:lnTo>
                    <a:lnTo>
                      <a:pt x="78" y="7"/>
                    </a:lnTo>
                    <a:lnTo>
                      <a:pt x="55" y="0"/>
                    </a:lnTo>
                    <a:lnTo>
                      <a:pt x="32" y="7"/>
                    </a:lnTo>
                    <a:lnTo>
                      <a:pt x="16" y="39"/>
                    </a:lnTo>
                    <a:lnTo>
                      <a:pt x="8" y="85"/>
                    </a:lnTo>
                    <a:lnTo>
                      <a:pt x="0" y="124"/>
                    </a:lnTo>
                    <a:lnTo>
                      <a:pt x="0" y="155"/>
                    </a:lnTo>
                    <a:lnTo>
                      <a:pt x="24" y="155"/>
                    </a:lnTo>
                    <a:close/>
                  </a:path>
                </a:pathLst>
              </a:custGeom>
              <a:solidFill>
                <a:srgbClr val="00FF00"/>
              </a:solidFill>
              <a:ln w="9525">
                <a:noFill/>
                <a:round/>
                <a:headEnd/>
                <a:tailEnd/>
              </a:ln>
            </p:spPr>
            <p:txBody>
              <a:bodyPr/>
              <a:lstStyle/>
              <a:p>
                <a:endParaRPr lang="en-GB"/>
              </a:p>
            </p:txBody>
          </p:sp>
          <p:sp>
            <p:nvSpPr>
              <p:cNvPr id="150581" name="Freeform 53"/>
              <p:cNvSpPr>
                <a:spLocks/>
              </p:cNvSpPr>
              <p:nvPr/>
            </p:nvSpPr>
            <p:spPr bwMode="auto">
              <a:xfrm>
                <a:off x="2139" y="1639"/>
                <a:ext cx="190" cy="197"/>
              </a:xfrm>
              <a:custGeom>
                <a:avLst/>
                <a:gdLst/>
                <a:ahLst/>
                <a:cxnLst>
                  <a:cxn ang="0">
                    <a:pos x="351" y="523"/>
                  </a:cxn>
                  <a:cxn ang="0">
                    <a:pos x="351" y="507"/>
                  </a:cxn>
                  <a:cxn ang="0">
                    <a:pos x="359" y="460"/>
                  </a:cxn>
                  <a:cxn ang="0">
                    <a:pos x="359" y="226"/>
                  </a:cxn>
                  <a:cxn ang="0">
                    <a:pos x="351" y="141"/>
                  </a:cxn>
                  <a:cxn ang="0">
                    <a:pos x="336" y="78"/>
                  </a:cxn>
                  <a:cxn ang="0">
                    <a:pos x="328" y="55"/>
                  </a:cxn>
                  <a:cxn ang="0">
                    <a:pos x="320" y="39"/>
                  </a:cxn>
                  <a:cxn ang="0">
                    <a:pos x="289" y="24"/>
                  </a:cxn>
                  <a:cxn ang="0">
                    <a:pos x="242" y="31"/>
                  </a:cxn>
                  <a:cxn ang="0">
                    <a:pos x="195" y="55"/>
                  </a:cxn>
                  <a:cxn ang="0">
                    <a:pos x="86" y="117"/>
                  </a:cxn>
                  <a:cxn ang="0">
                    <a:pos x="39" y="148"/>
                  </a:cxn>
                  <a:cxn ang="0">
                    <a:pos x="8" y="172"/>
                  </a:cxn>
                  <a:cxn ang="0">
                    <a:pos x="0" y="180"/>
                  </a:cxn>
                  <a:cxn ang="0">
                    <a:pos x="24" y="156"/>
                  </a:cxn>
                  <a:cxn ang="0">
                    <a:pos x="86" y="109"/>
                  </a:cxn>
                  <a:cxn ang="0">
                    <a:pos x="156" y="55"/>
                  </a:cxn>
                  <a:cxn ang="0">
                    <a:pos x="203" y="24"/>
                  </a:cxn>
                  <a:cxn ang="0">
                    <a:pos x="242" y="8"/>
                  </a:cxn>
                  <a:cxn ang="0">
                    <a:pos x="289" y="0"/>
                  </a:cxn>
                  <a:cxn ang="0">
                    <a:pos x="312" y="8"/>
                  </a:cxn>
                  <a:cxn ang="0">
                    <a:pos x="336" y="24"/>
                  </a:cxn>
                  <a:cxn ang="0">
                    <a:pos x="351" y="47"/>
                  </a:cxn>
                  <a:cxn ang="0">
                    <a:pos x="367" y="86"/>
                  </a:cxn>
                  <a:cxn ang="0">
                    <a:pos x="375" y="141"/>
                  </a:cxn>
                  <a:cxn ang="0">
                    <a:pos x="375" y="421"/>
                  </a:cxn>
                  <a:cxn ang="0">
                    <a:pos x="367" y="476"/>
                  </a:cxn>
                  <a:cxn ang="0">
                    <a:pos x="367" y="523"/>
                  </a:cxn>
                  <a:cxn ang="0">
                    <a:pos x="351" y="523"/>
                  </a:cxn>
                </a:cxnLst>
                <a:rect l="0" t="0" r="r" b="b"/>
                <a:pathLst>
                  <a:path w="375" h="523">
                    <a:moveTo>
                      <a:pt x="351" y="523"/>
                    </a:moveTo>
                    <a:lnTo>
                      <a:pt x="351" y="507"/>
                    </a:lnTo>
                    <a:lnTo>
                      <a:pt x="359" y="460"/>
                    </a:lnTo>
                    <a:lnTo>
                      <a:pt x="359" y="226"/>
                    </a:lnTo>
                    <a:lnTo>
                      <a:pt x="351" y="141"/>
                    </a:lnTo>
                    <a:lnTo>
                      <a:pt x="336" y="78"/>
                    </a:lnTo>
                    <a:lnTo>
                      <a:pt x="328" y="55"/>
                    </a:lnTo>
                    <a:lnTo>
                      <a:pt x="320" y="39"/>
                    </a:lnTo>
                    <a:lnTo>
                      <a:pt x="289" y="24"/>
                    </a:lnTo>
                    <a:lnTo>
                      <a:pt x="242" y="31"/>
                    </a:lnTo>
                    <a:lnTo>
                      <a:pt x="195" y="55"/>
                    </a:lnTo>
                    <a:lnTo>
                      <a:pt x="86" y="117"/>
                    </a:lnTo>
                    <a:lnTo>
                      <a:pt x="39" y="148"/>
                    </a:lnTo>
                    <a:lnTo>
                      <a:pt x="8" y="172"/>
                    </a:lnTo>
                    <a:lnTo>
                      <a:pt x="0" y="180"/>
                    </a:lnTo>
                    <a:lnTo>
                      <a:pt x="24" y="156"/>
                    </a:lnTo>
                    <a:lnTo>
                      <a:pt x="86" y="109"/>
                    </a:lnTo>
                    <a:lnTo>
                      <a:pt x="156" y="55"/>
                    </a:lnTo>
                    <a:lnTo>
                      <a:pt x="203" y="24"/>
                    </a:lnTo>
                    <a:lnTo>
                      <a:pt x="242" y="8"/>
                    </a:lnTo>
                    <a:lnTo>
                      <a:pt x="289" y="0"/>
                    </a:lnTo>
                    <a:lnTo>
                      <a:pt x="312" y="8"/>
                    </a:lnTo>
                    <a:lnTo>
                      <a:pt x="336" y="24"/>
                    </a:lnTo>
                    <a:lnTo>
                      <a:pt x="351" y="47"/>
                    </a:lnTo>
                    <a:lnTo>
                      <a:pt x="367" y="86"/>
                    </a:lnTo>
                    <a:lnTo>
                      <a:pt x="375" y="141"/>
                    </a:lnTo>
                    <a:lnTo>
                      <a:pt x="375" y="421"/>
                    </a:lnTo>
                    <a:lnTo>
                      <a:pt x="367" y="476"/>
                    </a:lnTo>
                    <a:lnTo>
                      <a:pt x="367" y="523"/>
                    </a:lnTo>
                    <a:lnTo>
                      <a:pt x="351" y="523"/>
                    </a:lnTo>
                    <a:close/>
                  </a:path>
                </a:pathLst>
              </a:custGeom>
              <a:solidFill>
                <a:srgbClr val="00FF00"/>
              </a:solidFill>
              <a:ln w="9525">
                <a:noFill/>
                <a:round/>
                <a:headEnd/>
                <a:tailEnd/>
              </a:ln>
            </p:spPr>
            <p:txBody>
              <a:bodyPr/>
              <a:lstStyle/>
              <a:p>
                <a:endParaRPr lang="en-GB"/>
              </a:p>
            </p:txBody>
          </p:sp>
          <p:sp>
            <p:nvSpPr>
              <p:cNvPr id="150582" name="Freeform 54"/>
              <p:cNvSpPr>
                <a:spLocks/>
              </p:cNvSpPr>
              <p:nvPr/>
            </p:nvSpPr>
            <p:spPr bwMode="auto">
              <a:xfrm>
                <a:off x="2211" y="1694"/>
                <a:ext cx="122" cy="142"/>
              </a:xfrm>
              <a:custGeom>
                <a:avLst/>
                <a:gdLst/>
                <a:ahLst/>
                <a:cxnLst>
                  <a:cxn ang="0">
                    <a:pos x="203" y="375"/>
                  </a:cxn>
                  <a:cxn ang="0">
                    <a:pos x="203" y="328"/>
                  </a:cxn>
                  <a:cxn ang="0">
                    <a:pos x="195" y="281"/>
                  </a:cxn>
                  <a:cxn ang="0">
                    <a:pos x="187" y="227"/>
                  </a:cxn>
                  <a:cxn ang="0">
                    <a:pos x="171" y="110"/>
                  </a:cxn>
                  <a:cxn ang="0">
                    <a:pos x="156" y="63"/>
                  </a:cxn>
                  <a:cxn ang="0">
                    <a:pos x="140" y="32"/>
                  </a:cxn>
                  <a:cxn ang="0">
                    <a:pos x="125" y="16"/>
                  </a:cxn>
                  <a:cxn ang="0">
                    <a:pos x="101" y="24"/>
                  </a:cxn>
                  <a:cxn ang="0">
                    <a:pos x="78" y="39"/>
                  </a:cxn>
                  <a:cxn ang="0">
                    <a:pos x="54" y="63"/>
                  </a:cxn>
                  <a:cxn ang="0">
                    <a:pos x="15" y="117"/>
                  </a:cxn>
                  <a:cxn ang="0">
                    <a:pos x="8" y="133"/>
                  </a:cxn>
                  <a:cxn ang="0">
                    <a:pos x="0" y="141"/>
                  </a:cxn>
                  <a:cxn ang="0">
                    <a:pos x="0" y="133"/>
                  </a:cxn>
                  <a:cxn ang="0">
                    <a:pos x="8" y="125"/>
                  </a:cxn>
                  <a:cxn ang="0">
                    <a:pos x="39" y="78"/>
                  </a:cxn>
                  <a:cxn ang="0">
                    <a:pos x="62" y="39"/>
                  </a:cxn>
                  <a:cxn ang="0">
                    <a:pos x="78" y="16"/>
                  </a:cxn>
                  <a:cxn ang="0">
                    <a:pos x="93" y="8"/>
                  </a:cxn>
                  <a:cxn ang="0">
                    <a:pos x="117" y="0"/>
                  </a:cxn>
                  <a:cxn ang="0">
                    <a:pos x="140" y="0"/>
                  </a:cxn>
                  <a:cxn ang="0">
                    <a:pos x="164" y="24"/>
                  </a:cxn>
                  <a:cxn ang="0">
                    <a:pos x="179" y="47"/>
                  </a:cxn>
                  <a:cxn ang="0">
                    <a:pos x="187" y="78"/>
                  </a:cxn>
                  <a:cxn ang="0">
                    <a:pos x="203" y="164"/>
                  </a:cxn>
                  <a:cxn ang="0">
                    <a:pos x="226" y="266"/>
                  </a:cxn>
                  <a:cxn ang="0">
                    <a:pos x="234" y="304"/>
                  </a:cxn>
                  <a:cxn ang="0">
                    <a:pos x="234" y="343"/>
                  </a:cxn>
                  <a:cxn ang="0">
                    <a:pos x="242" y="367"/>
                  </a:cxn>
                  <a:cxn ang="0">
                    <a:pos x="242" y="375"/>
                  </a:cxn>
                  <a:cxn ang="0">
                    <a:pos x="203" y="375"/>
                  </a:cxn>
                </a:cxnLst>
                <a:rect l="0" t="0" r="r" b="b"/>
                <a:pathLst>
                  <a:path w="242" h="375">
                    <a:moveTo>
                      <a:pt x="203" y="375"/>
                    </a:moveTo>
                    <a:lnTo>
                      <a:pt x="203" y="328"/>
                    </a:lnTo>
                    <a:lnTo>
                      <a:pt x="195" y="281"/>
                    </a:lnTo>
                    <a:lnTo>
                      <a:pt x="187" y="227"/>
                    </a:lnTo>
                    <a:lnTo>
                      <a:pt x="171" y="110"/>
                    </a:lnTo>
                    <a:lnTo>
                      <a:pt x="156" y="63"/>
                    </a:lnTo>
                    <a:lnTo>
                      <a:pt x="140" y="32"/>
                    </a:lnTo>
                    <a:lnTo>
                      <a:pt x="125" y="16"/>
                    </a:lnTo>
                    <a:lnTo>
                      <a:pt x="101" y="24"/>
                    </a:lnTo>
                    <a:lnTo>
                      <a:pt x="78" y="39"/>
                    </a:lnTo>
                    <a:lnTo>
                      <a:pt x="54" y="63"/>
                    </a:lnTo>
                    <a:lnTo>
                      <a:pt x="15" y="117"/>
                    </a:lnTo>
                    <a:lnTo>
                      <a:pt x="8" y="133"/>
                    </a:lnTo>
                    <a:lnTo>
                      <a:pt x="0" y="141"/>
                    </a:lnTo>
                    <a:lnTo>
                      <a:pt x="0" y="133"/>
                    </a:lnTo>
                    <a:lnTo>
                      <a:pt x="8" y="125"/>
                    </a:lnTo>
                    <a:lnTo>
                      <a:pt x="39" y="78"/>
                    </a:lnTo>
                    <a:lnTo>
                      <a:pt x="62" y="39"/>
                    </a:lnTo>
                    <a:lnTo>
                      <a:pt x="78" y="16"/>
                    </a:lnTo>
                    <a:lnTo>
                      <a:pt x="93" y="8"/>
                    </a:lnTo>
                    <a:lnTo>
                      <a:pt x="117" y="0"/>
                    </a:lnTo>
                    <a:lnTo>
                      <a:pt x="140" y="0"/>
                    </a:lnTo>
                    <a:lnTo>
                      <a:pt x="164" y="24"/>
                    </a:lnTo>
                    <a:lnTo>
                      <a:pt x="179" y="47"/>
                    </a:lnTo>
                    <a:lnTo>
                      <a:pt x="187" y="78"/>
                    </a:lnTo>
                    <a:lnTo>
                      <a:pt x="203" y="164"/>
                    </a:lnTo>
                    <a:lnTo>
                      <a:pt x="226" y="266"/>
                    </a:lnTo>
                    <a:lnTo>
                      <a:pt x="234" y="304"/>
                    </a:lnTo>
                    <a:lnTo>
                      <a:pt x="234" y="343"/>
                    </a:lnTo>
                    <a:lnTo>
                      <a:pt x="242" y="367"/>
                    </a:lnTo>
                    <a:lnTo>
                      <a:pt x="242" y="375"/>
                    </a:lnTo>
                    <a:lnTo>
                      <a:pt x="203" y="375"/>
                    </a:lnTo>
                    <a:close/>
                  </a:path>
                </a:pathLst>
              </a:custGeom>
              <a:solidFill>
                <a:srgbClr val="66CC00"/>
              </a:solidFill>
              <a:ln w="9525">
                <a:noFill/>
                <a:round/>
                <a:headEnd/>
                <a:tailEnd/>
              </a:ln>
            </p:spPr>
            <p:txBody>
              <a:bodyPr/>
              <a:lstStyle/>
              <a:p>
                <a:endParaRPr lang="en-GB"/>
              </a:p>
            </p:txBody>
          </p:sp>
          <p:sp>
            <p:nvSpPr>
              <p:cNvPr id="150583" name="Freeform 55"/>
              <p:cNvSpPr>
                <a:spLocks/>
              </p:cNvSpPr>
              <p:nvPr/>
            </p:nvSpPr>
            <p:spPr bwMode="auto">
              <a:xfrm>
                <a:off x="2195" y="1689"/>
                <a:ext cx="142" cy="158"/>
              </a:xfrm>
              <a:custGeom>
                <a:avLst/>
                <a:gdLst/>
                <a:ahLst/>
                <a:cxnLst>
                  <a:cxn ang="0">
                    <a:pos x="46" y="421"/>
                  </a:cxn>
                  <a:cxn ang="0">
                    <a:pos x="46" y="421"/>
                  </a:cxn>
                  <a:cxn ang="0">
                    <a:pos x="46" y="405"/>
                  </a:cxn>
                  <a:cxn ang="0">
                    <a:pos x="39" y="366"/>
                  </a:cxn>
                  <a:cxn ang="0">
                    <a:pos x="31" y="312"/>
                  </a:cxn>
                  <a:cxn ang="0">
                    <a:pos x="31" y="117"/>
                  </a:cxn>
                  <a:cxn ang="0">
                    <a:pos x="39" y="62"/>
                  </a:cxn>
                  <a:cxn ang="0">
                    <a:pos x="54" y="31"/>
                  </a:cxn>
                  <a:cxn ang="0">
                    <a:pos x="78" y="15"/>
                  </a:cxn>
                  <a:cxn ang="0">
                    <a:pos x="109" y="15"/>
                  </a:cxn>
                  <a:cxn ang="0">
                    <a:pos x="187" y="47"/>
                  </a:cxn>
                  <a:cxn ang="0">
                    <a:pos x="249" y="78"/>
                  </a:cxn>
                  <a:cxn ang="0">
                    <a:pos x="273" y="93"/>
                  </a:cxn>
                  <a:cxn ang="0">
                    <a:pos x="280" y="101"/>
                  </a:cxn>
                  <a:cxn ang="0">
                    <a:pos x="265" y="93"/>
                  </a:cxn>
                  <a:cxn ang="0">
                    <a:pos x="234" y="70"/>
                  </a:cxn>
                  <a:cxn ang="0">
                    <a:pos x="156" y="15"/>
                  </a:cxn>
                  <a:cxn ang="0">
                    <a:pos x="124" y="8"/>
                  </a:cxn>
                  <a:cxn ang="0">
                    <a:pos x="78" y="0"/>
                  </a:cxn>
                  <a:cxn ang="0">
                    <a:pos x="54" y="8"/>
                  </a:cxn>
                  <a:cxn ang="0">
                    <a:pos x="39" y="15"/>
                  </a:cxn>
                  <a:cxn ang="0">
                    <a:pos x="23" y="39"/>
                  </a:cxn>
                  <a:cxn ang="0">
                    <a:pos x="7" y="70"/>
                  </a:cxn>
                  <a:cxn ang="0">
                    <a:pos x="0" y="117"/>
                  </a:cxn>
                  <a:cxn ang="0">
                    <a:pos x="0" y="335"/>
                  </a:cxn>
                  <a:cxn ang="0">
                    <a:pos x="7" y="382"/>
                  </a:cxn>
                  <a:cxn ang="0">
                    <a:pos x="7" y="421"/>
                  </a:cxn>
                  <a:cxn ang="0">
                    <a:pos x="46" y="421"/>
                  </a:cxn>
                </a:cxnLst>
                <a:rect l="0" t="0" r="r" b="b"/>
                <a:pathLst>
                  <a:path w="280" h="421">
                    <a:moveTo>
                      <a:pt x="46" y="421"/>
                    </a:moveTo>
                    <a:lnTo>
                      <a:pt x="46" y="421"/>
                    </a:lnTo>
                    <a:lnTo>
                      <a:pt x="46" y="405"/>
                    </a:lnTo>
                    <a:lnTo>
                      <a:pt x="39" y="366"/>
                    </a:lnTo>
                    <a:lnTo>
                      <a:pt x="31" y="312"/>
                    </a:lnTo>
                    <a:lnTo>
                      <a:pt x="31" y="117"/>
                    </a:lnTo>
                    <a:lnTo>
                      <a:pt x="39" y="62"/>
                    </a:lnTo>
                    <a:lnTo>
                      <a:pt x="54" y="31"/>
                    </a:lnTo>
                    <a:lnTo>
                      <a:pt x="78" y="15"/>
                    </a:lnTo>
                    <a:lnTo>
                      <a:pt x="109" y="15"/>
                    </a:lnTo>
                    <a:lnTo>
                      <a:pt x="187" y="47"/>
                    </a:lnTo>
                    <a:lnTo>
                      <a:pt x="249" y="78"/>
                    </a:lnTo>
                    <a:lnTo>
                      <a:pt x="273" y="93"/>
                    </a:lnTo>
                    <a:lnTo>
                      <a:pt x="280" y="101"/>
                    </a:lnTo>
                    <a:lnTo>
                      <a:pt x="265" y="93"/>
                    </a:lnTo>
                    <a:lnTo>
                      <a:pt x="234" y="70"/>
                    </a:lnTo>
                    <a:lnTo>
                      <a:pt x="156" y="15"/>
                    </a:lnTo>
                    <a:lnTo>
                      <a:pt x="124" y="8"/>
                    </a:lnTo>
                    <a:lnTo>
                      <a:pt x="78" y="0"/>
                    </a:lnTo>
                    <a:lnTo>
                      <a:pt x="54" y="8"/>
                    </a:lnTo>
                    <a:lnTo>
                      <a:pt x="39" y="15"/>
                    </a:lnTo>
                    <a:lnTo>
                      <a:pt x="23" y="39"/>
                    </a:lnTo>
                    <a:lnTo>
                      <a:pt x="7" y="70"/>
                    </a:lnTo>
                    <a:lnTo>
                      <a:pt x="0" y="117"/>
                    </a:lnTo>
                    <a:lnTo>
                      <a:pt x="0" y="335"/>
                    </a:lnTo>
                    <a:lnTo>
                      <a:pt x="7" y="382"/>
                    </a:lnTo>
                    <a:lnTo>
                      <a:pt x="7" y="421"/>
                    </a:lnTo>
                    <a:lnTo>
                      <a:pt x="46" y="421"/>
                    </a:lnTo>
                    <a:close/>
                  </a:path>
                </a:pathLst>
              </a:custGeom>
              <a:solidFill>
                <a:srgbClr val="00FF00"/>
              </a:solidFill>
              <a:ln w="9525">
                <a:noFill/>
                <a:round/>
                <a:headEnd/>
                <a:tailEnd/>
              </a:ln>
            </p:spPr>
            <p:txBody>
              <a:bodyPr/>
              <a:lstStyle/>
              <a:p>
                <a:endParaRPr lang="en-GB"/>
              </a:p>
            </p:txBody>
          </p:sp>
          <p:sp>
            <p:nvSpPr>
              <p:cNvPr id="150584" name="Freeform 56"/>
              <p:cNvSpPr>
                <a:spLocks/>
              </p:cNvSpPr>
              <p:nvPr/>
            </p:nvSpPr>
            <p:spPr bwMode="auto">
              <a:xfrm>
                <a:off x="2207" y="1742"/>
                <a:ext cx="95" cy="108"/>
              </a:xfrm>
              <a:custGeom>
                <a:avLst/>
                <a:gdLst/>
                <a:ahLst/>
                <a:cxnLst>
                  <a:cxn ang="0">
                    <a:pos x="55" y="289"/>
                  </a:cxn>
                  <a:cxn ang="0">
                    <a:pos x="55" y="281"/>
                  </a:cxn>
                  <a:cxn ang="0">
                    <a:pos x="47" y="250"/>
                  </a:cxn>
                  <a:cxn ang="0">
                    <a:pos x="31" y="172"/>
                  </a:cxn>
                  <a:cxn ang="0">
                    <a:pos x="31" y="78"/>
                  </a:cxn>
                  <a:cxn ang="0">
                    <a:pos x="39" y="47"/>
                  </a:cxn>
                  <a:cxn ang="0">
                    <a:pos x="55" y="24"/>
                  </a:cxn>
                  <a:cxn ang="0">
                    <a:pos x="78" y="16"/>
                  </a:cxn>
                  <a:cxn ang="0">
                    <a:pos x="101" y="16"/>
                  </a:cxn>
                  <a:cxn ang="0">
                    <a:pos x="140" y="39"/>
                  </a:cxn>
                  <a:cxn ang="0">
                    <a:pos x="172" y="63"/>
                  </a:cxn>
                  <a:cxn ang="0">
                    <a:pos x="187" y="70"/>
                  </a:cxn>
                  <a:cxn ang="0">
                    <a:pos x="187" y="78"/>
                  </a:cxn>
                  <a:cxn ang="0">
                    <a:pos x="187" y="70"/>
                  </a:cxn>
                  <a:cxn ang="0">
                    <a:pos x="179" y="55"/>
                  </a:cxn>
                  <a:cxn ang="0">
                    <a:pos x="140" y="16"/>
                  </a:cxn>
                  <a:cxn ang="0">
                    <a:pos x="109" y="0"/>
                  </a:cxn>
                  <a:cxn ang="0">
                    <a:pos x="70" y="0"/>
                  </a:cxn>
                  <a:cxn ang="0">
                    <a:pos x="39" y="8"/>
                  </a:cxn>
                  <a:cxn ang="0">
                    <a:pos x="23" y="24"/>
                  </a:cxn>
                  <a:cxn ang="0">
                    <a:pos x="16" y="47"/>
                  </a:cxn>
                  <a:cxn ang="0">
                    <a:pos x="8" y="78"/>
                  </a:cxn>
                  <a:cxn ang="0">
                    <a:pos x="8" y="117"/>
                  </a:cxn>
                  <a:cxn ang="0">
                    <a:pos x="0" y="195"/>
                  </a:cxn>
                  <a:cxn ang="0">
                    <a:pos x="8" y="257"/>
                  </a:cxn>
                  <a:cxn ang="0">
                    <a:pos x="8" y="289"/>
                  </a:cxn>
                  <a:cxn ang="0">
                    <a:pos x="55" y="289"/>
                  </a:cxn>
                </a:cxnLst>
                <a:rect l="0" t="0" r="r" b="b"/>
                <a:pathLst>
                  <a:path w="187" h="289">
                    <a:moveTo>
                      <a:pt x="55" y="289"/>
                    </a:moveTo>
                    <a:lnTo>
                      <a:pt x="55" y="281"/>
                    </a:lnTo>
                    <a:lnTo>
                      <a:pt x="47" y="250"/>
                    </a:lnTo>
                    <a:lnTo>
                      <a:pt x="31" y="172"/>
                    </a:lnTo>
                    <a:lnTo>
                      <a:pt x="31" y="78"/>
                    </a:lnTo>
                    <a:lnTo>
                      <a:pt x="39" y="47"/>
                    </a:lnTo>
                    <a:lnTo>
                      <a:pt x="55" y="24"/>
                    </a:lnTo>
                    <a:lnTo>
                      <a:pt x="78" y="16"/>
                    </a:lnTo>
                    <a:lnTo>
                      <a:pt x="101" y="16"/>
                    </a:lnTo>
                    <a:lnTo>
                      <a:pt x="140" y="39"/>
                    </a:lnTo>
                    <a:lnTo>
                      <a:pt x="172" y="63"/>
                    </a:lnTo>
                    <a:lnTo>
                      <a:pt x="187" y="70"/>
                    </a:lnTo>
                    <a:lnTo>
                      <a:pt x="187" y="78"/>
                    </a:lnTo>
                    <a:lnTo>
                      <a:pt x="187" y="70"/>
                    </a:lnTo>
                    <a:lnTo>
                      <a:pt x="179" y="55"/>
                    </a:lnTo>
                    <a:lnTo>
                      <a:pt x="140" y="16"/>
                    </a:lnTo>
                    <a:lnTo>
                      <a:pt x="109" y="0"/>
                    </a:lnTo>
                    <a:lnTo>
                      <a:pt x="70" y="0"/>
                    </a:lnTo>
                    <a:lnTo>
                      <a:pt x="39" y="8"/>
                    </a:lnTo>
                    <a:lnTo>
                      <a:pt x="23" y="24"/>
                    </a:lnTo>
                    <a:lnTo>
                      <a:pt x="16" y="47"/>
                    </a:lnTo>
                    <a:lnTo>
                      <a:pt x="8" y="78"/>
                    </a:lnTo>
                    <a:lnTo>
                      <a:pt x="8" y="117"/>
                    </a:lnTo>
                    <a:lnTo>
                      <a:pt x="0" y="195"/>
                    </a:lnTo>
                    <a:lnTo>
                      <a:pt x="8" y="257"/>
                    </a:lnTo>
                    <a:lnTo>
                      <a:pt x="8" y="289"/>
                    </a:lnTo>
                    <a:lnTo>
                      <a:pt x="55" y="289"/>
                    </a:lnTo>
                    <a:close/>
                  </a:path>
                </a:pathLst>
              </a:custGeom>
              <a:solidFill>
                <a:srgbClr val="00CC00"/>
              </a:solidFill>
              <a:ln w="9525">
                <a:noFill/>
                <a:round/>
                <a:headEnd/>
                <a:tailEnd/>
              </a:ln>
            </p:spPr>
            <p:txBody>
              <a:bodyPr/>
              <a:lstStyle/>
              <a:p>
                <a:endParaRPr lang="en-GB"/>
              </a:p>
            </p:txBody>
          </p:sp>
          <p:sp>
            <p:nvSpPr>
              <p:cNvPr id="150585" name="Freeform 57"/>
              <p:cNvSpPr>
                <a:spLocks/>
              </p:cNvSpPr>
              <p:nvPr/>
            </p:nvSpPr>
            <p:spPr bwMode="auto">
              <a:xfrm>
                <a:off x="2064" y="1627"/>
                <a:ext cx="139" cy="173"/>
              </a:xfrm>
              <a:custGeom>
                <a:avLst/>
                <a:gdLst/>
                <a:ahLst/>
                <a:cxnLst>
                  <a:cxn ang="0">
                    <a:pos x="0" y="0"/>
                  </a:cxn>
                  <a:cxn ang="0">
                    <a:pos x="8" y="0"/>
                  </a:cxn>
                  <a:cxn ang="0">
                    <a:pos x="16" y="8"/>
                  </a:cxn>
                  <a:cxn ang="0">
                    <a:pos x="55" y="16"/>
                  </a:cxn>
                  <a:cxn ang="0">
                    <a:pos x="109" y="39"/>
                  </a:cxn>
                  <a:cxn ang="0">
                    <a:pos x="187" y="86"/>
                  </a:cxn>
                  <a:cxn ang="0">
                    <a:pos x="211" y="109"/>
                  </a:cxn>
                  <a:cxn ang="0">
                    <a:pos x="226" y="140"/>
                  </a:cxn>
                  <a:cxn ang="0">
                    <a:pos x="242" y="179"/>
                  </a:cxn>
                  <a:cxn ang="0">
                    <a:pos x="250" y="211"/>
                  </a:cxn>
                  <a:cxn ang="0">
                    <a:pos x="258" y="250"/>
                  </a:cxn>
                  <a:cxn ang="0">
                    <a:pos x="258" y="452"/>
                  </a:cxn>
                  <a:cxn ang="0">
                    <a:pos x="265" y="460"/>
                  </a:cxn>
                  <a:cxn ang="0">
                    <a:pos x="265" y="421"/>
                  </a:cxn>
                  <a:cxn ang="0">
                    <a:pos x="273" y="335"/>
                  </a:cxn>
                  <a:cxn ang="0">
                    <a:pos x="273" y="203"/>
                  </a:cxn>
                  <a:cxn ang="0">
                    <a:pos x="265" y="172"/>
                  </a:cxn>
                  <a:cxn ang="0">
                    <a:pos x="242" y="125"/>
                  </a:cxn>
                  <a:cxn ang="0">
                    <a:pos x="211" y="94"/>
                  </a:cxn>
                  <a:cxn ang="0">
                    <a:pos x="164" y="55"/>
                  </a:cxn>
                  <a:cxn ang="0">
                    <a:pos x="117" y="31"/>
                  </a:cxn>
                  <a:cxn ang="0">
                    <a:pos x="63" y="16"/>
                  </a:cxn>
                  <a:cxn ang="0">
                    <a:pos x="31" y="8"/>
                  </a:cxn>
                  <a:cxn ang="0">
                    <a:pos x="8" y="0"/>
                  </a:cxn>
                  <a:cxn ang="0">
                    <a:pos x="0" y="0"/>
                  </a:cxn>
                </a:cxnLst>
                <a:rect l="0" t="0" r="r" b="b"/>
                <a:pathLst>
                  <a:path w="273" h="460">
                    <a:moveTo>
                      <a:pt x="0" y="0"/>
                    </a:moveTo>
                    <a:lnTo>
                      <a:pt x="8" y="0"/>
                    </a:lnTo>
                    <a:lnTo>
                      <a:pt x="16" y="8"/>
                    </a:lnTo>
                    <a:lnTo>
                      <a:pt x="55" y="16"/>
                    </a:lnTo>
                    <a:lnTo>
                      <a:pt x="109" y="39"/>
                    </a:lnTo>
                    <a:lnTo>
                      <a:pt x="187" y="86"/>
                    </a:lnTo>
                    <a:lnTo>
                      <a:pt x="211" y="109"/>
                    </a:lnTo>
                    <a:lnTo>
                      <a:pt x="226" y="140"/>
                    </a:lnTo>
                    <a:lnTo>
                      <a:pt x="242" y="179"/>
                    </a:lnTo>
                    <a:lnTo>
                      <a:pt x="250" y="211"/>
                    </a:lnTo>
                    <a:lnTo>
                      <a:pt x="258" y="250"/>
                    </a:lnTo>
                    <a:lnTo>
                      <a:pt x="258" y="452"/>
                    </a:lnTo>
                    <a:lnTo>
                      <a:pt x="265" y="460"/>
                    </a:lnTo>
                    <a:lnTo>
                      <a:pt x="265" y="421"/>
                    </a:lnTo>
                    <a:lnTo>
                      <a:pt x="273" y="335"/>
                    </a:lnTo>
                    <a:lnTo>
                      <a:pt x="273" y="203"/>
                    </a:lnTo>
                    <a:lnTo>
                      <a:pt x="265" y="172"/>
                    </a:lnTo>
                    <a:lnTo>
                      <a:pt x="242" y="125"/>
                    </a:lnTo>
                    <a:lnTo>
                      <a:pt x="211" y="94"/>
                    </a:lnTo>
                    <a:lnTo>
                      <a:pt x="164" y="55"/>
                    </a:lnTo>
                    <a:lnTo>
                      <a:pt x="117" y="31"/>
                    </a:lnTo>
                    <a:lnTo>
                      <a:pt x="63" y="16"/>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0586" name="Freeform 58"/>
              <p:cNvSpPr>
                <a:spLocks/>
              </p:cNvSpPr>
              <p:nvPr/>
            </p:nvSpPr>
            <p:spPr bwMode="auto">
              <a:xfrm>
                <a:off x="2119" y="1721"/>
                <a:ext cx="96" cy="126"/>
              </a:xfrm>
              <a:custGeom>
                <a:avLst/>
                <a:gdLst/>
                <a:ahLst/>
                <a:cxnLst>
                  <a:cxn ang="0">
                    <a:pos x="149" y="335"/>
                  </a:cxn>
                  <a:cxn ang="0">
                    <a:pos x="149" y="257"/>
                  </a:cxn>
                  <a:cxn ang="0">
                    <a:pos x="141" y="202"/>
                  </a:cxn>
                  <a:cxn ang="0">
                    <a:pos x="125" y="101"/>
                  </a:cxn>
                  <a:cxn ang="0">
                    <a:pos x="117" y="62"/>
                  </a:cxn>
                  <a:cxn ang="0">
                    <a:pos x="102" y="31"/>
                  </a:cxn>
                  <a:cxn ang="0">
                    <a:pos x="86" y="23"/>
                  </a:cxn>
                  <a:cxn ang="0">
                    <a:pos x="63" y="23"/>
                  </a:cxn>
                  <a:cxn ang="0">
                    <a:pos x="32" y="46"/>
                  </a:cxn>
                  <a:cxn ang="0">
                    <a:pos x="8" y="85"/>
                  </a:cxn>
                  <a:cxn ang="0">
                    <a:pos x="0" y="93"/>
                  </a:cxn>
                  <a:cxn ang="0">
                    <a:pos x="0" y="101"/>
                  </a:cxn>
                  <a:cxn ang="0">
                    <a:pos x="0" y="85"/>
                  </a:cxn>
                  <a:cxn ang="0">
                    <a:pos x="16" y="62"/>
                  </a:cxn>
                  <a:cxn ang="0">
                    <a:pos x="24" y="31"/>
                  </a:cxn>
                  <a:cxn ang="0">
                    <a:pos x="47" y="7"/>
                  </a:cxn>
                  <a:cxn ang="0">
                    <a:pos x="71" y="0"/>
                  </a:cxn>
                  <a:cxn ang="0">
                    <a:pos x="102" y="7"/>
                  </a:cxn>
                  <a:cxn ang="0">
                    <a:pos x="133" y="31"/>
                  </a:cxn>
                  <a:cxn ang="0">
                    <a:pos x="141" y="46"/>
                  </a:cxn>
                  <a:cxn ang="0">
                    <a:pos x="149" y="78"/>
                  </a:cxn>
                  <a:cxn ang="0">
                    <a:pos x="172" y="241"/>
                  </a:cxn>
                  <a:cxn ang="0">
                    <a:pos x="180" y="280"/>
                  </a:cxn>
                  <a:cxn ang="0">
                    <a:pos x="188" y="311"/>
                  </a:cxn>
                  <a:cxn ang="0">
                    <a:pos x="188" y="335"/>
                  </a:cxn>
                  <a:cxn ang="0">
                    <a:pos x="149" y="335"/>
                  </a:cxn>
                </a:cxnLst>
                <a:rect l="0" t="0" r="r" b="b"/>
                <a:pathLst>
                  <a:path w="188" h="335">
                    <a:moveTo>
                      <a:pt x="149" y="335"/>
                    </a:moveTo>
                    <a:lnTo>
                      <a:pt x="149" y="257"/>
                    </a:lnTo>
                    <a:lnTo>
                      <a:pt x="141" y="202"/>
                    </a:lnTo>
                    <a:lnTo>
                      <a:pt x="125" y="101"/>
                    </a:lnTo>
                    <a:lnTo>
                      <a:pt x="117" y="62"/>
                    </a:lnTo>
                    <a:lnTo>
                      <a:pt x="102" y="31"/>
                    </a:lnTo>
                    <a:lnTo>
                      <a:pt x="86" y="23"/>
                    </a:lnTo>
                    <a:lnTo>
                      <a:pt x="63" y="23"/>
                    </a:lnTo>
                    <a:lnTo>
                      <a:pt x="32" y="46"/>
                    </a:lnTo>
                    <a:lnTo>
                      <a:pt x="8" y="85"/>
                    </a:lnTo>
                    <a:lnTo>
                      <a:pt x="0" y="93"/>
                    </a:lnTo>
                    <a:lnTo>
                      <a:pt x="0" y="101"/>
                    </a:lnTo>
                    <a:lnTo>
                      <a:pt x="0" y="85"/>
                    </a:lnTo>
                    <a:lnTo>
                      <a:pt x="16" y="62"/>
                    </a:lnTo>
                    <a:lnTo>
                      <a:pt x="24" y="31"/>
                    </a:lnTo>
                    <a:lnTo>
                      <a:pt x="47" y="7"/>
                    </a:lnTo>
                    <a:lnTo>
                      <a:pt x="71" y="0"/>
                    </a:lnTo>
                    <a:lnTo>
                      <a:pt x="102" y="7"/>
                    </a:lnTo>
                    <a:lnTo>
                      <a:pt x="133" y="31"/>
                    </a:lnTo>
                    <a:lnTo>
                      <a:pt x="141" y="46"/>
                    </a:lnTo>
                    <a:lnTo>
                      <a:pt x="149" y="78"/>
                    </a:lnTo>
                    <a:lnTo>
                      <a:pt x="172" y="241"/>
                    </a:lnTo>
                    <a:lnTo>
                      <a:pt x="180" y="280"/>
                    </a:lnTo>
                    <a:lnTo>
                      <a:pt x="188" y="311"/>
                    </a:lnTo>
                    <a:lnTo>
                      <a:pt x="188" y="335"/>
                    </a:lnTo>
                    <a:lnTo>
                      <a:pt x="149" y="335"/>
                    </a:lnTo>
                    <a:close/>
                  </a:path>
                </a:pathLst>
              </a:custGeom>
              <a:solidFill>
                <a:srgbClr val="66CC00"/>
              </a:solidFill>
              <a:ln w="9525">
                <a:noFill/>
                <a:round/>
                <a:headEnd/>
                <a:tailEnd/>
              </a:ln>
            </p:spPr>
            <p:txBody>
              <a:bodyPr/>
              <a:lstStyle/>
              <a:p>
                <a:endParaRPr lang="en-GB"/>
              </a:p>
            </p:txBody>
          </p:sp>
          <p:sp>
            <p:nvSpPr>
              <p:cNvPr id="150587" name="Freeform 59"/>
              <p:cNvSpPr>
                <a:spLocks/>
              </p:cNvSpPr>
              <p:nvPr/>
            </p:nvSpPr>
            <p:spPr bwMode="auto">
              <a:xfrm>
                <a:off x="2203" y="1636"/>
                <a:ext cx="91" cy="211"/>
              </a:xfrm>
              <a:custGeom>
                <a:avLst/>
                <a:gdLst/>
                <a:ahLst/>
                <a:cxnLst>
                  <a:cxn ang="0">
                    <a:pos x="0" y="562"/>
                  </a:cxn>
                  <a:cxn ang="0">
                    <a:pos x="0" y="258"/>
                  </a:cxn>
                  <a:cxn ang="0">
                    <a:pos x="8" y="195"/>
                  </a:cxn>
                  <a:cxn ang="0">
                    <a:pos x="24" y="141"/>
                  </a:cxn>
                  <a:cxn ang="0">
                    <a:pos x="39" y="102"/>
                  </a:cxn>
                  <a:cxn ang="0">
                    <a:pos x="63" y="71"/>
                  </a:cxn>
                  <a:cxn ang="0">
                    <a:pos x="117" y="24"/>
                  </a:cxn>
                  <a:cxn ang="0">
                    <a:pos x="141" y="16"/>
                  </a:cxn>
                  <a:cxn ang="0">
                    <a:pos x="172" y="0"/>
                  </a:cxn>
                  <a:cxn ang="0">
                    <a:pos x="180" y="0"/>
                  </a:cxn>
                  <a:cxn ang="0">
                    <a:pos x="172" y="0"/>
                  </a:cxn>
                  <a:cxn ang="0">
                    <a:pos x="164" y="8"/>
                  </a:cxn>
                  <a:cxn ang="0">
                    <a:pos x="125" y="32"/>
                  </a:cxn>
                  <a:cxn ang="0">
                    <a:pos x="78" y="63"/>
                  </a:cxn>
                  <a:cxn ang="0">
                    <a:pos x="63" y="86"/>
                  </a:cxn>
                  <a:cxn ang="0">
                    <a:pos x="55" y="110"/>
                  </a:cxn>
                  <a:cxn ang="0">
                    <a:pos x="24" y="219"/>
                  </a:cxn>
                  <a:cxn ang="0">
                    <a:pos x="16" y="258"/>
                  </a:cxn>
                  <a:cxn ang="0">
                    <a:pos x="16" y="562"/>
                  </a:cxn>
                  <a:cxn ang="0">
                    <a:pos x="0" y="562"/>
                  </a:cxn>
                </a:cxnLst>
                <a:rect l="0" t="0" r="r" b="b"/>
                <a:pathLst>
                  <a:path w="180" h="562">
                    <a:moveTo>
                      <a:pt x="0" y="562"/>
                    </a:moveTo>
                    <a:lnTo>
                      <a:pt x="0" y="258"/>
                    </a:lnTo>
                    <a:lnTo>
                      <a:pt x="8" y="195"/>
                    </a:lnTo>
                    <a:lnTo>
                      <a:pt x="24" y="141"/>
                    </a:lnTo>
                    <a:lnTo>
                      <a:pt x="39" y="102"/>
                    </a:lnTo>
                    <a:lnTo>
                      <a:pt x="63" y="71"/>
                    </a:lnTo>
                    <a:lnTo>
                      <a:pt x="117" y="24"/>
                    </a:lnTo>
                    <a:lnTo>
                      <a:pt x="141" y="16"/>
                    </a:lnTo>
                    <a:lnTo>
                      <a:pt x="172" y="0"/>
                    </a:lnTo>
                    <a:lnTo>
                      <a:pt x="180" y="0"/>
                    </a:lnTo>
                    <a:lnTo>
                      <a:pt x="172" y="0"/>
                    </a:lnTo>
                    <a:lnTo>
                      <a:pt x="164" y="8"/>
                    </a:lnTo>
                    <a:lnTo>
                      <a:pt x="125" y="32"/>
                    </a:lnTo>
                    <a:lnTo>
                      <a:pt x="78" y="63"/>
                    </a:lnTo>
                    <a:lnTo>
                      <a:pt x="63" y="86"/>
                    </a:lnTo>
                    <a:lnTo>
                      <a:pt x="55" y="110"/>
                    </a:lnTo>
                    <a:lnTo>
                      <a:pt x="24" y="219"/>
                    </a:lnTo>
                    <a:lnTo>
                      <a:pt x="16" y="258"/>
                    </a:lnTo>
                    <a:lnTo>
                      <a:pt x="16" y="562"/>
                    </a:lnTo>
                    <a:lnTo>
                      <a:pt x="0" y="562"/>
                    </a:lnTo>
                    <a:close/>
                  </a:path>
                </a:pathLst>
              </a:custGeom>
              <a:solidFill>
                <a:srgbClr val="8CFF1A"/>
              </a:solidFill>
              <a:ln w="9525">
                <a:noFill/>
                <a:round/>
                <a:headEnd/>
                <a:tailEnd/>
              </a:ln>
            </p:spPr>
            <p:txBody>
              <a:bodyPr/>
              <a:lstStyle/>
              <a:p>
                <a:endParaRPr lang="en-GB"/>
              </a:p>
            </p:txBody>
          </p:sp>
          <p:sp>
            <p:nvSpPr>
              <p:cNvPr id="150588" name="Freeform 60"/>
              <p:cNvSpPr>
                <a:spLocks/>
              </p:cNvSpPr>
              <p:nvPr/>
            </p:nvSpPr>
            <p:spPr bwMode="auto">
              <a:xfrm>
                <a:off x="2222" y="1783"/>
                <a:ext cx="32" cy="64"/>
              </a:xfrm>
              <a:custGeom>
                <a:avLst/>
                <a:gdLst/>
                <a:ahLst/>
                <a:cxnLst>
                  <a:cxn ang="0">
                    <a:pos x="24" y="172"/>
                  </a:cxn>
                  <a:cxn ang="0">
                    <a:pos x="24" y="156"/>
                  </a:cxn>
                  <a:cxn ang="0">
                    <a:pos x="16" y="109"/>
                  </a:cxn>
                  <a:cxn ang="0">
                    <a:pos x="16" y="55"/>
                  </a:cxn>
                  <a:cxn ang="0">
                    <a:pos x="24" y="32"/>
                  </a:cxn>
                  <a:cxn ang="0">
                    <a:pos x="31" y="16"/>
                  </a:cxn>
                  <a:cxn ang="0">
                    <a:pos x="39" y="8"/>
                  </a:cxn>
                  <a:cxn ang="0">
                    <a:pos x="39" y="16"/>
                  </a:cxn>
                  <a:cxn ang="0">
                    <a:pos x="55" y="39"/>
                  </a:cxn>
                  <a:cxn ang="0">
                    <a:pos x="63" y="63"/>
                  </a:cxn>
                  <a:cxn ang="0">
                    <a:pos x="63" y="78"/>
                  </a:cxn>
                  <a:cxn ang="0">
                    <a:pos x="63" y="24"/>
                  </a:cxn>
                  <a:cxn ang="0">
                    <a:pos x="55" y="8"/>
                  </a:cxn>
                  <a:cxn ang="0">
                    <a:pos x="31" y="0"/>
                  </a:cxn>
                  <a:cxn ang="0">
                    <a:pos x="16" y="8"/>
                  </a:cxn>
                  <a:cxn ang="0">
                    <a:pos x="16" y="24"/>
                  </a:cxn>
                  <a:cxn ang="0">
                    <a:pos x="8" y="39"/>
                  </a:cxn>
                  <a:cxn ang="0">
                    <a:pos x="0" y="86"/>
                  </a:cxn>
                  <a:cxn ang="0">
                    <a:pos x="0" y="172"/>
                  </a:cxn>
                  <a:cxn ang="0">
                    <a:pos x="24" y="172"/>
                  </a:cxn>
                </a:cxnLst>
                <a:rect l="0" t="0" r="r" b="b"/>
                <a:pathLst>
                  <a:path w="63" h="172">
                    <a:moveTo>
                      <a:pt x="24" y="172"/>
                    </a:moveTo>
                    <a:lnTo>
                      <a:pt x="24" y="156"/>
                    </a:lnTo>
                    <a:lnTo>
                      <a:pt x="16" y="109"/>
                    </a:lnTo>
                    <a:lnTo>
                      <a:pt x="16" y="55"/>
                    </a:lnTo>
                    <a:lnTo>
                      <a:pt x="24" y="32"/>
                    </a:lnTo>
                    <a:lnTo>
                      <a:pt x="31" y="16"/>
                    </a:lnTo>
                    <a:lnTo>
                      <a:pt x="39" y="8"/>
                    </a:lnTo>
                    <a:lnTo>
                      <a:pt x="39" y="16"/>
                    </a:lnTo>
                    <a:lnTo>
                      <a:pt x="55" y="39"/>
                    </a:lnTo>
                    <a:lnTo>
                      <a:pt x="63" y="63"/>
                    </a:lnTo>
                    <a:lnTo>
                      <a:pt x="63" y="78"/>
                    </a:lnTo>
                    <a:lnTo>
                      <a:pt x="63" y="24"/>
                    </a:lnTo>
                    <a:lnTo>
                      <a:pt x="55" y="8"/>
                    </a:lnTo>
                    <a:lnTo>
                      <a:pt x="31" y="0"/>
                    </a:lnTo>
                    <a:lnTo>
                      <a:pt x="16" y="8"/>
                    </a:lnTo>
                    <a:lnTo>
                      <a:pt x="16" y="24"/>
                    </a:lnTo>
                    <a:lnTo>
                      <a:pt x="8" y="39"/>
                    </a:lnTo>
                    <a:lnTo>
                      <a:pt x="0" y="86"/>
                    </a:lnTo>
                    <a:lnTo>
                      <a:pt x="0" y="172"/>
                    </a:lnTo>
                    <a:lnTo>
                      <a:pt x="24" y="172"/>
                    </a:lnTo>
                    <a:close/>
                  </a:path>
                </a:pathLst>
              </a:custGeom>
              <a:solidFill>
                <a:srgbClr val="00FF00"/>
              </a:solidFill>
              <a:ln w="9525">
                <a:noFill/>
                <a:round/>
                <a:headEnd/>
                <a:tailEnd/>
              </a:ln>
            </p:spPr>
            <p:txBody>
              <a:bodyPr/>
              <a:lstStyle/>
              <a:p>
                <a:endParaRPr lang="en-GB"/>
              </a:p>
            </p:txBody>
          </p:sp>
          <p:grpSp>
            <p:nvGrpSpPr>
              <p:cNvPr id="8" name="Group 61"/>
              <p:cNvGrpSpPr>
                <a:grpSpLocks/>
              </p:cNvGrpSpPr>
              <p:nvPr/>
            </p:nvGrpSpPr>
            <p:grpSpPr bwMode="auto">
              <a:xfrm>
                <a:off x="2304" y="1584"/>
                <a:ext cx="242" cy="294"/>
                <a:chOff x="2396" y="1565"/>
                <a:chExt cx="242" cy="294"/>
              </a:xfrm>
            </p:grpSpPr>
            <p:sp>
              <p:nvSpPr>
                <p:cNvPr id="150590" name="Freeform 62"/>
                <p:cNvSpPr>
                  <a:spLocks/>
                </p:cNvSpPr>
                <p:nvPr/>
              </p:nvSpPr>
              <p:spPr bwMode="auto">
                <a:xfrm>
                  <a:off x="2396" y="1633"/>
                  <a:ext cx="123" cy="223"/>
                </a:xfrm>
                <a:custGeom>
                  <a:avLst/>
                  <a:gdLst/>
                  <a:ahLst/>
                  <a:cxnLst>
                    <a:cxn ang="0">
                      <a:pos x="234" y="592"/>
                    </a:cxn>
                    <a:cxn ang="0">
                      <a:pos x="234" y="452"/>
                    </a:cxn>
                    <a:cxn ang="0">
                      <a:pos x="211" y="195"/>
                    </a:cxn>
                    <a:cxn ang="0">
                      <a:pos x="195" y="124"/>
                    </a:cxn>
                    <a:cxn ang="0">
                      <a:pos x="180" y="101"/>
                    </a:cxn>
                    <a:cxn ang="0">
                      <a:pos x="172" y="85"/>
                    </a:cxn>
                    <a:cxn ang="0">
                      <a:pos x="117" y="39"/>
                    </a:cxn>
                    <a:cxn ang="0">
                      <a:pos x="63" y="15"/>
                    </a:cxn>
                    <a:cxn ang="0">
                      <a:pos x="16" y="0"/>
                    </a:cxn>
                    <a:cxn ang="0">
                      <a:pos x="0" y="0"/>
                    </a:cxn>
                    <a:cxn ang="0">
                      <a:pos x="55" y="0"/>
                    </a:cxn>
                    <a:cxn ang="0">
                      <a:pos x="94" y="15"/>
                    </a:cxn>
                    <a:cxn ang="0">
                      <a:pos x="133" y="39"/>
                    </a:cxn>
                    <a:cxn ang="0">
                      <a:pos x="180" y="70"/>
                    </a:cxn>
                    <a:cxn ang="0">
                      <a:pos x="195" y="85"/>
                    </a:cxn>
                    <a:cxn ang="0">
                      <a:pos x="227" y="148"/>
                    </a:cxn>
                    <a:cxn ang="0">
                      <a:pos x="234" y="195"/>
                    </a:cxn>
                    <a:cxn ang="0">
                      <a:pos x="242" y="249"/>
                    </a:cxn>
                    <a:cxn ang="0">
                      <a:pos x="242" y="592"/>
                    </a:cxn>
                    <a:cxn ang="0">
                      <a:pos x="234" y="592"/>
                    </a:cxn>
                  </a:cxnLst>
                  <a:rect l="0" t="0" r="r" b="b"/>
                  <a:pathLst>
                    <a:path w="242" h="592">
                      <a:moveTo>
                        <a:pt x="234" y="592"/>
                      </a:moveTo>
                      <a:lnTo>
                        <a:pt x="234" y="452"/>
                      </a:lnTo>
                      <a:lnTo>
                        <a:pt x="211" y="195"/>
                      </a:lnTo>
                      <a:lnTo>
                        <a:pt x="195" y="124"/>
                      </a:lnTo>
                      <a:lnTo>
                        <a:pt x="180" y="101"/>
                      </a:lnTo>
                      <a:lnTo>
                        <a:pt x="172" y="85"/>
                      </a:lnTo>
                      <a:lnTo>
                        <a:pt x="117" y="39"/>
                      </a:lnTo>
                      <a:lnTo>
                        <a:pt x="63" y="15"/>
                      </a:lnTo>
                      <a:lnTo>
                        <a:pt x="16" y="0"/>
                      </a:lnTo>
                      <a:lnTo>
                        <a:pt x="0" y="0"/>
                      </a:lnTo>
                      <a:lnTo>
                        <a:pt x="55" y="0"/>
                      </a:lnTo>
                      <a:lnTo>
                        <a:pt x="94" y="15"/>
                      </a:lnTo>
                      <a:lnTo>
                        <a:pt x="133" y="39"/>
                      </a:lnTo>
                      <a:lnTo>
                        <a:pt x="180" y="70"/>
                      </a:lnTo>
                      <a:lnTo>
                        <a:pt x="195" y="85"/>
                      </a:lnTo>
                      <a:lnTo>
                        <a:pt x="227" y="148"/>
                      </a:lnTo>
                      <a:lnTo>
                        <a:pt x="234" y="195"/>
                      </a:lnTo>
                      <a:lnTo>
                        <a:pt x="242" y="249"/>
                      </a:lnTo>
                      <a:lnTo>
                        <a:pt x="242" y="592"/>
                      </a:lnTo>
                      <a:lnTo>
                        <a:pt x="234" y="592"/>
                      </a:lnTo>
                      <a:close/>
                    </a:path>
                  </a:pathLst>
                </a:custGeom>
                <a:solidFill>
                  <a:srgbClr val="00FF00"/>
                </a:solidFill>
                <a:ln w="9525">
                  <a:noFill/>
                  <a:round/>
                  <a:headEnd/>
                  <a:tailEnd/>
                </a:ln>
              </p:spPr>
              <p:txBody>
                <a:bodyPr/>
                <a:lstStyle/>
                <a:p>
                  <a:endParaRPr lang="en-GB"/>
                </a:p>
              </p:txBody>
            </p:sp>
            <p:sp>
              <p:nvSpPr>
                <p:cNvPr id="150591" name="Freeform 63"/>
                <p:cNvSpPr>
                  <a:spLocks/>
                </p:cNvSpPr>
                <p:nvPr/>
              </p:nvSpPr>
              <p:spPr bwMode="auto">
                <a:xfrm>
                  <a:off x="2523" y="1715"/>
                  <a:ext cx="115" cy="144"/>
                </a:xfrm>
                <a:custGeom>
                  <a:avLst/>
                  <a:gdLst/>
                  <a:ahLst/>
                  <a:cxnLst>
                    <a:cxn ang="0">
                      <a:pos x="47" y="382"/>
                    </a:cxn>
                    <a:cxn ang="0">
                      <a:pos x="47" y="366"/>
                    </a:cxn>
                    <a:cxn ang="0">
                      <a:pos x="39" y="335"/>
                    </a:cxn>
                    <a:cxn ang="0">
                      <a:pos x="31" y="281"/>
                    </a:cxn>
                    <a:cxn ang="0">
                      <a:pos x="31" y="226"/>
                    </a:cxn>
                    <a:cxn ang="0">
                      <a:pos x="23" y="164"/>
                    </a:cxn>
                    <a:cxn ang="0">
                      <a:pos x="23" y="109"/>
                    </a:cxn>
                    <a:cxn ang="0">
                      <a:pos x="39" y="62"/>
                    </a:cxn>
                    <a:cxn ang="0">
                      <a:pos x="55" y="31"/>
                    </a:cxn>
                    <a:cxn ang="0">
                      <a:pos x="78" y="23"/>
                    </a:cxn>
                    <a:cxn ang="0">
                      <a:pos x="101" y="31"/>
                    </a:cxn>
                    <a:cxn ang="0">
                      <a:pos x="133" y="47"/>
                    </a:cxn>
                    <a:cxn ang="0">
                      <a:pos x="164" y="78"/>
                    </a:cxn>
                    <a:cxn ang="0">
                      <a:pos x="210" y="133"/>
                    </a:cxn>
                    <a:cxn ang="0">
                      <a:pos x="218" y="156"/>
                    </a:cxn>
                    <a:cxn ang="0">
                      <a:pos x="226" y="164"/>
                    </a:cxn>
                    <a:cxn ang="0">
                      <a:pos x="226" y="156"/>
                    </a:cxn>
                    <a:cxn ang="0">
                      <a:pos x="218" y="148"/>
                    </a:cxn>
                    <a:cxn ang="0">
                      <a:pos x="195" y="109"/>
                    </a:cxn>
                    <a:cxn ang="0">
                      <a:pos x="172" y="62"/>
                    </a:cxn>
                    <a:cxn ang="0">
                      <a:pos x="140" y="23"/>
                    </a:cxn>
                    <a:cxn ang="0">
                      <a:pos x="109" y="8"/>
                    </a:cxn>
                    <a:cxn ang="0">
                      <a:pos x="70" y="0"/>
                    </a:cxn>
                    <a:cxn ang="0">
                      <a:pos x="47" y="8"/>
                    </a:cxn>
                    <a:cxn ang="0">
                      <a:pos x="31" y="16"/>
                    </a:cxn>
                    <a:cxn ang="0">
                      <a:pos x="16" y="39"/>
                    </a:cxn>
                    <a:cxn ang="0">
                      <a:pos x="8" y="70"/>
                    </a:cxn>
                    <a:cxn ang="0">
                      <a:pos x="0" y="109"/>
                    </a:cxn>
                    <a:cxn ang="0">
                      <a:pos x="0" y="312"/>
                    </a:cxn>
                    <a:cxn ang="0">
                      <a:pos x="8" y="343"/>
                    </a:cxn>
                    <a:cxn ang="0">
                      <a:pos x="8" y="382"/>
                    </a:cxn>
                    <a:cxn ang="0">
                      <a:pos x="47" y="382"/>
                    </a:cxn>
                  </a:cxnLst>
                  <a:rect l="0" t="0" r="r" b="b"/>
                  <a:pathLst>
                    <a:path w="226" h="382">
                      <a:moveTo>
                        <a:pt x="47" y="382"/>
                      </a:moveTo>
                      <a:lnTo>
                        <a:pt x="47" y="366"/>
                      </a:lnTo>
                      <a:lnTo>
                        <a:pt x="39" y="335"/>
                      </a:lnTo>
                      <a:lnTo>
                        <a:pt x="31" y="281"/>
                      </a:lnTo>
                      <a:lnTo>
                        <a:pt x="31" y="226"/>
                      </a:lnTo>
                      <a:lnTo>
                        <a:pt x="23" y="164"/>
                      </a:lnTo>
                      <a:lnTo>
                        <a:pt x="23" y="109"/>
                      </a:lnTo>
                      <a:lnTo>
                        <a:pt x="39" y="62"/>
                      </a:lnTo>
                      <a:lnTo>
                        <a:pt x="55" y="31"/>
                      </a:lnTo>
                      <a:lnTo>
                        <a:pt x="78" y="23"/>
                      </a:lnTo>
                      <a:lnTo>
                        <a:pt x="101" y="31"/>
                      </a:lnTo>
                      <a:lnTo>
                        <a:pt x="133" y="47"/>
                      </a:lnTo>
                      <a:lnTo>
                        <a:pt x="164" y="78"/>
                      </a:lnTo>
                      <a:lnTo>
                        <a:pt x="210" y="133"/>
                      </a:lnTo>
                      <a:lnTo>
                        <a:pt x="218" y="156"/>
                      </a:lnTo>
                      <a:lnTo>
                        <a:pt x="226" y="164"/>
                      </a:lnTo>
                      <a:lnTo>
                        <a:pt x="226" y="156"/>
                      </a:lnTo>
                      <a:lnTo>
                        <a:pt x="218" y="148"/>
                      </a:lnTo>
                      <a:lnTo>
                        <a:pt x="195" y="109"/>
                      </a:lnTo>
                      <a:lnTo>
                        <a:pt x="172" y="62"/>
                      </a:lnTo>
                      <a:lnTo>
                        <a:pt x="140" y="23"/>
                      </a:lnTo>
                      <a:lnTo>
                        <a:pt x="109" y="8"/>
                      </a:lnTo>
                      <a:lnTo>
                        <a:pt x="70" y="0"/>
                      </a:lnTo>
                      <a:lnTo>
                        <a:pt x="47" y="8"/>
                      </a:lnTo>
                      <a:lnTo>
                        <a:pt x="31" y="16"/>
                      </a:lnTo>
                      <a:lnTo>
                        <a:pt x="16" y="39"/>
                      </a:lnTo>
                      <a:lnTo>
                        <a:pt x="8" y="70"/>
                      </a:lnTo>
                      <a:lnTo>
                        <a:pt x="0" y="109"/>
                      </a:lnTo>
                      <a:lnTo>
                        <a:pt x="0" y="312"/>
                      </a:lnTo>
                      <a:lnTo>
                        <a:pt x="8" y="343"/>
                      </a:lnTo>
                      <a:lnTo>
                        <a:pt x="8" y="382"/>
                      </a:lnTo>
                      <a:lnTo>
                        <a:pt x="47" y="382"/>
                      </a:lnTo>
                      <a:close/>
                    </a:path>
                  </a:pathLst>
                </a:custGeom>
                <a:solidFill>
                  <a:srgbClr val="00CC00"/>
                </a:solidFill>
                <a:ln w="9525">
                  <a:noFill/>
                  <a:round/>
                  <a:headEnd/>
                  <a:tailEnd/>
                </a:ln>
              </p:spPr>
              <p:txBody>
                <a:bodyPr/>
                <a:lstStyle/>
                <a:p>
                  <a:endParaRPr lang="en-GB"/>
                </a:p>
              </p:txBody>
            </p:sp>
            <p:sp>
              <p:nvSpPr>
                <p:cNvPr id="150592" name="Freeform 64"/>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0593" name="Freeform 65"/>
                <p:cNvSpPr>
                  <a:spLocks/>
                </p:cNvSpPr>
                <p:nvPr/>
              </p:nvSpPr>
              <p:spPr bwMode="auto">
                <a:xfrm>
                  <a:off x="2523" y="1565"/>
                  <a:ext cx="91" cy="294"/>
                </a:xfrm>
                <a:custGeom>
                  <a:avLst/>
                  <a:gdLst/>
                  <a:ahLst/>
                  <a:cxnLst>
                    <a:cxn ang="0">
                      <a:pos x="0" y="780"/>
                    </a:cxn>
                    <a:cxn ang="0">
                      <a:pos x="0" y="414"/>
                    </a:cxn>
                    <a:cxn ang="0">
                      <a:pos x="8" y="343"/>
                    </a:cxn>
                    <a:cxn ang="0">
                      <a:pos x="23" y="281"/>
                    </a:cxn>
                    <a:cxn ang="0">
                      <a:pos x="62" y="180"/>
                    </a:cxn>
                    <a:cxn ang="0">
                      <a:pos x="117" y="94"/>
                    </a:cxn>
                    <a:cxn ang="0">
                      <a:pos x="140" y="55"/>
                    </a:cxn>
                    <a:cxn ang="0">
                      <a:pos x="164" y="24"/>
                    </a:cxn>
                    <a:cxn ang="0">
                      <a:pos x="172" y="8"/>
                    </a:cxn>
                    <a:cxn ang="0">
                      <a:pos x="179" y="0"/>
                    </a:cxn>
                    <a:cxn ang="0">
                      <a:pos x="172" y="8"/>
                    </a:cxn>
                    <a:cxn ang="0">
                      <a:pos x="148" y="55"/>
                    </a:cxn>
                    <a:cxn ang="0">
                      <a:pos x="125" y="86"/>
                    </a:cxn>
                    <a:cxn ang="0">
                      <a:pos x="86" y="172"/>
                    </a:cxn>
                    <a:cxn ang="0">
                      <a:pos x="70" y="211"/>
                    </a:cxn>
                    <a:cxn ang="0">
                      <a:pos x="55" y="242"/>
                    </a:cxn>
                    <a:cxn ang="0">
                      <a:pos x="23" y="367"/>
                    </a:cxn>
                    <a:cxn ang="0">
                      <a:pos x="16" y="421"/>
                    </a:cxn>
                    <a:cxn ang="0">
                      <a:pos x="16" y="437"/>
                    </a:cxn>
                    <a:cxn ang="0">
                      <a:pos x="23" y="772"/>
                    </a:cxn>
                    <a:cxn ang="0">
                      <a:pos x="0" y="780"/>
                    </a:cxn>
                  </a:cxnLst>
                  <a:rect l="0" t="0" r="r" b="b"/>
                  <a:pathLst>
                    <a:path w="179" h="780">
                      <a:moveTo>
                        <a:pt x="0" y="780"/>
                      </a:moveTo>
                      <a:lnTo>
                        <a:pt x="0" y="414"/>
                      </a:lnTo>
                      <a:lnTo>
                        <a:pt x="8" y="343"/>
                      </a:lnTo>
                      <a:lnTo>
                        <a:pt x="23" y="281"/>
                      </a:lnTo>
                      <a:lnTo>
                        <a:pt x="62" y="180"/>
                      </a:lnTo>
                      <a:lnTo>
                        <a:pt x="117" y="94"/>
                      </a:lnTo>
                      <a:lnTo>
                        <a:pt x="140" y="55"/>
                      </a:lnTo>
                      <a:lnTo>
                        <a:pt x="164" y="24"/>
                      </a:lnTo>
                      <a:lnTo>
                        <a:pt x="172" y="8"/>
                      </a:lnTo>
                      <a:lnTo>
                        <a:pt x="179" y="0"/>
                      </a:lnTo>
                      <a:lnTo>
                        <a:pt x="172" y="8"/>
                      </a:lnTo>
                      <a:lnTo>
                        <a:pt x="148" y="55"/>
                      </a:lnTo>
                      <a:lnTo>
                        <a:pt x="125" y="86"/>
                      </a:lnTo>
                      <a:lnTo>
                        <a:pt x="86" y="172"/>
                      </a:lnTo>
                      <a:lnTo>
                        <a:pt x="70" y="211"/>
                      </a:lnTo>
                      <a:lnTo>
                        <a:pt x="55" y="242"/>
                      </a:lnTo>
                      <a:lnTo>
                        <a:pt x="23" y="367"/>
                      </a:lnTo>
                      <a:lnTo>
                        <a:pt x="16" y="421"/>
                      </a:lnTo>
                      <a:lnTo>
                        <a:pt x="16" y="437"/>
                      </a:lnTo>
                      <a:lnTo>
                        <a:pt x="23" y="772"/>
                      </a:lnTo>
                      <a:lnTo>
                        <a:pt x="0" y="780"/>
                      </a:lnTo>
                      <a:close/>
                    </a:path>
                  </a:pathLst>
                </a:custGeom>
                <a:solidFill>
                  <a:srgbClr val="8CFF1A"/>
                </a:solidFill>
                <a:ln w="9525">
                  <a:noFill/>
                  <a:round/>
                  <a:headEnd/>
                  <a:tailEnd/>
                </a:ln>
              </p:spPr>
              <p:txBody>
                <a:bodyPr/>
                <a:lstStyle/>
                <a:p>
                  <a:endParaRPr lang="en-GB"/>
                </a:p>
              </p:txBody>
            </p:sp>
            <p:sp>
              <p:nvSpPr>
                <p:cNvPr id="150594" name="Freeform 66"/>
                <p:cNvSpPr>
                  <a:spLocks/>
                </p:cNvSpPr>
                <p:nvPr/>
              </p:nvSpPr>
              <p:spPr bwMode="auto">
                <a:xfrm>
                  <a:off x="2531" y="1786"/>
                  <a:ext cx="32" cy="73"/>
                </a:xfrm>
                <a:custGeom>
                  <a:avLst/>
                  <a:gdLst/>
                  <a:ahLst/>
                  <a:cxnLst>
                    <a:cxn ang="0">
                      <a:pos x="23" y="195"/>
                    </a:cxn>
                    <a:cxn ang="0">
                      <a:pos x="23" y="187"/>
                    </a:cxn>
                    <a:cxn ang="0">
                      <a:pos x="15" y="172"/>
                    </a:cxn>
                    <a:cxn ang="0">
                      <a:pos x="15" y="70"/>
                    </a:cxn>
                    <a:cxn ang="0">
                      <a:pos x="23" y="39"/>
                    </a:cxn>
                    <a:cxn ang="0">
                      <a:pos x="31" y="24"/>
                    </a:cxn>
                    <a:cxn ang="0">
                      <a:pos x="39" y="16"/>
                    </a:cxn>
                    <a:cxn ang="0">
                      <a:pos x="39" y="24"/>
                    </a:cxn>
                    <a:cxn ang="0">
                      <a:pos x="54" y="47"/>
                    </a:cxn>
                    <a:cxn ang="0">
                      <a:pos x="62" y="70"/>
                    </a:cxn>
                    <a:cxn ang="0">
                      <a:pos x="62" y="86"/>
                    </a:cxn>
                    <a:cxn ang="0">
                      <a:pos x="62" y="31"/>
                    </a:cxn>
                    <a:cxn ang="0">
                      <a:pos x="54" y="16"/>
                    </a:cxn>
                    <a:cxn ang="0">
                      <a:pos x="46" y="8"/>
                    </a:cxn>
                    <a:cxn ang="0">
                      <a:pos x="31" y="0"/>
                    </a:cxn>
                    <a:cxn ang="0">
                      <a:pos x="15" y="8"/>
                    </a:cxn>
                    <a:cxn ang="0">
                      <a:pos x="7" y="24"/>
                    </a:cxn>
                    <a:cxn ang="0">
                      <a:pos x="0" y="47"/>
                    </a:cxn>
                    <a:cxn ang="0">
                      <a:pos x="0" y="195"/>
                    </a:cxn>
                    <a:cxn ang="0">
                      <a:pos x="23" y="195"/>
                    </a:cxn>
                  </a:cxnLst>
                  <a:rect l="0" t="0" r="r" b="b"/>
                  <a:pathLst>
                    <a:path w="62" h="195">
                      <a:moveTo>
                        <a:pt x="23" y="195"/>
                      </a:moveTo>
                      <a:lnTo>
                        <a:pt x="23" y="187"/>
                      </a:lnTo>
                      <a:lnTo>
                        <a:pt x="15" y="172"/>
                      </a:lnTo>
                      <a:lnTo>
                        <a:pt x="15" y="70"/>
                      </a:lnTo>
                      <a:lnTo>
                        <a:pt x="23" y="39"/>
                      </a:lnTo>
                      <a:lnTo>
                        <a:pt x="31" y="24"/>
                      </a:lnTo>
                      <a:lnTo>
                        <a:pt x="39" y="16"/>
                      </a:lnTo>
                      <a:lnTo>
                        <a:pt x="39" y="24"/>
                      </a:lnTo>
                      <a:lnTo>
                        <a:pt x="54" y="47"/>
                      </a:lnTo>
                      <a:lnTo>
                        <a:pt x="62" y="70"/>
                      </a:lnTo>
                      <a:lnTo>
                        <a:pt x="62" y="86"/>
                      </a:lnTo>
                      <a:lnTo>
                        <a:pt x="62" y="31"/>
                      </a:lnTo>
                      <a:lnTo>
                        <a:pt x="54" y="16"/>
                      </a:lnTo>
                      <a:lnTo>
                        <a:pt x="46" y="8"/>
                      </a:lnTo>
                      <a:lnTo>
                        <a:pt x="31" y="0"/>
                      </a:lnTo>
                      <a:lnTo>
                        <a:pt x="15" y="8"/>
                      </a:lnTo>
                      <a:lnTo>
                        <a:pt x="7" y="24"/>
                      </a:lnTo>
                      <a:lnTo>
                        <a:pt x="0" y="47"/>
                      </a:lnTo>
                      <a:lnTo>
                        <a:pt x="0" y="195"/>
                      </a:lnTo>
                      <a:lnTo>
                        <a:pt x="23" y="195"/>
                      </a:lnTo>
                      <a:close/>
                    </a:path>
                  </a:pathLst>
                </a:custGeom>
                <a:solidFill>
                  <a:srgbClr val="00FF00"/>
                </a:solidFill>
                <a:ln w="9525">
                  <a:noFill/>
                  <a:round/>
                  <a:headEnd/>
                  <a:tailEnd/>
                </a:ln>
              </p:spPr>
              <p:txBody>
                <a:bodyPr/>
                <a:lstStyle/>
                <a:p>
                  <a:endParaRPr lang="en-GB"/>
                </a:p>
              </p:txBody>
            </p:sp>
            <p:sp>
              <p:nvSpPr>
                <p:cNvPr id="150595" name="Freeform 67"/>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0596" name="Freeform 68"/>
                <p:cNvSpPr>
                  <a:spLocks/>
                </p:cNvSpPr>
                <p:nvPr/>
              </p:nvSpPr>
              <p:spPr bwMode="auto">
                <a:xfrm>
                  <a:off x="2409" y="1765"/>
                  <a:ext cx="103" cy="65"/>
                </a:xfrm>
                <a:custGeom>
                  <a:avLst/>
                  <a:gdLst/>
                  <a:ahLst/>
                  <a:cxnLst>
                    <a:cxn ang="0">
                      <a:pos x="164" y="171"/>
                    </a:cxn>
                    <a:cxn ang="0">
                      <a:pos x="164" y="155"/>
                    </a:cxn>
                    <a:cxn ang="0">
                      <a:pos x="171" y="124"/>
                    </a:cxn>
                    <a:cxn ang="0">
                      <a:pos x="164" y="85"/>
                    </a:cxn>
                    <a:cxn ang="0">
                      <a:pos x="132" y="39"/>
                    </a:cxn>
                    <a:cxn ang="0">
                      <a:pos x="117" y="23"/>
                    </a:cxn>
                    <a:cxn ang="0">
                      <a:pos x="93" y="23"/>
                    </a:cxn>
                    <a:cxn ang="0">
                      <a:pos x="47" y="54"/>
                    </a:cxn>
                    <a:cxn ang="0">
                      <a:pos x="0" y="101"/>
                    </a:cxn>
                    <a:cxn ang="0">
                      <a:pos x="0" y="109"/>
                    </a:cxn>
                    <a:cxn ang="0">
                      <a:pos x="23" y="62"/>
                    </a:cxn>
                    <a:cxn ang="0">
                      <a:pos x="47" y="31"/>
                    </a:cxn>
                    <a:cxn ang="0">
                      <a:pos x="78" y="7"/>
                    </a:cxn>
                    <a:cxn ang="0">
                      <a:pos x="101" y="0"/>
                    </a:cxn>
                    <a:cxn ang="0">
                      <a:pos x="132" y="7"/>
                    </a:cxn>
                    <a:cxn ang="0">
                      <a:pos x="164" y="39"/>
                    </a:cxn>
                    <a:cxn ang="0">
                      <a:pos x="179" y="70"/>
                    </a:cxn>
                    <a:cxn ang="0">
                      <a:pos x="195" y="132"/>
                    </a:cxn>
                    <a:cxn ang="0">
                      <a:pos x="195" y="155"/>
                    </a:cxn>
                    <a:cxn ang="0">
                      <a:pos x="203" y="171"/>
                    </a:cxn>
                    <a:cxn ang="0">
                      <a:pos x="164" y="171"/>
                    </a:cxn>
                  </a:cxnLst>
                  <a:rect l="0" t="0" r="r" b="b"/>
                  <a:pathLst>
                    <a:path w="203" h="171">
                      <a:moveTo>
                        <a:pt x="164" y="171"/>
                      </a:moveTo>
                      <a:lnTo>
                        <a:pt x="164" y="155"/>
                      </a:lnTo>
                      <a:lnTo>
                        <a:pt x="171" y="124"/>
                      </a:lnTo>
                      <a:lnTo>
                        <a:pt x="164" y="85"/>
                      </a:lnTo>
                      <a:lnTo>
                        <a:pt x="132" y="39"/>
                      </a:lnTo>
                      <a:lnTo>
                        <a:pt x="117" y="23"/>
                      </a:lnTo>
                      <a:lnTo>
                        <a:pt x="93" y="23"/>
                      </a:lnTo>
                      <a:lnTo>
                        <a:pt x="47" y="54"/>
                      </a:lnTo>
                      <a:lnTo>
                        <a:pt x="0" y="101"/>
                      </a:lnTo>
                      <a:lnTo>
                        <a:pt x="0" y="109"/>
                      </a:lnTo>
                      <a:lnTo>
                        <a:pt x="23" y="62"/>
                      </a:lnTo>
                      <a:lnTo>
                        <a:pt x="47" y="31"/>
                      </a:lnTo>
                      <a:lnTo>
                        <a:pt x="78" y="7"/>
                      </a:lnTo>
                      <a:lnTo>
                        <a:pt x="101" y="0"/>
                      </a:lnTo>
                      <a:lnTo>
                        <a:pt x="132" y="7"/>
                      </a:lnTo>
                      <a:lnTo>
                        <a:pt x="164" y="39"/>
                      </a:lnTo>
                      <a:lnTo>
                        <a:pt x="179" y="70"/>
                      </a:lnTo>
                      <a:lnTo>
                        <a:pt x="195" y="132"/>
                      </a:lnTo>
                      <a:lnTo>
                        <a:pt x="195" y="155"/>
                      </a:lnTo>
                      <a:lnTo>
                        <a:pt x="203" y="171"/>
                      </a:lnTo>
                      <a:lnTo>
                        <a:pt x="164" y="171"/>
                      </a:lnTo>
                      <a:close/>
                    </a:path>
                  </a:pathLst>
                </a:custGeom>
                <a:solidFill>
                  <a:srgbClr val="66CC00"/>
                </a:solidFill>
                <a:ln w="9525">
                  <a:noFill/>
                  <a:round/>
                  <a:headEnd/>
                  <a:tailEnd/>
                </a:ln>
              </p:spPr>
              <p:txBody>
                <a:bodyPr/>
                <a:lstStyle/>
                <a:p>
                  <a:endParaRPr lang="en-GB"/>
                </a:p>
              </p:txBody>
            </p:sp>
          </p:grpSp>
        </p:grpSp>
        <p:grpSp>
          <p:nvGrpSpPr>
            <p:cNvPr id="9" name="Group 69"/>
            <p:cNvGrpSpPr>
              <a:grpSpLocks/>
            </p:cNvGrpSpPr>
            <p:nvPr/>
          </p:nvGrpSpPr>
          <p:grpSpPr bwMode="auto">
            <a:xfrm>
              <a:off x="1816" y="1684"/>
              <a:ext cx="482" cy="206"/>
              <a:chOff x="2064" y="1536"/>
              <a:chExt cx="482" cy="342"/>
            </a:xfrm>
          </p:grpSpPr>
          <p:sp>
            <p:nvSpPr>
              <p:cNvPr id="150598" name="Freeform 70"/>
              <p:cNvSpPr>
                <a:spLocks/>
              </p:cNvSpPr>
              <p:nvPr/>
            </p:nvSpPr>
            <p:spPr bwMode="auto">
              <a:xfrm>
                <a:off x="2333" y="1751"/>
                <a:ext cx="111" cy="90"/>
              </a:xfrm>
              <a:custGeom>
                <a:avLst/>
                <a:gdLst/>
                <a:ahLst/>
                <a:cxnLst>
                  <a:cxn ang="0">
                    <a:pos x="39" y="241"/>
                  </a:cxn>
                  <a:cxn ang="0">
                    <a:pos x="39" y="233"/>
                  </a:cxn>
                  <a:cxn ang="0">
                    <a:pos x="31" y="210"/>
                  </a:cxn>
                  <a:cxn ang="0">
                    <a:pos x="23" y="140"/>
                  </a:cxn>
                  <a:cxn ang="0">
                    <a:pos x="23" y="70"/>
                  </a:cxn>
                  <a:cxn ang="0">
                    <a:pos x="39" y="39"/>
                  </a:cxn>
                  <a:cxn ang="0">
                    <a:pos x="54" y="15"/>
                  </a:cxn>
                  <a:cxn ang="0">
                    <a:pos x="78" y="7"/>
                  </a:cxn>
                  <a:cxn ang="0">
                    <a:pos x="101" y="15"/>
                  </a:cxn>
                  <a:cxn ang="0">
                    <a:pos x="156" y="46"/>
                  </a:cxn>
                  <a:cxn ang="0">
                    <a:pos x="202" y="85"/>
                  </a:cxn>
                  <a:cxn ang="0">
                    <a:pos x="218" y="101"/>
                  </a:cxn>
                  <a:cxn ang="0">
                    <a:pos x="210" y="93"/>
                  </a:cxn>
                  <a:cxn ang="0">
                    <a:pos x="163" y="31"/>
                  </a:cxn>
                  <a:cxn ang="0">
                    <a:pos x="132" y="7"/>
                  </a:cxn>
                  <a:cxn ang="0">
                    <a:pos x="101" y="0"/>
                  </a:cxn>
                  <a:cxn ang="0">
                    <a:pos x="70" y="0"/>
                  </a:cxn>
                  <a:cxn ang="0">
                    <a:pos x="39" y="7"/>
                  </a:cxn>
                  <a:cxn ang="0">
                    <a:pos x="23" y="23"/>
                  </a:cxn>
                  <a:cxn ang="0">
                    <a:pos x="15" y="39"/>
                  </a:cxn>
                  <a:cxn ang="0">
                    <a:pos x="0" y="93"/>
                  </a:cxn>
                  <a:cxn ang="0">
                    <a:pos x="0" y="233"/>
                  </a:cxn>
                  <a:cxn ang="0">
                    <a:pos x="39" y="241"/>
                  </a:cxn>
                </a:cxnLst>
                <a:rect l="0" t="0" r="r" b="b"/>
                <a:pathLst>
                  <a:path w="218" h="241">
                    <a:moveTo>
                      <a:pt x="39" y="241"/>
                    </a:moveTo>
                    <a:lnTo>
                      <a:pt x="39" y="233"/>
                    </a:lnTo>
                    <a:lnTo>
                      <a:pt x="31" y="210"/>
                    </a:lnTo>
                    <a:lnTo>
                      <a:pt x="23" y="140"/>
                    </a:lnTo>
                    <a:lnTo>
                      <a:pt x="23" y="70"/>
                    </a:lnTo>
                    <a:lnTo>
                      <a:pt x="39" y="39"/>
                    </a:lnTo>
                    <a:lnTo>
                      <a:pt x="54" y="15"/>
                    </a:lnTo>
                    <a:lnTo>
                      <a:pt x="78" y="7"/>
                    </a:lnTo>
                    <a:lnTo>
                      <a:pt x="101" y="15"/>
                    </a:lnTo>
                    <a:lnTo>
                      <a:pt x="156" y="46"/>
                    </a:lnTo>
                    <a:lnTo>
                      <a:pt x="202" y="85"/>
                    </a:lnTo>
                    <a:lnTo>
                      <a:pt x="218" y="101"/>
                    </a:lnTo>
                    <a:lnTo>
                      <a:pt x="210" y="93"/>
                    </a:lnTo>
                    <a:lnTo>
                      <a:pt x="163" y="31"/>
                    </a:lnTo>
                    <a:lnTo>
                      <a:pt x="132" y="7"/>
                    </a:lnTo>
                    <a:lnTo>
                      <a:pt x="101" y="0"/>
                    </a:lnTo>
                    <a:lnTo>
                      <a:pt x="70" y="0"/>
                    </a:lnTo>
                    <a:lnTo>
                      <a:pt x="39" y="7"/>
                    </a:lnTo>
                    <a:lnTo>
                      <a:pt x="23" y="23"/>
                    </a:lnTo>
                    <a:lnTo>
                      <a:pt x="15" y="39"/>
                    </a:lnTo>
                    <a:lnTo>
                      <a:pt x="0" y="93"/>
                    </a:lnTo>
                    <a:lnTo>
                      <a:pt x="0" y="233"/>
                    </a:lnTo>
                    <a:lnTo>
                      <a:pt x="39" y="241"/>
                    </a:lnTo>
                    <a:close/>
                  </a:path>
                </a:pathLst>
              </a:custGeom>
              <a:solidFill>
                <a:srgbClr val="00CC00"/>
              </a:solidFill>
              <a:ln w="9525">
                <a:noFill/>
                <a:round/>
                <a:headEnd/>
                <a:tailEnd/>
              </a:ln>
            </p:spPr>
            <p:txBody>
              <a:bodyPr/>
              <a:lstStyle/>
              <a:p>
                <a:endParaRPr lang="en-GB"/>
              </a:p>
            </p:txBody>
          </p:sp>
          <p:sp>
            <p:nvSpPr>
              <p:cNvPr id="150599" name="Freeform 71"/>
              <p:cNvSpPr>
                <a:spLocks/>
              </p:cNvSpPr>
              <p:nvPr/>
            </p:nvSpPr>
            <p:spPr bwMode="auto">
              <a:xfrm>
                <a:off x="2183" y="1536"/>
                <a:ext cx="146" cy="238"/>
              </a:xfrm>
              <a:custGeom>
                <a:avLst/>
                <a:gdLst/>
                <a:ahLst/>
                <a:cxnLst>
                  <a:cxn ang="0">
                    <a:pos x="0" y="0"/>
                  </a:cxn>
                  <a:cxn ang="0">
                    <a:pos x="8" y="0"/>
                  </a:cxn>
                  <a:cxn ang="0">
                    <a:pos x="16" y="8"/>
                  </a:cxn>
                  <a:cxn ang="0">
                    <a:pos x="55" y="24"/>
                  </a:cxn>
                  <a:cxn ang="0">
                    <a:pos x="109" y="55"/>
                  </a:cxn>
                  <a:cxn ang="0">
                    <a:pos x="156" y="94"/>
                  </a:cxn>
                  <a:cxn ang="0">
                    <a:pos x="195" y="125"/>
                  </a:cxn>
                  <a:cxn ang="0">
                    <a:pos x="226" y="156"/>
                  </a:cxn>
                  <a:cxn ang="0">
                    <a:pos x="242" y="195"/>
                  </a:cxn>
                  <a:cxn ang="0">
                    <a:pos x="258" y="250"/>
                  </a:cxn>
                  <a:cxn ang="0">
                    <a:pos x="265" y="289"/>
                  </a:cxn>
                  <a:cxn ang="0">
                    <a:pos x="273" y="343"/>
                  </a:cxn>
                  <a:cxn ang="0">
                    <a:pos x="273" y="616"/>
                  </a:cxn>
                  <a:cxn ang="0">
                    <a:pos x="281" y="632"/>
                  </a:cxn>
                  <a:cxn ang="0">
                    <a:pos x="281" y="577"/>
                  </a:cxn>
                  <a:cxn ang="0">
                    <a:pos x="289" y="531"/>
                  </a:cxn>
                  <a:cxn ang="0">
                    <a:pos x="289" y="273"/>
                  </a:cxn>
                  <a:cxn ang="0">
                    <a:pos x="281" y="234"/>
                  </a:cxn>
                  <a:cxn ang="0">
                    <a:pos x="258" y="180"/>
                  </a:cxn>
                  <a:cxn ang="0">
                    <a:pos x="226" y="133"/>
                  </a:cxn>
                  <a:cxn ang="0">
                    <a:pos x="180" y="86"/>
                  </a:cxn>
                  <a:cxn ang="0">
                    <a:pos x="117" y="47"/>
                  </a:cxn>
                  <a:cxn ang="0">
                    <a:pos x="63" y="24"/>
                  </a:cxn>
                  <a:cxn ang="0">
                    <a:pos x="31" y="8"/>
                  </a:cxn>
                  <a:cxn ang="0">
                    <a:pos x="8" y="0"/>
                  </a:cxn>
                  <a:cxn ang="0">
                    <a:pos x="0" y="0"/>
                  </a:cxn>
                </a:cxnLst>
                <a:rect l="0" t="0" r="r" b="b"/>
                <a:pathLst>
                  <a:path w="289" h="632">
                    <a:moveTo>
                      <a:pt x="0" y="0"/>
                    </a:moveTo>
                    <a:lnTo>
                      <a:pt x="8" y="0"/>
                    </a:lnTo>
                    <a:lnTo>
                      <a:pt x="16" y="8"/>
                    </a:lnTo>
                    <a:lnTo>
                      <a:pt x="55" y="24"/>
                    </a:lnTo>
                    <a:lnTo>
                      <a:pt x="109" y="55"/>
                    </a:lnTo>
                    <a:lnTo>
                      <a:pt x="156" y="94"/>
                    </a:lnTo>
                    <a:lnTo>
                      <a:pt x="195" y="125"/>
                    </a:lnTo>
                    <a:lnTo>
                      <a:pt x="226" y="156"/>
                    </a:lnTo>
                    <a:lnTo>
                      <a:pt x="242" y="195"/>
                    </a:lnTo>
                    <a:lnTo>
                      <a:pt x="258" y="250"/>
                    </a:lnTo>
                    <a:lnTo>
                      <a:pt x="265" y="289"/>
                    </a:lnTo>
                    <a:lnTo>
                      <a:pt x="273" y="343"/>
                    </a:lnTo>
                    <a:lnTo>
                      <a:pt x="273" y="616"/>
                    </a:lnTo>
                    <a:lnTo>
                      <a:pt x="281" y="632"/>
                    </a:lnTo>
                    <a:lnTo>
                      <a:pt x="281" y="577"/>
                    </a:lnTo>
                    <a:lnTo>
                      <a:pt x="289" y="531"/>
                    </a:lnTo>
                    <a:lnTo>
                      <a:pt x="289" y="273"/>
                    </a:lnTo>
                    <a:lnTo>
                      <a:pt x="281" y="234"/>
                    </a:lnTo>
                    <a:lnTo>
                      <a:pt x="258" y="180"/>
                    </a:lnTo>
                    <a:lnTo>
                      <a:pt x="226" y="133"/>
                    </a:lnTo>
                    <a:lnTo>
                      <a:pt x="180" y="86"/>
                    </a:lnTo>
                    <a:lnTo>
                      <a:pt x="117" y="47"/>
                    </a:lnTo>
                    <a:lnTo>
                      <a:pt x="63" y="24"/>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0600" name="Freeform 72"/>
              <p:cNvSpPr>
                <a:spLocks/>
              </p:cNvSpPr>
              <p:nvPr/>
            </p:nvSpPr>
            <p:spPr bwMode="auto">
              <a:xfrm>
                <a:off x="2325" y="1592"/>
                <a:ext cx="95" cy="246"/>
              </a:xfrm>
              <a:custGeom>
                <a:avLst/>
                <a:gdLst/>
                <a:ahLst/>
                <a:cxnLst>
                  <a:cxn ang="0">
                    <a:pos x="0" y="655"/>
                  </a:cxn>
                  <a:cxn ang="0">
                    <a:pos x="0" y="492"/>
                  </a:cxn>
                  <a:cxn ang="0">
                    <a:pos x="8" y="351"/>
                  </a:cxn>
                  <a:cxn ang="0">
                    <a:pos x="16" y="289"/>
                  </a:cxn>
                  <a:cxn ang="0">
                    <a:pos x="31" y="242"/>
                  </a:cxn>
                  <a:cxn ang="0">
                    <a:pos x="70" y="156"/>
                  </a:cxn>
                  <a:cxn ang="0">
                    <a:pos x="125" y="78"/>
                  </a:cxn>
                  <a:cxn ang="0">
                    <a:pos x="148" y="47"/>
                  </a:cxn>
                  <a:cxn ang="0">
                    <a:pos x="172" y="24"/>
                  </a:cxn>
                  <a:cxn ang="0">
                    <a:pos x="179" y="8"/>
                  </a:cxn>
                  <a:cxn ang="0">
                    <a:pos x="187" y="0"/>
                  </a:cxn>
                  <a:cxn ang="0">
                    <a:pos x="179" y="8"/>
                  </a:cxn>
                  <a:cxn ang="0">
                    <a:pos x="172" y="24"/>
                  </a:cxn>
                  <a:cxn ang="0">
                    <a:pos x="156" y="47"/>
                  </a:cxn>
                  <a:cxn ang="0">
                    <a:pos x="133" y="78"/>
                  </a:cxn>
                  <a:cxn ang="0">
                    <a:pos x="94" y="141"/>
                  </a:cxn>
                  <a:cxn ang="0">
                    <a:pos x="62" y="203"/>
                  </a:cxn>
                  <a:cxn ang="0">
                    <a:pos x="31" y="312"/>
                  </a:cxn>
                  <a:cxn ang="0">
                    <a:pos x="23" y="351"/>
                  </a:cxn>
                  <a:cxn ang="0">
                    <a:pos x="23" y="367"/>
                  </a:cxn>
                  <a:cxn ang="0">
                    <a:pos x="31" y="655"/>
                  </a:cxn>
                  <a:cxn ang="0">
                    <a:pos x="0" y="655"/>
                  </a:cxn>
                </a:cxnLst>
                <a:rect l="0" t="0" r="r" b="b"/>
                <a:pathLst>
                  <a:path w="187" h="655">
                    <a:moveTo>
                      <a:pt x="0" y="655"/>
                    </a:moveTo>
                    <a:lnTo>
                      <a:pt x="0" y="492"/>
                    </a:lnTo>
                    <a:lnTo>
                      <a:pt x="8" y="351"/>
                    </a:lnTo>
                    <a:lnTo>
                      <a:pt x="16" y="289"/>
                    </a:lnTo>
                    <a:lnTo>
                      <a:pt x="31" y="242"/>
                    </a:lnTo>
                    <a:lnTo>
                      <a:pt x="70" y="156"/>
                    </a:lnTo>
                    <a:lnTo>
                      <a:pt x="125" y="78"/>
                    </a:lnTo>
                    <a:lnTo>
                      <a:pt x="148" y="47"/>
                    </a:lnTo>
                    <a:lnTo>
                      <a:pt x="172" y="24"/>
                    </a:lnTo>
                    <a:lnTo>
                      <a:pt x="179" y="8"/>
                    </a:lnTo>
                    <a:lnTo>
                      <a:pt x="187" y="0"/>
                    </a:lnTo>
                    <a:lnTo>
                      <a:pt x="179" y="8"/>
                    </a:lnTo>
                    <a:lnTo>
                      <a:pt x="172" y="24"/>
                    </a:lnTo>
                    <a:lnTo>
                      <a:pt x="156" y="47"/>
                    </a:lnTo>
                    <a:lnTo>
                      <a:pt x="133" y="78"/>
                    </a:lnTo>
                    <a:lnTo>
                      <a:pt x="94" y="141"/>
                    </a:lnTo>
                    <a:lnTo>
                      <a:pt x="62" y="203"/>
                    </a:lnTo>
                    <a:lnTo>
                      <a:pt x="31" y="312"/>
                    </a:lnTo>
                    <a:lnTo>
                      <a:pt x="23" y="351"/>
                    </a:lnTo>
                    <a:lnTo>
                      <a:pt x="23" y="367"/>
                    </a:lnTo>
                    <a:lnTo>
                      <a:pt x="31" y="655"/>
                    </a:lnTo>
                    <a:lnTo>
                      <a:pt x="0" y="655"/>
                    </a:lnTo>
                    <a:close/>
                  </a:path>
                </a:pathLst>
              </a:custGeom>
              <a:solidFill>
                <a:srgbClr val="8CFF1A"/>
              </a:solidFill>
              <a:ln w="9525">
                <a:noFill/>
                <a:round/>
                <a:headEnd/>
                <a:tailEnd/>
              </a:ln>
            </p:spPr>
            <p:txBody>
              <a:bodyPr/>
              <a:lstStyle/>
              <a:p>
                <a:endParaRPr lang="en-GB"/>
              </a:p>
            </p:txBody>
          </p:sp>
          <p:sp>
            <p:nvSpPr>
              <p:cNvPr id="150601" name="Freeform 73"/>
              <p:cNvSpPr>
                <a:spLocks/>
              </p:cNvSpPr>
              <p:nvPr/>
            </p:nvSpPr>
            <p:spPr bwMode="auto">
              <a:xfrm>
                <a:off x="2337" y="1780"/>
                <a:ext cx="68" cy="58"/>
              </a:xfrm>
              <a:custGeom>
                <a:avLst/>
                <a:gdLst/>
                <a:ahLst/>
                <a:cxnLst>
                  <a:cxn ang="0">
                    <a:pos x="24" y="155"/>
                  </a:cxn>
                  <a:cxn ang="0">
                    <a:pos x="24" y="54"/>
                  </a:cxn>
                  <a:cxn ang="0">
                    <a:pos x="32" y="31"/>
                  </a:cxn>
                  <a:cxn ang="0">
                    <a:pos x="47" y="15"/>
                  </a:cxn>
                  <a:cxn ang="0">
                    <a:pos x="71" y="15"/>
                  </a:cxn>
                  <a:cxn ang="0">
                    <a:pos x="133" y="77"/>
                  </a:cxn>
                  <a:cxn ang="0">
                    <a:pos x="133" y="85"/>
                  </a:cxn>
                  <a:cxn ang="0">
                    <a:pos x="133" y="77"/>
                  </a:cxn>
                  <a:cxn ang="0">
                    <a:pos x="117" y="62"/>
                  </a:cxn>
                  <a:cxn ang="0">
                    <a:pos x="94" y="23"/>
                  </a:cxn>
                  <a:cxn ang="0">
                    <a:pos x="78" y="7"/>
                  </a:cxn>
                  <a:cxn ang="0">
                    <a:pos x="55" y="0"/>
                  </a:cxn>
                  <a:cxn ang="0">
                    <a:pos x="32" y="7"/>
                  </a:cxn>
                  <a:cxn ang="0">
                    <a:pos x="16" y="39"/>
                  </a:cxn>
                  <a:cxn ang="0">
                    <a:pos x="8" y="85"/>
                  </a:cxn>
                  <a:cxn ang="0">
                    <a:pos x="0" y="124"/>
                  </a:cxn>
                  <a:cxn ang="0">
                    <a:pos x="0" y="155"/>
                  </a:cxn>
                  <a:cxn ang="0">
                    <a:pos x="24" y="155"/>
                  </a:cxn>
                </a:cxnLst>
                <a:rect l="0" t="0" r="r" b="b"/>
                <a:pathLst>
                  <a:path w="133" h="155">
                    <a:moveTo>
                      <a:pt x="24" y="155"/>
                    </a:moveTo>
                    <a:lnTo>
                      <a:pt x="24" y="54"/>
                    </a:lnTo>
                    <a:lnTo>
                      <a:pt x="32" y="31"/>
                    </a:lnTo>
                    <a:lnTo>
                      <a:pt x="47" y="15"/>
                    </a:lnTo>
                    <a:lnTo>
                      <a:pt x="71" y="15"/>
                    </a:lnTo>
                    <a:lnTo>
                      <a:pt x="133" y="77"/>
                    </a:lnTo>
                    <a:lnTo>
                      <a:pt x="133" y="85"/>
                    </a:lnTo>
                    <a:lnTo>
                      <a:pt x="133" y="77"/>
                    </a:lnTo>
                    <a:lnTo>
                      <a:pt x="117" y="62"/>
                    </a:lnTo>
                    <a:lnTo>
                      <a:pt x="94" y="23"/>
                    </a:lnTo>
                    <a:lnTo>
                      <a:pt x="78" y="7"/>
                    </a:lnTo>
                    <a:lnTo>
                      <a:pt x="55" y="0"/>
                    </a:lnTo>
                    <a:lnTo>
                      <a:pt x="32" y="7"/>
                    </a:lnTo>
                    <a:lnTo>
                      <a:pt x="16" y="39"/>
                    </a:lnTo>
                    <a:lnTo>
                      <a:pt x="8" y="85"/>
                    </a:lnTo>
                    <a:lnTo>
                      <a:pt x="0" y="124"/>
                    </a:lnTo>
                    <a:lnTo>
                      <a:pt x="0" y="155"/>
                    </a:lnTo>
                    <a:lnTo>
                      <a:pt x="24" y="155"/>
                    </a:lnTo>
                    <a:close/>
                  </a:path>
                </a:pathLst>
              </a:custGeom>
              <a:solidFill>
                <a:srgbClr val="00FF00"/>
              </a:solidFill>
              <a:ln w="9525">
                <a:noFill/>
                <a:round/>
                <a:headEnd/>
                <a:tailEnd/>
              </a:ln>
            </p:spPr>
            <p:txBody>
              <a:bodyPr/>
              <a:lstStyle/>
              <a:p>
                <a:endParaRPr lang="en-GB"/>
              </a:p>
            </p:txBody>
          </p:sp>
          <p:sp>
            <p:nvSpPr>
              <p:cNvPr id="150602" name="Freeform 74"/>
              <p:cNvSpPr>
                <a:spLocks/>
              </p:cNvSpPr>
              <p:nvPr/>
            </p:nvSpPr>
            <p:spPr bwMode="auto">
              <a:xfrm>
                <a:off x="2139" y="1639"/>
                <a:ext cx="190" cy="197"/>
              </a:xfrm>
              <a:custGeom>
                <a:avLst/>
                <a:gdLst/>
                <a:ahLst/>
                <a:cxnLst>
                  <a:cxn ang="0">
                    <a:pos x="351" y="523"/>
                  </a:cxn>
                  <a:cxn ang="0">
                    <a:pos x="351" y="507"/>
                  </a:cxn>
                  <a:cxn ang="0">
                    <a:pos x="359" y="460"/>
                  </a:cxn>
                  <a:cxn ang="0">
                    <a:pos x="359" y="226"/>
                  </a:cxn>
                  <a:cxn ang="0">
                    <a:pos x="351" y="141"/>
                  </a:cxn>
                  <a:cxn ang="0">
                    <a:pos x="336" y="78"/>
                  </a:cxn>
                  <a:cxn ang="0">
                    <a:pos x="328" y="55"/>
                  </a:cxn>
                  <a:cxn ang="0">
                    <a:pos x="320" y="39"/>
                  </a:cxn>
                  <a:cxn ang="0">
                    <a:pos x="289" y="24"/>
                  </a:cxn>
                  <a:cxn ang="0">
                    <a:pos x="242" y="31"/>
                  </a:cxn>
                  <a:cxn ang="0">
                    <a:pos x="195" y="55"/>
                  </a:cxn>
                  <a:cxn ang="0">
                    <a:pos x="86" y="117"/>
                  </a:cxn>
                  <a:cxn ang="0">
                    <a:pos x="39" y="148"/>
                  </a:cxn>
                  <a:cxn ang="0">
                    <a:pos x="8" y="172"/>
                  </a:cxn>
                  <a:cxn ang="0">
                    <a:pos x="0" y="180"/>
                  </a:cxn>
                  <a:cxn ang="0">
                    <a:pos x="24" y="156"/>
                  </a:cxn>
                  <a:cxn ang="0">
                    <a:pos x="86" y="109"/>
                  </a:cxn>
                  <a:cxn ang="0">
                    <a:pos x="156" y="55"/>
                  </a:cxn>
                  <a:cxn ang="0">
                    <a:pos x="203" y="24"/>
                  </a:cxn>
                  <a:cxn ang="0">
                    <a:pos x="242" y="8"/>
                  </a:cxn>
                  <a:cxn ang="0">
                    <a:pos x="289" y="0"/>
                  </a:cxn>
                  <a:cxn ang="0">
                    <a:pos x="312" y="8"/>
                  </a:cxn>
                  <a:cxn ang="0">
                    <a:pos x="336" y="24"/>
                  </a:cxn>
                  <a:cxn ang="0">
                    <a:pos x="351" y="47"/>
                  </a:cxn>
                  <a:cxn ang="0">
                    <a:pos x="367" y="86"/>
                  </a:cxn>
                  <a:cxn ang="0">
                    <a:pos x="375" y="141"/>
                  </a:cxn>
                  <a:cxn ang="0">
                    <a:pos x="375" y="421"/>
                  </a:cxn>
                  <a:cxn ang="0">
                    <a:pos x="367" y="476"/>
                  </a:cxn>
                  <a:cxn ang="0">
                    <a:pos x="367" y="523"/>
                  </a:cxn>
                  <a:cxn ang="0">
                    <a:pos x="351" y="523"/>
                  </a:cxn>
                </a:cxnLst>
                <a:rect l="0" t="0" r="r" b="b"/>
                <a:pathLst>
                  <a:path w="375" h="523">
                    <a:moveTo>
                      <a:pt x="351" y="523"/>
                    </a:moveTo>
                    <a:lnTo>
                      <a:pt x="351" y="507"/>
                    </a:lnTo>
                    <a:lnTo>
                      <a:pt x="359" y="460"/>
                    </a:lnTo>
                    <a:lnTo>
                      <a:pt x="359" y="226"/>
                    </a:lnTo>
                    <a:lnTo>
                      <a:pt x="351" y="141"/>
                    </a:lnTo>
                    <a:lnTo>
                      <a:pt x="336" y="78"/>
                    </a:lnTo>
                    <a:lnTo>
                      <a:pt x="328" y="55"/>
                    </a:lnTo>
                    <a:lnTo>
                      <a:pt x="320" y="39"/>
                    </a:lnTo>
                    <a:lnTo>
                      <a:pt x="289" y="24"/>
                    </a:lnTo>
                    <a:lnTo>
                      <a:pt x="242" y="31"/>
                    </a:lnTo>
                    <a:lnTo>
                      <a:pt x="195" y="55"/>
                    </a:lnTo>
                    <a:lnTo>
                      <a:pt x="86" y="117"/>
                    </a:lnTo>
                    <a:lnTo>
                      <a:pt x="39" y="148"/>
                    </a:lnTo>
                    <a:lnTo>
                      <a:pt x="8" y="172"/>
                    </a:lnTo>
                    <a:lnTo>
                      <a:pt x="0" y="180"/>
                    </a:lnTo>
                    <a:lnTo>
                      <a:pt x="24" y="156"/>
                    </a:lnTo>
                    <a:lnTo>
                      <a:pt x="86" y="109"/>
                    </a:lnTo>
                    <a:lnTo>
                      <a:pt x="156" y="55"/>
                    </a:lnTo>
                    <a:lnTo>
                      <a:pt x="203" y="24"/>
                    </a:lnTo>
                    <a:lnTo>
                      <a:pt x="242" y="8"/>
                    </a:lnTo>
                    <a:lnTo>
                      <a:pt x="289" y="0"/>
                    </a:lnTo>
                    <a:lnTo>
                      <a:pt x="312" y="8"/>
                    </a:lnTo>
                    <a:lnTo>
                      <a:pt x="336" y="24"/>
                    </a:lnTo>
                    <a:lnTo>
                      <a:pt x="351" y="47"/>
                    </a:lnTo>
                    <a:lnTo>
                      <a:pt x="367" y="86"/>
                    </a:lnTo>
                    <a:lnTo>
                      <a:pt x="375" y="141"/>
                    </a:lnTo>
                    <a:lnTo>
                      <a:pt x="375" y="421"/>
                    </a:lnTo>
                    <a:lnTo>
                      <a:pt x="367" y="476"/>
                    </a:lnTo>
                    <a:lnTo>
                      <a:pt x="367" y="523"/>
                    </a:lnTo>
                    <a:lnTo>
                      <a:pt x="351" y="523"/>
                    </a:lnTo>
                    <a:close/>
                  </a:path>
                </a:pathLst>
              </a:custGeom>
              <a:solidFill>
                <a:srgbClr val="00FF00"/>
              </a:solidFill>
              <a:ln w="9525">
                <a:noFill/>
                <a:round/>
                <a:headEnd/>
                <a:tailEnd/>
              </a:ln>
            </p:spPr>
            <p:txBody>
              <a:bodyPr/>
              <a:lstStyle/>
              <a:p>
                <a:endParaRPr lang="en-GB"/>
              </a:p>
            </p:txBody>
          </p:sp>
          <p:sp>
            <p:nvSpPr>
              <p:cNvPr id="150603" name="Freeform 75"/>
              <p:cNvSpPr>
                <a:spLocks/>
              </p:cNvSpPr>
              <p:nvPr/>
            </p:nvSpPr>
            <p:spPr bwMode="auto">
              <a:xfrm>
                <a:off x="2211" y="1694"/>
                <a:ext cx="122" cy="142"/>
              </a:xfrm>
              <a:custGeom>
                <a:avLst/>
                <a:gdLst/>
                <a:ahLst/>
                <a:cxnLst>
                  <a:cxn ang="0">
                    <a:pos x="203" y="375"/>
                  </a:cxn>
                  <a:cxn ang="0">
                    <a:pos x="203" y="328"/>
                  </a:cxn>
                  <a:cxn ang="0">
                    <a:pos x="195" y="281"/>
                  </a:cxn>
                  <a:cxn ang="0">
                    <a:pos x="187" y="227"/>
                  </a:cxn>
                  <a:cxn ang="0">
                    <a:pos x="171" y="110"/>
                  </a:cxn>
                  <a:cxn ang="0">
                    <a:pos x="156" y="63"/>
                  </a:cxn>
                  <a:cxn ang="0">
                    <a:pos x="140" y="32"/>
                  </a:cxn>
                  <a:cxn ang="0">
                    <a:pos x="125" y="16"/>
                  </a:cxn>
                  <a:cxn ang="0">
                    <a:pos x="101" y="24"/>
                  </a:cxn>
                  <a:cxn ang="0">
                    <a:pos x="78" y="39"/>
                  </a:cxn>
                  <a:cxn ang="0">
                    <a:pos x="54" y="63"/>
                  </a:cxn>
                  <a:cxn ang="0">
                    <a:pos x="15" y="117"/>
                  </a:cxn>
                  <a:cxn ang="0">
                    <a:pos x="8" y="133"/>
                  </a:cxn>
                  <a:cxn ang="0">
                    <a:pos x="0" y="141"/>
                  </a:cxn>
                  <a:cxn ang="0">
                    <a:pos x="0" y="133"/>
                  </a:cxn>
                  <a:cxn ang="0">
                    <a:pos x="8" y="125"/>
                  </a:cxn>
                  <a:cxn ang="0">
                    <a:pos x="39" y="78"/>
                  </a:cxn>
                  <a:cxn ang="0">
                    <a:pos x="62" y="39"/>
                  </a:cxn>
                  <a:cxn ang="0">
                    <a:pos x="78" y="16"/>
                  </a:cxn>
                  <a:cxn ang="0">
                    <a:pos x="93" y="8"/>
                  </a:cxn>
                  <a:cxn ang="0">
                    <a:pos x="117" y="0"/>
                  </a:cxn>
                  <a:cxn ang="0">
                    <a:pos x="140" y="0"/>
                  </a:cxn>
                  <a:cxn ang="0">
                    <a:pos x="164" y="24"/>
                  </a:cxn>
                  <a:cxn ang="0">
                    <a:pos x="179" y="47"/>
                  </a:cxn>
                  <a:cxn ang="0">
                    <a:pos x="187" y="78"/>
                  </a:cxn>
                  <a:cxn ang="0">
                    <a:pos x="203" y="164"/>
                  </a:cxn>
                  <a:cxn ang="0">
                    <a:pos x="226" y="266"/>
                  </a:cxn>
                  <a:cxn ang="0">
                    <a:pos x="234" y="304"/>
                  </a:cxn>
                  <a:cxn ang="0">
                    <a:pos x="234" y="343"/>
                  </a:cxn>
                  <a:cxn ang="0">
                    <a:pos x="242" y="367"/>
                  </a:cxn>
                  <a:cxn ang="0">
                    <a:pos x="242" y="375"/>
                  </a:cxn>
                  <a:cxn ang="0">
                    <a:pos x="203" y="375"/>
                  </a:cxn>
                </a:cxnLst>
                <a:rect l="0" t="0" r="r" b="b"/>
                <a:pathLst>
                  <a:path w="242" h="375">
                    <a:moveTo>
                      <a:pt x="203" y="375"/>
                    </a:moveTo>
                    <a:lnTo>
                      <a:pt x="203" y="328"/>
                    </a:lnTo>
                    <a:lnTo>
                      <a:pt x="195" y="281"/>
                    </a:lnTo>
                    <a:lnTo>
                      <a:pt x="187" y="227"/>
                    </a:lnTo>
                    <a:lnTo>
                      <a:pt x="171" y="110"/>
                    </a:lnTo>
                    <a:lnTo>
                      <a:pt x="156" y="63"/>
                    </a:lnTo>
                    <a:lnTo>
                      <a:pt x="140" y="32"/>
                    </a:lnTo>
                    <a:lnTo>
                      <a:pt x="125" y="16"/>
                    </a:lnTo>
                    <a:lnTo>
                      <a:pt x="101" y="24"/>
                    </a:lnTo>
                    <a:lnTo>
                      <a:pt x="78" y="39"/>
                    </a:lnTo>
                    <a:lnTo>
                      <a:pt x="54" y="63"/>
                    </a:lnTo>
                    <a:lnTo>
                      <a:pt x="15" y="117"/>
                    </a:lnTo>
                    <a:lnTo>
                      <a:pt x="8" y="133"/>
                    </a:lnTo>
                    <a:lnTo>
                      <a:pt x="0" y="141"/>
                    </a:lnTo>
                    <a:lnTo>
                      <a:pt x="0" y="133"/>
                    </a:lnTo>
                    <a:lnTo>
                      <a:pt x="8" y="125"/>
                    </a:lnTo>
                    <a:lnTo>
                      <a:pt x="39" y="78"/>
                    </a:lnTo>
                    <a:lnTo>
                      <a:pt x="62" y="39"/>
                    </a:lnTo>
                    <a:lnTo>
                      <a:pt x="78" y="16"/>
                    </a:lnTo>
                    <a:lnTo>
                      <a:pt x="93" y="8"/>
                    </a:lnTo>
                    <a:lnTo>
                      <a:pt x="117" y="0"/>
                    </a:lnTo>
                    <a:lnTo>
                      <a:pt x="140" y="0"/>
                    </a:lnTo>
                    <a:lnTo>
                      <a:pt x="164" y="24"/>
                    </a:lnTo>
                    <a:lnTo>
                      <a:pt x="179" y="47"/>
                    </a:lnTo>
                    <a:lnTo>
                      <a:pt x="187" y="78"/>
                    </a:lnTo>
                    <a:lnTo>
                      <a:pt x="203" y="164"/>
                    </a:lnTo>
                    <a:lnTo>
                      <a:pt x="226" y="266"/>
                    </a:lnTo>
                    <a:lnTo>
                      <a:pt x="234" y="304"/>
                    </a:lnTo>
                    <a:lnTo>
                      <a:pt x="234" y="343"/>
                    </a:lnTo>
                    <a:lnTo>
                      <a:pt x="242" y="367"/>
                    </a:lnTo>
                    <a:lnTo>
                      <a:pt x="242" y="375"/>
                    </a:lnTo>
                    <a:lnTo>
                      <a:pt x="203" y="375"/>
                    </a:lnTo>
                    <a:close/>
                  </a:path>
                </a:pathLst>
              </a:custGeom>
              <a:solidFill>
                <a:srgbClr val="66CC00"/>
              </a:solidFill>
              <a:ln w="9525">
                <a:noFill/>
                <a:round/>
                <a:headEnd/>
                <a:tailEnd/>
              </a:ln>
            </p:spPr>
            <p:txBody>
              <a:bodyPr/>
              <a:lstStyle/>
              <a:p>
                <a:endParaRPr lang="en-GB"/>
              </a:p>
            </p:txBody>
          </p:sp>
          <p:sp>
            <p:nvSpPr>
              <p:cNvPr id="150604" name="Freeform 76"/>
              <p:cNvSpPr>
                <a:spLocks/>
              </p:cNvSpPr>
              <p:nvPr/>
            </p:nvSpPr>
            <p:spPr bwMode="auto">
              <a:xfrm>
                <a:off x="2195" y="1689"/>
                <a:ext cx="142" cy="158"/>
              </a:xfrm>
              <a:custGeom>
                <a:avLst/>
                <a:gdLst/>
                <a:ahLst/>
                <a:cxnLst>
                  <a:cxn ang="0">
                    <a:pos x="46" y="421"/>
                  </a:cxn>
                  <a:cxn ang="0">
                    <a:pos x="46" y="421"/>
                  </a:cxn>
                  <a:cxn ang="0">
                    <a:pos x="46" y="405"/>
                  </a:cxn>
                  <a:cxn ang="0">
                    <a:pos x="39" y="366"/>
                  </a:cxn>
                  <a:cxn ang="0">
                    <a:pos x="31" y="312"/>
                  </a:cxn>
                  <a:cxn ang="0">
                    <a:pos x="31" y="117"/>
                  </a:cxn>
                  <a:cxn ang="0">
                    <a:pos x="39" y="62"/>
                  </a:cxn>
                  <a:cxn ang="0">
                    <a:pos x="54" y="31"/>
                  </a:cxn>
                  <a:cxn ang="0">
                    <a:pos x="78" y="15"/>
                  </a:cxn>
                  <a:cxn ang="0">
                    <a:pos x="109" y="15"/>
                  </a:cxn>
                  <a:cxn ang="0">
                    <a:pos x="187" y="47"/>
                  </a:cxn>
                  <a:cxn ang="0">
                    <a:pos x="249" y="78"/>
                  </a:cxn>
                  <a:cxn ang="0">
                    <a:pos x="273" y="93"/>
                  </a:cxn>
                  <a:cxn ang="0">
                    <a:pos x="280" y="101"/>
                  </a:cxn>
                  <a:cxn ang="0">
                    <a:pos x="265" y="93"/>
                  </a:cxn>
                  <a:cxn ang="0">
                    <a:pos x="234" y="70"/>
                  </a:cxn>
                  <a:cxn ang="0">
                    <a:pos x="156" y="15"/>
                  </a:cxn>
                  <a:cxn ang="0">
                    <a:pos x="124" y="8"/>
                  </a:cxn>
                  <a:cxn ang="0">
                    <a:pos x="78" y="0"/>
                  </a:cxn>
                  <a:cxn ang="0">
                    <a:pos x="54" y="8"/>
                  </a:cxn>
                  <a:cxn ang="0">
                    <a:pos x="39" y="15"/>
                  </a:cxn>
                  <a:cxn ang="0">
                    <a:pos x="23" y="39"/>
                  </a:cxn>
                  <a:cxn ang="0">
                    <a:pos x="7" y="70"/>
                  </a:cxn>
                  <a:cxn ang="0">
                    <a:pos x="0" y="117"/>
                  </a:cxn>
                  <a:cxn ang="0">
                    <a:pos x="0" y="335"/>
                  </a:cxn>
                  <a:cxn ang="0">
                    <a:pos x="7" y="382"/>
                  </a:cxn>
                  <a:cxn ang="0">
                    <a:pos x="7" y="421"/>
                  </a:cxn>
                  <a:cxn ang="0">
                    <a:pos x="46" y="421"/>
                  </a:cxn>
                </a:cxnLst>
                <a:rect l="0" t="0" r="r" b="b"/>
                <a:pathLst>
                  <a:path w="280" h="421">
                    <a:moveTo>
                      <a:pt x="46" y="421"/>
                    </a:moveTo>
                    <a:lnTo>
                      <a:pt x="46" y="421"/>
                    </a:lnTo>
                    <a:lnTo>
                      <a:pt x="46" y="405"/>
                    </a:lnTo>
                    <a:lnTo>
                      <a:pt x="39" y="366"/>
                    </a:lnTo>
                    <a:lnTo>
                      <a:pt x="31" y="312"/>
                    </a:lnTo>
                    <a:lnTo>
                      <a:pt x="31" y="117"/>
                    </a:lnTo>
                    <a:lnTo>
                      <a:pt x="39" y="62"/>
                    </a:lnTo>
                    <a:lnTo>
                      <a:pt x="54" y="31"/>
                    </a:lnTo>
                    <a:lnTo>
                      <a:pt x="78" y="15"/>
                    </a:lnTo>
                    <a:lnTo>
                      <a:pt x="109" y="15"/>
                    </a:lnTo>
                    <a:lnTo>
                      <a:pt x="187" y="47"/>
                    </a:lnTo>
                    <a:lnTo>
                      <a:pt x="249" y="78"/>
                    </a:lnTo>
                    <a:lnTo>
                      <a:pt x="273" y="93"/>
                    </a:lnTo>
                    <a:lnTo>
                      <a:pt x="280" y="101"/>
                    </a:lnTo>
                    <a:lnTo>
                      <a:pt x="265" y="93"/>
                    </a:lnTo>
                    <a:lnTo>
                      <a:pt x="234" y="70"/>
                    </a:lnTo>
                    <a:lnTo>
                      <a:pt x="156" y="15"/>
                    </a:lnTo>
                    <a:lnTo>
                      <a:pt x="124" y="8"/>
                    </a:lnTo>
                    <a:lnTo>
                      <a:pt x="78" y="0"/>
                    </a:lnTo>
                    <a:lnTo>
                      <a:pt x="54" y="8"/>
                    </a:lnTo>
                    <a:lnTo>
                      <a:pt x="39" y="15"/>
                    </a:lnTo>
                    <a:lnTo>
                      <a:pt x="23" y="39"/>
                    </a:lnTo>
                    <a:lnTo>
                      <a:pt x="7" y="70"/>
                    </a:lnTo>
                    <a:lnTo>
                      <a:pt x="0" y="117"/>
                    </a:lnTo>
                    <a:lnTo>
                      <a:pt x="0" y="335"/>
                    </a:lnTo>
                    <a:lnTo>
                      <a:pt x="7" y="382"/>
                    </a:lnTo>
                    <a:lnTo>
                      <a:pt x="7" y="421"/>
                    </a:lnTo>
                    <a:lnTo>
                      <a:pt x="46" y="421"/>
                    </a:lnTo>
                    <a:close/>
                  </a:path>
                </a:pathLst>
              </a:custGeom>
              <a:solidFill>
                <a:srgbClr val="00FF00"/>
              </a:solidFill>
              <a:ln w="9525">
                <a:noFill/>
                <a:round/>
                <a:headEnd/>
                <a:tailEnd/>
              </a:ln>
            </p:spPr>
            <p:txBody>
              <a:bodyPr/>
              <a:lstStyle/>
              <a:p>
                <a:endParaRPr lang="en-GB"/>
              </a:p>
            </p:txBody>
          </p:sp>
          <p:sp>
            <p:nvSpPr>
              <p:cNvPr id="150605" name="Freeform 77"/>
              <p:cNvSpPr>
                <a:spLocks/>
              </p:cNvSpPr>
              <p:nvPr/>
            </p:nvSpPr>
            <p:spPr bwMode="auto">
              <a:xfrm>
                <a:off x="2207" y="1742"/>
                <a:ext cx="95" cy="108"/>
              </a:xfrm>
              <a:custGeom>
                <a:avLst/>
                <a:gdLst/>
                <a:ahLst/>
                <a:cxnLst>
                  <a:cxn ang="0">
                    <a:pos x="55" y="289"/>
                  </a:cxn>
                  <a:cxn ang="0">
                    <a:pos x="55" y="281"/>
                  </a:cxn>
                  <a:cxn ang="0">
                    <a:pos x="47" y="250"/>
                  </a:cxn>
                  <a:cxn ang="0">
                    <a:pos x="31" y="172"/>
                  </a:cxn>
                  <a:cxn ang="0">
                    <a:pos x="31" y="78"/>
                  </a:cxn>
                  <a:cxn ang="0">
                    <a:pos x="39" y="47"/>
                  </a:cxn>
                  <a:cxn ang="0">
                    <a:pos x="55" y="24"/>
                  </a:cxn>
                  <a:cxn ang="0">
                    <a:pos x="78" y="16"/>
                  </a:cxn>
                  <a:cxn ang="0">
                    <a:pos x="101" y="16"/>
                  </a:cxn>
                  <a:cxn ang="0">
                    <a:pos x="140" y="39"/>
                  </a:cxn>
                  <a:cxn ang="0">
                    <a:pos x="172" y="63"/>
                  </a:cxn>
                  <a:cxn ang="0">
                    <a:pos x="187" y="70"/>
                  </a:cxn>
                  <a:cxn ang="0">
                    <a:pos x="187" y="78"/>
                  </a:cxn>
                  <a:cxn ang="0">
                    <a:pos x="187" y="70"/>
                  </a:cxn>
                  <a:cxn ang="0">
                    <a:pos x="179" y="55"/>
                  </a:cxn>
                  <a:cxn ang="0">
                    <a:pos x="140" y="16"/>
                  </a:cxn>
                  <a:cxn ang="0">
                    <a:pos x="109" y="0"/>
                  </a:cxn>
                  <a:cxn ang="0">
                    <a:pos x="70" y="0"/>
                  </a:cxn>
                  <a:cxn ang="0">
                    <a:pos x="39" y="8"/>
                  </a:cxn>
                  <a:cxn ang="0">
                    <a:pos x="23" y="24"/>
                  </a:cxn>
                  <a:cxn ang="0">
                    <a:pos x="16" y="47"/>
                  </a:cxn>
                  <a:cxn ang="0">
                    <a:pos x="8" y="78"/>
                  </a:cxn>
                  <a:cxn ang="0">
                    <a:pos x="8" y="117"/>
                  </a:cxn>
                  <a:cxn ang="0">
                    <a:pos x="0" y="195"/>
                  </a:cxn>
                  <a:cxn ang="0">
                    <a:pos x="8" y="257"/>
                  </a:cxn>
                  <a:cxn ang="0">
                    <a:pos x="8" y="289"/>
                  </a:cxn>
                  <a:cxn ang="0">
                    <a:pos x="55" y="289"/>
                  </a:cxn>
                </a:cxnLst>
                <a:rect l="0" t="0" r="r" b="b"/>
                <a:pathLst>
                  <a:path w="187" h="289">
                    <a:moveTo>
                      <a:pt x="55" y="289"/>
                    </a:moveTo>
                    <a:lnTo>
                      <a:pt x="55" y="281"/>
                    </a:lnTo>
                    <a:lnTo>
                      <a:pt x="47" y="250"/>
                    </a:lnTo>
                    <a:lnTo>
                      <a:pt x="31" y="172"/>
                    </a:lnTo>
                    <a:lnTo>
                      <a:pt x="31" y="78"/>
                    </a:lnTo>
                    <a:lnTo>
                      <a:pt x="39" y="47"/>
                    </a:lnTo>
                    <a:lnTo>
                      <a:pt x="55" y="24"/>
                    </a:lnTo>
                    <a:lnTo>
                      <a:pt x="78" y="16"/>
                    </a:lnTo>
                    <a:lnTo>
                      <a:pt x="101" y="16"/>
                    </a:lnTo>
                    <a:lnTo>
                      <a:pt x="140" y="39"/>
                    </a:lnTo>
                    <a:lnTo>
                      <a:pt x="172" y="63"/>
                    </a:lnTo>
                    <a:lnTo>
                      <a:pt x="187" y="70"/>
                    </a:lnTo>
                    <a:lnTo>
                      <a:pt x="187" y="78"/>
                    </a:lnTo>
                    <a:lnTo>
                      <a:pt x="187" y="70"/>
                    </a:lnTo>
                    <a:lnTo>
                      <a:pt x="179" y="55"/>
                    </a:lnTo>
                    <a:lnTo>
                      <a:pt x="140" y="16"/>
                    </a:lnTo>
                    <a:lnTo>
                      <a:pt x="109" y="0"/>
                    </a:lnTo>
                    <a:lnTo>
                      <a:pt x="70" y="0"/>
                    </a:lnTo>
                    <a:lnTo>
                      <a:pt x="39" y="8"/>
                    </a:lnTo>
                    <a:lnTo>
                      <a:pt x="23" y="24"/>
                    </a:lnTo>
                    <a:lnTo>
                      <a:pt x="16" y="47"/>
                    </a:lnTo>
                    <a:lnTo>
                      <a:pt x="8" y="78"/>
                    </a:lnTo>
                    <a:lnTo>
                      <a:pt x="8" y="117"/>
                    </a:lnTo>
                    <a:lnTo>
                      <a:pt x="0" y="195"/>
                    </a:lnTo>
                    <a:lnTo>
                      <a:pt x="8" y="257"/>
                    </a:lnTo>
                    <a:lnTo>
                      <a:pt x="8" y="289"/>
                    </a:lnTo>
                    <a:lnTo>
                      <a:pt x="55" y="289"/>
                    </a:lnTo>
                    <a:close/>
                  </a:path>
                </a:pathLst>
              </a:custGeom>
              <a:solidFill>
                <a:srgbClr val="00CC00"/>
              </a:solidFill>
              <a:ln w="9525">
                <a:noFill/>
                <a:round/>
                <a:headEnd/>
                <a:tailEnd/>
              </a:ln>
            </p:spPr>
            <p:txBody>
              <a:bodyPr/>
              <a:lstStyle/>
              <a:p>
                <a:endParaRPr lang="en-GB"/>
              </a:p>
            </p:txBody>
          </p:sp>
          <p:sp>
            <p:nvSpPr>
              <p:cNvPr id="150606" name="Freeform 78"/>
              <p:cNvSpPr>
                <a:spLocks/>
              </p:cNvSpPr>
              <p:nvPr/>
            </p:nvSpPr>
            <p:spPr bwMode="auto">
              <a:xfrm>
                <a:off x="2064" y="1627"/>
                <a:ext cx="139" cy="173"/>
              </a:xfrm>
              <a:custGeom>
                <a:avLst/>
                <a:gdLst/>
                <a:ahLst/>
                <a:cxnLst>
                  <a:cxn ang="0">
                    <a:pos x="0" y="0"/>
                  </a:cxn>
                  <a:cxn ang="0">
                    <a:pos x="8" y="0"/>
                  </a:cxn>
                  <a:cxn ang="0">
                    <a:pos x="16" y="8"/>
                  </a:cxn>
                  <a:cxn ang="0">
                    <a:pos x="55" y="16"/>
                  </a:cxn>
                  <a:cxn ang="0">
                    <a:pos x="109" y="39"/>
                  </a:cxn>
                  <a:cxn ang="0">
                    <a:pos x="187" y="86"/>
                  </a:cxn>
                  <a:cxn ang="0">
                    <a:pos x="211" y="109"/>
                  </a:cxn>
                  <a:cxn ang="0">
                    <a:pos x="226" y="140"/>
                  </a:cxn>
                  <a:cxn ang="0">
                    <a:pos x="242" y="179"/>
                  </a:cxn>
                  <a:cxn ang="0">
                    <a:pos x="250" y="211"/>
                  </a:cxn>
                  <a:cxn ang="0">
                    <a:pos x="258" y="250"/>
                  </a:cxn>
                  <a:cxn ang="0">
                    <a:pos x="258" y="452"/>
                  </a:cxn>
                  <a:cxn ang="0">
                    <a:pos x="265" y="460"/>
                  </a:cxn>
                  <a:cxn ang="0">
                    <a:pos x="265" y="421"/>
                  </a:cxn>
                  <a:cxn ang="0">
                    <a:pos x="273" y="335"/>
                  </a:cxn>
                  <a:cxn ang="0">
                    <a:pos x="273" y="203"/>
                  </a:cxn>
                  <a:cxn ang="0">
                    <a:pos x="265" y="172"/>
                  </a:cxn>
                  <a:cxn ang="0">
                    <a:pos x="242" y="125"/>
                  </a:cxn>
                  <a:cxn ang="0">
                    <a:pos x="211" y="94"/>
                  </a:cxn>
                  <a:cxn ang="0">
                    <a:pos x="164" y="55"/>
                  </a:cxn>
                  <a:cxn ang="0">
                    <a:pos x="117" y="31"/>
                  </a:cxn>
                  <a:cxn ang="0">
                    <a:pos x="63" y="16"/>
                  </a:cxn>
                  <a:cxn ang="0">
                    <a:pos x="31" y="8"/>
                  </a:cxn>
                  <a:cxn ang="0">
                    <a:pos x="8" y="0"/>
                  </a:cxn>
                  <a:cxn ang="0">
                    <a:pos x="0" y="0"/>
                  </a:cxn>
                </a:cxnLst>
                <a:rect l="0" t="0" r="r" b="b"/>
                <a:pathLst>
                  <a:path w="273" h="460">
                    <a:moveTo>
                      <a:pt x="0" y="0"/>
                    </a:moveTo>
                    <a:lnTo>
                      <a:pt x="8" y="0"/>
                    </a:lnTo>
                    <a:lnTo>
                      <a:pt x="16" y="8"/>
                    </a:lnTo>
                    <a:lnTo>
                      <a:pt x="55" y="16"/>
                    </a:lnTo>
                    <a:lnTo>
                      <a:pt x="109" y="39"/>
                    </a:lnTo>
                    <a:lnTo>
                      <a:pt x="187" y="86"/>
                    </a:lnTo>
                    <a:lnTo>
                      <a:pt x="211" y="109"/>
                    </a:lnTo>
                    <a:lnTo>
                      <a:pt x="226" y="140"/>
                    </a:lnTo>
                    <a:lnTo>
                      <a:pt x="242" y="179"/>
                    </a:lnTo>
                    <a:lnTo>
                      <a:pt x="250" y="211"/>
                    </a:lnTo>
                    <a:lnTo>
                      <a:pt x="258" y="250"/>
                    </a:lnTo>
                    <a:lnTo>
                      <a:pt x="258" y="452"/>
                    </a:lnTo>
                    <a:lnTo>
                      <a:pt x="265" y="460"/>
                    </a:lnTo>
                    <a:lnTo>
                      <a:pt x="265" y="421"/>
                    </a:lnTo>
                    <a:lnTo>
                      <a:pt x="273" y="335"/>
                    </a:lnTo>
                    <a:lnTo>
                      <a:pt x="273" y="203"/>
                    </a:lnTo>
                    <a:lnTo>
                      <a:pt x="265" y="172"/>
                    </a:lnTo>
                    <a:lnTo>
                      <a:pt x="242" y="125"/>
                    </a:lnTo>
                    <a:lnTo>
                      <a:pt x="211" y="94"/>
                    </a:lnTo>
                    <a:lnTo>
                      <a:pt x="164" y="55"/>
                    </a:lnTo>
                    <a:lnTo>
                      <a:pt x="117" y="31"/>
                    </a:lnTo>
                    <a:lnTo>
                      <a:pt x="63" y="16"/>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0607" name="Freeform 79"/>
              <p:cNvSpPr>
                <a:spLocks/>
              </p:cNvSpPr>
              <p:nvPr/>
            </p:nvSpPr>
            <p:spPr bwMode="auto">
              <a:xfrm>
                <a:off x="2119" y="1721"/>
                <a:ext cx="96" cy="126"/>
              </a:xfrm>
              <a:custGeom>
                <a:avLst/>
                <a:gdLst/>
                <a:ahLst/>
                <a:cxnLst>
                  <a:cxn ang="0">
                    <a:pos x="149" y="335"/>
                  </a:cxn>
                  <a:cxn ang="0">
                    <a:pos x="149" y="257"/>
                  </a:cxn>
                  <a:cxn ang="0">
                    <a:pos x="141" y="202"/>
                  </a:cxn>
                  <a:cxn ang="0">
                    <a:pos x="125" y="101"/>
                  </a:cxn>
                  <a:cxn ang="0">
                    <a:pos x="117" y="62"/>
                  </a:cxn>
                  <a:cxn ang="0">
                    <a:pos x="102" y="31"/>
                  </a:cxn>
                  <a:cxn ang="0">
                    <a:pos x="86" y="23"/>
                  </a:cxn>
                  <a:cxn ang="0">
                    <a:pos x="63" y="23"/>
                  </a:cxn>
                  <a:cxn ang="0">
                    <a:pos x="32" y="46"/>
                  </a:cxn>
                  <a:cxn ang="0">
                    <a:pos x="8" y="85"/>
                  </a:cxn>
                  <a:cxn ang="0">
                    <a:pos x="0" y="93"/>
                  </a:cxn>
                  <a:cxn ang="0">
                    <a:pos x="0" y="101"/>
                  </a:cxn>
                  <a:cxn ang="0">
                    <a:pos x="0" y="85"/>
                  </a:cxn>
                  <a:cxn ang="0">
                    <a:pos x="16" y="62"/>
                  </a:cxn>
                  <a:cxn ang="0">
                    <a:pos x="24" y="31"/>
                  </a:cxn>
                  <a:cxn ang="0">
                    <a:pos x="47" y="7"/>
                  </a:cxn>
                  <a:cxn ang="0">
                    <a:pos x="71" y="0"/>
                  </a:cxn>
                  <a:cxn ang="0">
                    <a:pos x="102" y="7"/>
                  </a:cxn>
                  <a:cxn ang="0">
                    <a:pos x="133" y="31"/>
                  </a:cxn>
                  <a:cxn ang="0">
                    <a:pos x="141" y="46"/>
                  </a:cxn>
                  <a:cxn ang="0">
                    <a:pos x="149" y="78"/>
                  </a:cxn>
                  <a:cxn ang="0">
                    <a:pos x="172" y="241"/>
                  </a:cxn>
                  <a:cxn ang="0">
                    <a:pos x="180" y="280"/>
                  </a:cxn>
                  <a:cxn ang="0">
                    <a:pos x="188" y="311"/>
                  </a:cxn>
                  <a:cxn ang="0">
                    <a:pos x="188" y="335"/>
                  </a:cxn>
                  <a:cxn ang="0">
                    <a:pos x="149" y="335"/>
                  </a:cxn>
                </a:cxnLst>
                <a:rect l="0" t="0" r="r" b="b"/>
                <a:pathLst>
                  <a:path w="188" h="335">
                    <a:moveTo>
                      <a:pt x="149" y="335"/>
                    </a:moveTo>
                    <a:lnTo>
                      <a:pt x="149" y="257"/>
                    </a:lnTo>
                    <a:lnTo>
                      <a:pt x="141" y="202"/>
                    </a:lnTo>
                    <a:lnTo>
                      <a:pt x="125" y="101"/>
                    </a:lnTo>
                    <a:lnTo>
                      <a:pt x="117" y="62"/>
                    </a:lnTo>
                    <a:lnTo>
                      <a:pt x="102" y="31"/>
                    </a:lnTo>
                    <a:lnTo>
                      <a:pt x="86" y="23"/>
                    </a:lnTo>
                    <a:lnTo>
                      <a:pt x="63" y="23"/>
                    </a:lnTo>
                    <a:lnTo>
                      <a:pt x="32" y="46"/>
                    </a:lnTo>
                    <a:lnTo>
                      <a:pt x="8" y="85"/>
                    </a:lnTo>
                    <a:lnTo>
                      <a:pt x="0" y="93"/>
                    </a:lnTo>
                    <a:lnTo>
                      <a:pt x="0" y="101"/>
                    </a:lnTo>
                    <a:lnTo>
                      <a:pt x="0" y="85"/>
                    </a:lnTo>
                    <a:lnTo>
                      <a:pt x="16" y="62"/>
                    </a:lnTo>
                    <a:lnTo>
                      <a:pt x="24" y="31"/>
                    </a:lnTo>
                    <a:lnTo>
                      <a:pt x="47" y="7"/>
                    </a:lnTo>
                    <a:lnTo>
                      <a:pt x="71" y="0"/>
                    </a:lnTo>
                    <a:lnTo>
                      <a:pt x="102" y="7"/>
                    </a:lnTo>
                    <a:lnTo>
                      <a:pt x="133" y="31"/>
                    </a:lnTo>
                    <a:lnTo>
                      <a:pt x="141" y="46"/>
                    </a:lnTo>
                    <a:lnTo>
                      <a:pt x="149" y="78"/>
                    </a:lnTo>
                    <a:lnTo>
                      <a:pt x="172" y="241"/>
                    </a:lnTo>
                    <a:lnTo>
                      <a:pt x="180" y="280"/>
                    </a:lnTo>
                    <a:lnTo>
                      <a:pt x="188" y="311"/>
                    </a:lnTo>
                    <a:lnTo>
                      <a:pt x="188" y="335"/>
                    </a:lnTo>
                    <a:lnTo>
                      <a:pt x="149" y="335"/>
                    </a:lnTo>
                    <a:close/>
                  </a:path>
                </a:pathLst>
              </a:custGeom>
              <a:solidFill>
                <a:srgbClr val="66CC00"/>
              </a:solidFill>
              <a:ln w="9525">
                <a:noFill/>
                <a:round/>
                <a:headEnd/>
                <a:tailEnd/>
              </a:ln>
            </p:spPr>
            <p:txBody>
              <a:bodyPr/>
              <a:lstStyle/>
              <a:p>
                <a:endParaRPr lang="en-GB"/>
              </a:p>
            </p:txBody>
          </p:sp>
          <p:sp>
            <p:nvSpPr>
              <p:cNvPr id="150608" name="Freeform 80"/>
              <p:cNvSpPr>
                <a:spLocks/>
              </p:cNvSpPr>
              <p:nvPr/>
            </p:nvSpPr>
            <p:spPr bwMode="auto">
              <a:xfrm>
                <a:off x="2203" y="1636"/>
                <a:ext cx="91" cy="211"/>
              </a:xfrm>
              <a:custGeom>
                <a:avLst/>
                <a:gdLst/>
                <a:ahLst/>
                <a:cxnLst>
                  <a:cxn ang="0">
                    <a:pos x="0" y="562"/>
                  </a:cxn>
                  <a:cxn ang="0">
                    <a:pos x="0" y="258"/>
                  </a:cxn>
                  <a:cxn ang="0">
                    <a:pos x="8" y="195"/>
                  </a:cxn>
                  <a:cxn ang="0">
                    <a:pos x="24" y="141"/>
                  </a:cxn>
                  <a:cxn ang="0">
                    <a:pos x="39" y="102"/>
                  </a:cxn>
                  <a:cxn ang="0">
                    <a:pos x="63" y="71"/>
                  </a:cxn>
                  <a:cxn ang="0">
                    <a:pos x="117" y="24"/>
                  </a:cxn>
                  <a:cxn ang="0">
                    <a:pos x="141" y="16"/>
                  </a:cxn>
                  <a:cxn ang="0">
                    <a:pos x="172" y="0"/>
                  </a:cxn>
                  <a:cxn ang="0">
                    <a:pos x="180" y="0"/>
                  </a:cxn>
                  <a:cxn ang="0">
                    <a:pos x="172" y="0"/>
                  </a:cxn>
                  <a:cxn ang="0">
                    <a:pos x="164" y="8"/>
                  </a:cxn>
                  <a:cxn ang="0">
                    <a:pos x="125" y="32"/>
                  </a:cxn>
                  <a:cxn ang="0">
                    <a:pos x="78" y="63"/>
                  </a:cxn>
                  <a:cxn ang="0">
                    <a:pos x="63" y="86"/>
                  </a:cxn>
                  <a:cxn ang="0">
                    <a:pos x="55" y="110"/>
                  </a:cxn>
                  <a:cxn ang="0">
                    <a:pos x="24" y="219"/>
                  </a:cxn>
                  <a:cxn ang="0">
                    <a:pos x="16" y="258"/>
                  </a:cxn>
                  <a:cxn ang="0">
                    <a:pos x="16" y="562"/>
                  </a:cxn>
                  <a:cxn ang="0">
                    <a:pos x="0" y="562"/>
                  </a:cxn>
                </a:cxnLst>
                <a:rect l="0" t="0" r="r" b="b"/>
                <a:pathLst>
                  <a:path w="180" h="562">
                    <a:moveTo>
                      <a:pt x="0" y="562"/>
                    </a:moveTo>
                    <a:lnTo>
                      <a:pt x="0" y="258"/>
                    </a:lnTo>
                    <a:lnTo>
                      <a:pt x="8" y="195"/>
                    </a:lnTo>
                    <a:lnTo>
                      <a:pt x="24" y="141"/>
                    </a:lnTo>
                    <a:lnTo>
                      <a:pt x="39" y="102"/>
                    </a:lnTo>
                    <a:lnTo>
                      <a:pt x="63" y="71"/>
                    </a:lnTo>
                    <a:lnTo>
                      <a:pt x="117" y="24"/>
                    </a:lnTo>
                    <a:lnTo>
                      <a:pt x="141" y="16"/>
                    </a:lnTo>
                    <a:lnTo>
                      <a:pt x="172" y="0"/>
                    </a:lnTo>
                    <a:lnTo>
                      <a:pt x="180" y="0"/>
                    </a:lnTo>
                    <a:lnTo>
                      <a:pt x="172" y="0"/>
                    </a:lnTo>
                    <a:lnTo>
                      <a:pt x="164" y="8"/>
                    </a:lnTo>
                    <a:lnTo>
                      <a:pt x="125" y="32"/>
                    </a:lnTo>
                    <a:lnTo>
                      <a:pt x="78" y="63"/>
                    </a:lnTo>
                    <a:lnTo>
                      <a:pt x="63" y="86"/>
                    </a:lnTo>
                    <a:lnTo>
                      <a:pt x="55" y="110"/>
                    </a:lnTo>
                    <a:lnTo>
                      <a:pt x="24" y="219"/>
                    </a:lnTo>
                    <a:lnTo>
                      <a:pt x="16" y="258"/>
                    </a:lnTo>
                    <a:lnTo>
                      <a:pt x="16" y="562"/>
                    </a:lnTo>
                    <a:lnTo>
                      <a:pt x="0" y="562"/>
                    </a:lnTo>
                    <a:close/>
                  </a:path>
                </a:pathLst>
              </a:custGeom>
              <a:solidFill>
                <a:srgbClr val="8CFF1A"/>
              </a:solidFill>
              <a:ln w="9525">
                <a:noFill/>
                <a:round/>
                <a:headEnd/>
                <a:tailEnd/>
              </a:ln>
            </p:spPr>
            <p:txBody>
              <a:bodyPr/>
              <a:lstStyle/>
              <a:p>
                <a:endParaRPr lang="en-GB"/>
              </a:p>
            </p:txBody>
          </p:sp>
          <p:sp>
            <p:nvSpPr>
              <p:cNvPr id="150609" name="Freeform 81"/>
              <p:cNvSpPr>
                <a:spLocks/>
              </p:cNvSpPr>
              <p:nvPr/>
            </p:nvSpPr>
            <p:spPr bwMode="auto">
              <a:xfrm>
                <a:off x="2222" y="1783"/>
                <a:ext cx="32" cy="64"/>
              </a:xfrm>
              <a:custGeom>
                <a:avLst/>
                <a:gdLst/>
                <a:ahLst/>
                <a:cxnLst>
                  <a:cxn ang="0">
                    <a:pos x="24" y="172"/>
                  </a:cxn>
                  <a:cxn ang="0">
                    <a:pos x="24" y="156"/>
                  </a:cxn>
                  <a:cxn ang="0">
                    <a:pos x="16" y="109"/>
                  </a:cxn>
                  <a:cxn ang="0">
                    <a:pos x="16" y="55"/>
                  </a:cxn>
                  <a:cxn ang="0">
                    <a:pos x="24" y="32"/>
                  </a:cxn>
                  <a:cxn ang="0">
                    <a:pos x="31" y="16"/>
                  </a:cxn>
                  <a:cxn ang="0">
                    <a:pos x="39" y="8"/>
                  </a:cxn>
                  <a:cxn ang="0">
                    <a:pos x="39" y="16"/>
                  </a:cxn>
                  <a:cxn ang="0">
                    <a:pos x="55" y="39"/>
                  </a:cxn>
                  <a:cxn ang="0">
                    <a:pos x="63" y="63"/>
                  </a:cxn>
                  <a:cxn ang="0">
                    <a:pos x="63" y="78"/>
                  </a:cxn>
                  <a:cxn ang="0">
                    <a:pos x="63" y="24"/>
                  </a:cxn>
                  <a:cxn ang="0">
                    <a:pos x="55" y="8"/>
                  </a:cxn>
                  <a:cxn ang="0">
                    <a:pos x="31" y="0"/>
                  </a:cxn>
                  <a:cxn ang="0">
                    <a:pos x="16" y="8"/>
                  </a:cxn>
                  <a:cxn ang="0">
                    <a:pos x="16" y="24"/>
                  </a:cxn>
                  <a:cxn ang="0">
                    <a:pos x="8" y="39"/>
                  </a:cxn>
                  <a:cxn ang="0">
                    <a:pos x="0" y="86"/>
                  </a:cxn>
                  <a:cxn ang="0">
                    <a:pos x="0" y="172"/>
                  </a:cxn>
                  <a:cxn ang="0">
                    <a:pos x="24" y="172"/>
                  </a:cxn>
                </a:cxnLst>
                <a:rect l="0" t="0" r="r" b="b"/>
                <a:pathLst>
                  <a:path w="63" h="172">
                    <a:moveTo>
                      <a:pt x="24" y="172"/>
                    </a:moveTo>
                    <a:lnTo>
                      <a:pt x="24" y="156"/>
                    </a:lnTo>
                    <a:lnTo>
                      <a:pt x="16" y="109"/>
                    </a:lnTo>
                    <a:lnTo>
                      <a:pt x="16" y="55"/>
                    </a:lnTo>
                    <a:lnTo>
                      <a:pt x="24" y="32"/>
                    </a:lnTo>
                    <a:lnTo>
                      <a:pt x="31" y="16"/>
                    </a:lnTo>
                    <a:lnTo>
                      <a:pt x="39" y="8"/>
                    </a:lnTo>
                    <a:lnTo>
                      <a:pt x="39" y="16"/>
                    </a:lnTo>
                    <a:lnTo>
                      <a:pt x="55" y="39"/>
                    </a:lnTo>
                    <a:lnTo>
                      <a:pt x="63" y="63"/>
                    </a:lnTo>
                    <a:lnTo>
                      <a:pt x="63" y="78"/>
                    </a:lnTo>
                    <a:lnTo>
                      <a:pt x="63" y="24"/>
                    </a:lnTo>
                    <a:lnTo>
                      <a:pt x="55" y="8"/>
                    </a:lnTo>
                    <a:lnTo>
                      <a:pt x="31" y="0"/>
                    </a:lnTo>
                    <a:lnTo>
                      <a:pt x="16" y="8"/>
                    </a:lnTo>
                    <a:lnTo>
                      <a:pt x="16" y="24"/>
                    </a:lnTo>
                    <a:lnTo>
                      <a:pt x="8" y="39"/>
                    </a:lnTo>
                    <a:lnTo>
                      <a:pt x="0" y="86"/>
                    </a:lnTo>
                    <a:lnTo>
                      <a:pt x="0" y="172"/>
                    </a:lnTo>
                    <a:lnTo>
                      <a:pt x="24" y="172"/>
                    </a:lnTo>
                    <a:close/>
                  </a:path>
                </a:pathLst>
              </a:custGeom>
              <a:solidFill>
                <a:srgbClr val="00FF00"/>
              </a:solidFill>
              <a:ln w="9525">
                <a:noFill/>
                <a:round/>
                <a:headEnd/>
                <a:tailEnd/>
              </a:ln>
            </p:spPr>
            <p:txBody>
              <a:bodyPr/>
              <a:lstStyle/>
              <a:p>
                <a:endParaRPr lang="en-GB"/>
              </a:p>
            </p:txBody>
          </p:sp>
          <p:grpSp>
            <p:nvGrpSpPr>
              <p:cNvPr id="10" name="Group 82"/>
              <p:cNvGrpSpPr>
                <a:grpSpLocks/>
              </p:cNvGrpSpPr>
              <p:nvPr/>
            </p:nvGrpSpPr>
            <p:grpSpPr bwMode="auto">
              <a:xfrm>
                <a:off x="2304" y="1584"/>
                <a:ext cx="242" cy="294"/>
                <a:chOff x="2396" y="1565"/>
                <a:chExt cx="242" cy="294"/>
              </a:xfrm>
            </p:grpSpPr>
            <p:sp>
              <p:nvSpPr>
                <p:cNvPr id="150611" name="Freeform 83"/>
                <p:cNvSpPr>
                  <a:spLocks/>
                </p:cNvSpPr>
                <p:nvPr/>
              </p:nvSpPr>
              <p:spPr bwMode="auto">
                <a:xfrm>
                  <a:off x="2396" y="1633"/>
                  <a:ext cx="123" cy="223"/>
                </a:xfrm>
                <a:custGeom>
                  <a:avLst/>
                  <a:gdLst/>
                  <a:ahLst/>
                  <a:cxnLst>
                    <a:cxn ang="0">
                      <a:pos x="234" y="592"/>
                    </a:cxn>
                    <a:cxn ang="0">
                      <a:pos x="234" y="452"/>
                    </a:cxn>
                    <a:cxn ang="0">
                      <a:pos x="211" y="195"/>
                    </a:cxn>
                    <a:cxn ang="0">
                      <a:pos x="195" y="124"/>
                    </a:cxn>
                    <a:cxn ang="0">
                      <a:pos x="180" y="101"/>
                    </a:cxn>
                    <a:cxn ang="0">
                      <a:pos x="172" y="85"/>
                    </a:cxn>
                    <a:cxn ang="0">
                      <a:pos x="117" y="39"/>
                    </a:cxn>
                    <a:cxn ang="0">
                      <a:pos x="63" y="15"/>
                    </a:cxn>
                    <a:cxn ang="0">
                      <a:pos x="16" y="0"/>
                    </a:cxn>
                    <a:cxn ang="0">
                      <a:pos x="0" y="0"/>
                    </a:cxn>
                    <a:cxn ang="0">
                      <a:pos x="55" y="0"/>
                    </a:cxn>
                    <a:cxn ang="0">
                      <a:pos x="94" y="15"/>
                    </a:cxn>
                    <a:cxn ang="0">
                      <a:pos x="133" y="39"/>
                    </a:cxn>
                    <a:cxn ang="0">
                      <a:pos x="180" y="70"/>
                    </a:cxn>
                    <a:cxn ang="0">
                      <a:pos x="195" y="85"/>
                    </a:cxn>
                    <a:cxn ang="0">
                      <a:pos x="227" y="148"/>
                    </a:cxn>
                    <a:cxn ang="0">
                      <a:pos x="234" y="195"/>
                    </a:cxn>
                    <a:cxn ang="0">
                      <a:pos x="242" y="249"/>
                    </a:cxn>
                    <a:cxn ang="0">
                      <a:pos x="242" y="592"/>
                    </a:cxn>
                    <a:cxn ang="0">
                      <a:pos x="234" y="592"/>
                    </a:cxn>
                  </a:cxnLst>
                  <a:rect l="0" t="0" r="r" b="b"/>
                  <a:pathLst>
                    <a:path w="242" h="592">
                      <a:moveTo>
                        <a:pt x="234" y="592"/>
                      </a:moveTo>
                      <a:lnTo>
                        <a:pt x="234" y="452"/>
                      </a:lnTo>
                      <a:lnTo>
                        <a:pt x="211" y="195"/>
                      </a:lnTo>
                      <a:lnTo>
                        <a:pt x="195" y="124"/>
                      </a:lnTo>
                      <a:lnTo>
                        <a:pt x="180" y="101"/>
                      </a:lnTo>
                      <a:lnTo>
                        <a:pt x="172" y="85"/>
                      </a:lnTo>
                      <a:lnTo>
                        <a:pt x="117" y="39"/>
                      </a:lnTo>
                      <a:lnTo>
                        <a:pt x="63" y="15"/>
                      </a:lnTo>
                      <a:lnTo>
                        <a:pt x="16" y="0"/>
                      </a:lnTo>
                      <a:lnTo>
                        <a:pt x="0" y="0"/>
                      </a:lnTo>
                      <a:lnTo>
                        <a:pt x="55" y="0"/>
                      </a:lnTo>
                      <a:lnTo>
                        <a:pt x="94" y="15"/>
                      </a:lnTo>
                      <a:lnTo>
                        <a:pt x="133" y="39"/>
                      </a:lnTo>
                      <a:lnTo>
                        <a:pt x="180" y="70"/>
                      </a:lnTo>
                      <a:lnTo>
                        <a:pt x="195" y="85"/>
                      </a:lnTo>
                      <a:lnTo>
                        <a:pt x="227" y="148"/>
                      </a:lnTo>
                      <a:lnTo>
                        <a:pt x="234" y="195"/>
                      </a:lnTo>
                      <a:lnTo>
                        <a:pt x="242" y="249"/>
                      </a:lnTo>
                      <a:lnTo>
                        <a:pt x="242" y="592"/>
                      </a:lnTo>
                      <a:lnTo>
                        <a:pt x="234" y="592"/>
                      </a:lnTo>
                      <a:close/>
                    </a:path>
                  </a:pathLst>
                </a:custGeom>
                <a:solidFill>
                  <a:srgbClr val="00FF00"/>
                </a:solidFill>
                <a:ln w="9525">
                  <a:noFill/>
                  <a:round/>
                  <a:headEnd/>
                  <a:tailEnd/>
                </a:ln>
              </p:spPr>
              <p:txBody>
                <a:bodyPr/>
                <a:lstStyle/>
                <a:p>
                  <a:endParaRPr lang="en-GB"/>
                </a:p>
              </p:txBody>
            </p:sp>
            <p:sp>
              <p:nvSpPr>
                <p:cNvPr id="150612" name="Freeform 84"/>
                <p:cNvSpPr>
                  <a:spLocks/>
                </p:cNvSpPr>
                <p:nvPr/>
              </p:nvSpPr>
              <p:spPr bwMode="auto">
                <a:xfrm>
                  <a:off x="2523" y="1715"/>
                  <a:ext cx="115" cy="144"/>
                </a:xfrm>
                <a:custGeom>
                  <a:avLst/>
                  <a:gdLst/>
                  <a:ahLst/>
                  <a:cxnLst>
                    <a:cxn ang="0">
                      <a:pos x="47" y="382"/>
                    </a:cxn>
                    <a:cxn ang="0">
                      <a:pos x="47" y="366"/>
                    </a:cxn>
                    <a:cxn ang="0">
                      <a:pos x="39" y="335"/>
                    </a:cxn>
                    <a:cxn ang="0">
                      <a:pos x="31" y="281"/>
                    </a:cxn>
                    <a:cxn ang="0">
                      <a:pos x="31" y="226"/>
                    </a:cxn>
                    <a:cxn ang="0">
                      <a:pos x="23" y="164"/>
                    </a:cxn>
                    <a:cxn ang="0">
                      <a:pos x="23" y="109"/>
                    </a:cxn>
                    <a:cxn ang="0">
                      <a:pos x="39" y="62"/>
                    </a:cxn>
                    <a:cxn ang="0">
                      <a:pos x="55" y="31"/>
                    </a:cxn>
                    <a:cxn ang="0">
                      <a:pos x="78" y="23"/>
                    </a:cxn>
                    <a:cxn ang="0">
                      <a:pos x="101" y="31"/>
                    </a:cxn>
                    <a:cxn ang="0">
                      <a:pos x="133" y="47"/>
                    </a:cxn>
                    <a:cxn ang="0">
                      <a:pos x="164" y="78"/>
                    </a:cxn>
                    <a:cxn ang="0">
                      <a:pos x="210" y="133"/>
                    </a:cxn>
                    <a:cxn ang="0">
                      <a:pos x="218" y="156"/>
                    </a:cxn>
                    <a:cxn ang="0">
                      <a:pos x="226" y="164"/>
                    </a:cxn>
                    <a:cxn ang="0">
                      <a:pos x="226" y="156"/>
                    </a:cxn>
                    <a:cxn ang="0">
                      <a:pos x="218" y="148"/>
                    </a:cxn>
                    <a:cxn ang="0">
                      <a:pos x="195" y="109"/>
                    </a:cxn>
                    <a:cxn ang="0">
                      <a:pos x="172" y="62"/>
                    </a:cxn>
                    <a:cxn ang="0">
                      <a:pos x="140" y="23"/>
                    </a:cxn>
                    <a:cxn ang="0">
                      <a:pos x="109" y="8"/>
                    </a:cxn>
                    <a:cxn ang="0">
                      <a:pos x="70" y="0"/>
                    </a:cxn>
                    <a:cxn ang="0">
                      <a:pos x="47" y="8"/>
                    </a:cxn>
                    <a:cxn ang="0">
                      <a:pos x="31" y="16"/>
                    </a:cxn>
                    <a:cxn ang="0">
                      <a:pos x="16" y="39"/>
                    </a:cxn>
                    <a:cxn ang="0">
                      <a:pos x="8" y="70"/>
                    </a:cxn>
                    <a:cxn ang="0">
                      <a:pos x="0" y="109"/>
                    </a:cxn>
                    <a:cxn ang="0">
                      <a:pos x="0" y="312"/>
                    </a:cxn>
                    <a:cxn ang="0">
                      <a:pos x="8" y="343"/>
                    </a:cxn>
                    <a:cxn ang="0">
                      <a:pos x="8" y="382"/>
                    </a:cxn>
                    <a:cxn ang="0">
                      <a:pos x="47" y="382"/>
                    </a:cxn>
                  </a:cxnLst>
                  <a:rect l="0" t="0" r="r" b="b"/>
                  <a:pathLst>
                    <a:path w="226" h="382">
                      <a:moveTo>
                        <a:pt x="47" y="382"/>
                      </a:moveTo>
                      <a:lnTo>
                        <a:pt x="47" y="366"/>
                      </a:lnTo>
                      <a:lnTo>
                        <a:pt x="39" y="335"/>
                      </a:lnTo>
                      <a:lnTo>
                        <a:pt x="31" y="281"/>
                      </a:lnTo>
                      <a:lnTo>
                        <a:pt x="31" y="226"/>
                      </a:lnTo>
                      <a:lnTo>
                        <a:pt x="23" y="164"/>
                      </a:lnTo>
                      <a:lnTo>
                        <a:pt x="23" y="109"/>
                      </a:lnTo>
                      <a:lnTo>
                        <a:pt x="39" y="62"/>
                      </a:lnTo>
                      <a:lnTo>
                        <a:pt x="55" y="31"/>
                      </a:lnTo>
                      <a:lnTo>
                        <a:pt x="78" y="23"/>
                      </a:lnTo>
                      <a:lnTo>
                        <a:pt x="101" y="31"/>
                      </a:lnTo>
                      <a:lnTo>
                        <a:pt x="133" y="47"/>
                      </a:lnTo>
                      <a:lnTo>
                        <a:pt x="164" y="78"/>
                      </a:lnTo>
                      <a:lnTo>
                        <a:pt x="210" y="133"/>
                      </a:lnTo>
                      <a:lnTo>
                        <a:pt x="218" y="156"/>
                      </a:lnTo>
                      <a:lnTo>
                        <a:pt x="226" y="164"/>
                      </a:lnTo>
                      <a:lnTo>
                        <a:pt x="226" y="156"/>
                      </a:lnTo>
                      <a:lnTo>
                        <a:pt x="218" y="148"/>
                      </a:lnTo>
                      <a:lnTo>
                        <a:pt x="195" y="109"/>
                      </a:lnTo>
                      <a:lnTo>
                        <a:pt x="172" y="62"/>
                      </a:lnTo>
                      <a:lnTo>
                        <a:pt x="140" y="23"/>
                      </a:lnTo>
                      <a:lnTo>
                        <a:pt x="109" y="8"/>
                      </a:lnTo>
                      <a:lnTo>
                        <a:pt x="70" y="0"/>
                      </a:lnTo>
                      <a:lnTo>
                        <a:pt x="47" y="8"/>
                      </a:lnTo>
                      <a:lnTo>
                        <a:pt x="31" y="16"/>
                      </a:lnTo>
                      <a:lnTo>
                        <a:pt x="16" y="39"/>
                      </a:lnTo>
                      <a:lnTo>
                        <a:pt x="8" y="70"/>
                      </a:lnTo>
                      <a:lnTo>
                        <a:pt x="0" y="109"/>
                      </a:lnTo>
                      <a:lnTo>
                        <a:pt x="0" y="312"/>
                      </a:lnTo>
                      <a:lnTo>
                        <a:pt x="8" y="343"/>
                      </a:lnTo>
                      <a:lnTo>
                        <a:pt x="8" y="382"/>
                      </a:lnTo>
                      <a:lnTo>
                        <a:pt x="47" y="382"/>
                      </a:lnTo>
                      <a:close/>
                    </a:path>
                  </a:pathLst>
                </a:custGeom>
                <a:solidFill>
                  <a:srgbClr val="00CC00"/>
                </a:solidFill>
                <a:ln w="9525">
                  <a:noFill/>
                  <a:round/>
                  <a:headEnd/>
                  <a:tailEnd/>
                </a:ln>
              </p:spPr>
              <p:txBody>
                <a:bodyPr/>
                <a:lstStyle/>
                <a:p>
                  <a:endParaRPr lang="en-GB"/>
                </a:p>
              </p:txBody>
            </p:sp>
            <p:sp>
              <p:nvSpPr>
                <p:cNvPr id="150613" name="Freeform 85"/>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0614" name="Freeform 86"/>
                <p:cNvSpPr>
                  <a:spLocks/>
                </p:cNvSpPr>
                <p:nvPr/>
              </p:nvSpPr>
              <p:spPr bwMode="auto">
                <a:xfrm>
                  <a:off x="2523" y="1565"/>
                  <a:ext cx="91" cy="294"/>
                </a:xfrm>
                <a:custGeom>
                  <a:avLst/>
                  <a:gdLst/>
                  <a:ahLst/>
                  <a:cxnLst>
                    <a:cxn ang="0">
                      <a:pos x="0" y="780"/>
                    </a:cxn>
                    <a:cxn ang="0">
                      <a:pos x="0" y="414"/>
                    </a:cxn>
                    <a:cxn ang="0">
                      <a:pos x="8" y="343"/>
                    </a:cxn>
                    <a:cxn ang="0">
                      <a:pos x="23" y="281"/>
                    </a:cxn>
                    <a:cxn ang="0">
                      <a:pos x="62" y="180"/>
                    </a:cxn>
                    <a:cxn ang="0">
                      <a:pos x="117" y="94"/>
                    </a:cxn>
                    <a:cxn ang="0">
                      <a:pos x="140" y="55"/>
                    </a:cxn>
                    <a:cxn ang="0">
                      <a:pos x="164" y="24"/>
                    </a:cxn>
                    <a:cxn ang="0">
                      <a:pos x="172" y="8"/>
                    </a:cxn>
                    <a:cxn ang="0">
                      <a:pos x="179" y="0"/>
                    </a:cxn>
                    <a:cxn ang="0">
                      <a:pos x="172" y="8"/>
                    </a:cxn>
                    <a:cxn ang="0">
                      <a:pos x="148" y="55"/>
                    </a:cxn>
                    <a:cxn ang="0">
                      <a:pos x="125" y="86"/>
                    </a:cxn>
                    <a:cxn ang="0">
                      <a:pos x="86" y="172"/>
                    </a:cxn>
                    <a:cxn ang="0">
                      <a:pos x="70" y="211"/>
                    </a:cxn>
                    <a:cxn ang="0">
                      <a:pos x="55" y="242"/>
                    </a:cxn>
                    <a:cxn ang="0">
                      <a:pos x="23" y="367"/>
                    </a:cxn>
                    <a:cxn ang="0">
                      <a:pos x="16" y="421"/>
                    </a:cxn>
                    <a:cxn ang="0">
                      <a:pos x="16" y="437"/>
                    </a:cxn>
                    <a:cxn ang="0">
                      <a:pos x="23" y="772"/>
                    </a:cxn>
                    <a:cxn ang="0">
                      <a:pos x="0" y="780"/>
                    </a:cxn>
                  </a:cxnLst>
                  <a:rect l="0" t="0" r="r" b="b"/>
                  <a:pathLst>
                    <a:path w="179" h="780">
                      <a:moveTo>
                        <a:pt x="0" y="780"/>
                      </a:moveTo>
                      <a:lnTo>
                        <a:pt x="0" y="414"/>
                      </a:lnTo>
                      <a:lnTo>
                        <a:pt x="8" y="343"/>
                      </a:lnTo>
                      <a:lnTo>
                        <a:pt x="23" y="281"/>
                      </a:lnTo>
                      <a:lnTo>
                        <a:pt x="62" y="180"/>
                      </a:lnTo>
                      <a:lnTo>
                        <a:pt x="117" y="94"/>
                      </a:lnTo>
                      <a:lnTo>
                        <a:pt x="140" y="55"/>
                      </a:lnTo>
                      <a:lnTo>
                        <a:pt x="164" y="24"/>
                      </a:lnTo>
                      <a:lnTo>
                        <a:pt x="172" y="8"/>
                      </a:lnTo>
                      <a:lnTo>
                        <a:pt x="179" y="0"/>
                      </a:lnTo>
                      <a:lnTo>
                        <a:pt x="172" y="8"/>
                      </a:lnTo>
                      <a:lnTo>
                        <a:pt x="148" y="55"/>
                      </a:lnTo>
                      <a:lnTo>
                        <a:pt x="125" y="86"/>
                      </a:lnTo>
                      <a:lnTo>
                        <a:pt x="86" y="172"/>
                      </a:lnTo>
                      <a:lnTo>
                        <a:pt x="70" y="211"/>
                      </a:lnTo>
                      <a:lnTo>
                        <a:pt x="55" y="242"/>
                      </a:lnTo>
                      <a:lnTo>
                        <a:pt x="23" y="367"/>
                      </a:lnTo>
                      <a:lnTo>
                        <a:pt x="16" y="421"/>
                      </a:lnTo>
                      <a:lnTo>
                        <a:pt x="16" y="437"/>
                      </a:lnTo>
                      <a:lnTo>
                        <a:pt x="23" y="772"/>
                      </a:lnTo>
                      <a:lnTo>
                        <a:pt x="0" y="780"/>
                      </a:lnTo>
                      <a:close/>
                    </a:path>
                  </a:pathLst>
                </a:custGeom>
                <a:solidFill>
                  <a:srgbClr val="8CFF1A"/>
                </a:solidFill>
                <a:ln w="9525">
                  <a:noFill/>
                  <a:round/>
                  <a:headEnd/>
                  <a:tailEnd/>
                </a:ln>
              </p:spPr>
              <p:txBody>
                <a:bodyPr/>
                <a:lstStyle/>
                <a:p>
                  <a:endParaRPr lang="en-GB"/>
                </a:p>
              </p:txBody>
            </p:sp>
            <p:sp>
              <p:nvSpPr>
                <p:cNvPr id="150615" name="Freeform 87"/>
                <p:cNvSpPr>
                  <a:spLocks/>
                </p:cNvSpPr>
                <p:nvPr/>
              </p:nvSpPr>
              <p:spPr bwMode="auto">
                <a:xfrm>
                  <a:off x="2531" y="1786"/>
                  <a:ext cx="32" cy="73"/>
                </a:xfrm>
                <a:custGeom>
                  <a:avLst/>
                  <a:gdLst/>
                  <a:ahLst/>
                  <a:cxnLst>
                    <a:cxn ang="0">
                      <a:pos x="23" y="195"/>
                    </a:cxn>
                    <a:cxn ang="0">
                      <a:pos x="23" y="187"/>
                    </a:cxn>
                    <a:cxn ang="0">
                      <a:pos x="15" y="172"/>
                    </a:cxn>
                    <a:cxn ang="0">
                      <a:pos x="15" y="70"/>
                    </a:cxn>
                    <a:cxn ang="0">
                      <a:pos x="23" y="39"/>
                    </a:cxn>
                    <a:cxn ang="0">
                      <a:pos x="31" y="24"/>
                    </a:cxn>
                    <a:cxn ang="0">
                      <a:pos x="39" y="16"/>
                    </a:cxn>
                    <a:cxn ang="0">
                      <a:pos x="39" y="24"/>
                    </a:cxn>
                    <a:cxn ang="0">
                      <a:pos x="54" y="47"/>
                    </a:cxn>
                    <a:cxn ang="0">
                      <a:pos x="62" y="70"/>
                    </a:cxn>
                    <a:cxn ang="0">
                      <a:pos x="62" y="86"/>
                    </a:cxn>
                    <a:cxn ang="0">
                      <a:pos x="62" y="31"/>
                    </a:cxn>
                    <a:cxn ang="0">
                      <a:pos x="54" y="16"/>
                    </a:cxn>
                    <a:cxn ang="0">
                      <a:pos x="46" y="8"/>
                    </a:cxn>
                    <a:cxn ang="0">
                      <a:pos x="31" y="0"/>
                    </a:cxn>
                    <a:cxn ang="0">
                      <a:pos x="15" y="8"/>
                    </a:cxn>
                    <a:cxn ang="0">
                      <a:pos x="7" y="24"/>
                    </a:cxn>
                    <a:cxn ang="0">
                      <a:pos x="0" y="47"/>
                    </a:cxn>
                    <a:cxn ang="0">
                      <a:pos x="0" y="195"/>
                    </a:cxn>
                    <a:cxn ang="0">
                      <a:pos x="23" y="195"/>
                    </a:cxn>
                  </a:cxnLst>
                  <a:rect l="0" t="0" r="r" b="b"/>
                  <a:pathLst>
                    <a:path w="62" h="195">
                      <a:moveTo>
                        <a:pt x="23" y="195"/>
                      </a:moveTo>
                      <a:lnTo>
                        <a:pt x="23" y="187"/>
                      </a:lnTo>
                      <a:lnTo>
                        <a:pt x="15" y="172"/>
                      </a:lnTo>
                      <a:lnTo>
                        <a:pt x="15" y="70"/>
                      </a:lnTo>
                      <a:lnTo>
                        <a:pt x="23" y="39"/>
                      </a:lnTo>
                      <a:lnTo>
                        <a:pt x="31" y="24"/>
                      </a:lnTo>
                      <a:lnTo>
                        <a:pt x="39" y="16"/>
                      </a:lnTo>
                      <a:lnTo>
                        <a:pt x="39" y="24"/>
                      </a:lnTo>
                      <a:lnTo>
                        <a:pt x="54" y="47"/>
                      </a:lnTo>
                      <a:lnTo>
                        <a:pt x="62" y="70"/>
                      </a:lnTo>
                      <a:lnTo>
                        <a:pt x="62" y="86"/>
                      </a:lnTo>
                      <a:lnTo>
                        <a:pt x="62" y="31"/>
                      </a:lnTo>
                      <a:lnTo>
                        <a:pt x="54" y="16"/>
                      </a:lnTo>
                      <a:lnTo>
                        <a:pt x="46" y="8"/>
                      </a:lnTo>
                      <a:lnTo>
                        <a:pt x="31" y="0"/>
                      </a:lnTo>
                      <a:lnTo>
                        <a:pt x="15" y="8"/>
                      </a:lnTo>
                      <a:lnTo>
                        <a:pt x="7" y="24"/>
                      </a:lnTo>
                      <a:lnTo>
                        <a:pt x="0" y="47"/>
                      </a:lnTo>
                      <a:lnTo>
                        <a:pt x="0" y="195"/>
                      </a:lnTo>
                      <a:lnTo>
                        <a:pt x="23" y="195"/>
                      </a:lnTo>
                      <a:close/>
                    </a:path>
                  </a:pathLst>
                </a:custGeom>
                <a:solidFill>
                  <a:srgbClr val="00FF00"/>
                </a:solidFill>
                <a:ln w="9525">
                  <a:noFill/>
                  <a:round/>
                  <a:headEnd/>
                  <a:tailEnd/>
                </a:ln>
              </p:spPr>
              <p:txBody>
                <a:bodyPr/>
                <a:lstStyle/>
                <a:p>
                  <a:endParaRPr lang="en-GB"/>
                </a:p>
              </p:txBody>
            </p:sp>
            <p:sp>
              <p:nvSpPr>
                <p:cNvPr id="150616" name="Freeform 88"/>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0617" name="Freeform 89"/>
                <p:cNvSpPr>
                  <a:spLocks/>
                </p:cNvSpPr>
                <p:nvPr/>
              </p:nvSpPr>
              <p:spPr bwMode="auto">
                <a:xfrm>
                  <a:off x="2409" y="1765"/>
                  <a:ext cx="103" cy="65"/>
                </a:xfrm>
                <a:custGeom>
                  <a:avLst/>
                  <a:gdLst/>
                  <a:ahLst/>
                  <a:cxnLst>
                    <a:cxn ang="0">
                      <a:pos x="164" y="171"/>
                    </a:cxn>
                    <a:cxn ang="0">
                      <a:pos x="164" y="155"/>
                    </a:cxn>
                    <a:cxn ang="0">
                      <a:pos x="171" y="124"/>
                    </a:cxn>
                    <a:cxn ang="0">
                      <a:pos x="164" y="85"/>
                    </a:cxn>
                    <a:cxn ang="0">
                      <a:pos x="132" y="39"/>
                    </a:cxn>
                    <a:cxn ang="0">
                      <a:pos x="117" y="23"/>
                    </a:cxn>
                    <a:cxn ang="0">
                      <a:pos x="93" y="23"/>
                    </a:cxn>
                    <a:cxn ang="0">
                      <a:pos x="47" y="54"/>
                    </a:cxn>
                    <a:cxn ang="0">
                      <a:pos x="0" y="101"/>
                    </a:cxn>
                    <a:cxn ang="0">
                      <a:pos x="0" y="109"/>
                    </a:cxn>
                    <a:cxn ang="0">
                      <a:pos x="23" y="62"/>
                    </a:cxn>
                    <a:cxn ang="0">
                      <a:pos x="47" y="31"/>
                    </a:cxn>
                    <a:cxn ang="0">
                      <a:pos x="78" y="7"/>
                    </a:cxn>
                    <a:cxn ang="0">
                      <a:pos x="101" y="0"/>
                    </a:cxn>
                    <a:cxn ang="0">
                      <a:pos x="132" y="7"/>
                    </a:cxn>
                    <a:cxn ang="0">
                      <a:pos x="164" y="39"/>
                    </a:cxn>
                    <a:cxn ang="0">
                      <a:pos x="179" y="70"/>
                    </a:cxn>
                    <a:cxn ang="0">
                      <a:pos x="195" y="132"/>
                    </a:cxn>
                    <a:cxn ang="0">
                      <a:pos x="195" y="155"/>
                    </a:cxn>
                    <a:cxn ang="0">
                      <a:pos x="203" y="171"/>
                    </a:cxn>
                    <a:cxn ang="0">
                      <a:pos x="164" y="171"/>
                    </a:cxn>
                  </a:cxnLst>
                  <a:rect l="0" t="0" r="r" b="b"/>
                  <a:pathLst>
                    <a:path w="203" h="171">
                      <a:moveTo>
                        <a:pt x="164" y="171"/>
                      </a:moveTo>
                      <a:lnTo>
                        <a:pt x="164" y="155"/>
                      </a:lnTo>
                      <a:lnTo>
                        <a:pt x="171" y="124"/>
                      </a:lnTo>
                      <a:lnTo>
                        <a:pt x="164" y="85"/>
                      </a:lnTo>
                      <a:lnTo>
                        <a:pt x="132" y="39"/>
                      </a:lnTo>
                      <a:lnTo>
                        <a:pt x="117" y="23"/>
                      </a:lnTo>
                      <a:lnTo>
                        <a:pt x="93" y="23"/>
                      </a:lnTo>
                      <a:lnTo>
                        <a:pt x="47" y="54"/>
                      </a:lnTo>
                      <a:lnTo>
                        <a:pt x="0" y="101"/>
                      </a:lnTo>
                      <a:lnTo>
                        <a:pt x="0" y="109"/>
                      </a:lnTo>
                      <a:lnTo>
                        <a:pt x="23" y="62"/>
                      </a:lnTo>
                      <a:lnTo>
                        <a:pt x="47" y="31"/>
                      </a:lnTo>
                      <a:lnTo>
                        <a:pt x="78" y="7"/>
                      </a:lnTo>
                      <a:lnTo>
                        <a:pt x="101" y="0"/>
                      </a:lnTo>
                      <a:lnTo>
                        <a:pt x="132" y="7"/>
                      </a:lnTo>
                      <a:lnTo>
                        <a:pt x="164" y="39"/>
                      </a:lnTo>
                      <a:lnTo>
                        <a:pt x="179" y="70"/>
                      </a:lnTo>
                      <a:lnTo>
                        <a:pt x="195" y="132"/>
                      </a:lnTo>
                      <a:lnTo>
                        <a:pt x="195" y="155"/>
                      </a:lnTo>
                      <a:lnTo>
                        <a:pt x="203" y="171"/>
                      </a:lnTo>
                      <a:lnTo>
                        <a:pt x="164" y="171"/>
                      </a:lnTo>
                      <a:close/>
                    </a:path>
                  </a:pathLst>
                </a:custGeom>
                <a:solidFill>
                  <a:srgbClr val="66CC00"/>
                </a:solidFill>
                <a:ln w="9525">
                  <a:noFill/>
                  <a:round/>
                  <a:headEnd/>
                  <a:tailEnd/>
                </a:ln>
              </p:spPr>
              <p:txBody>
                <a:bodyPr/>
                <a:lstStyle/>
                <a:p>
                  <a:endParaRPr lang="en-GB"/>
                </a:p>
              </p:txBody>
            </p:sp>
          </p:grpSp>
        </p:grpSp>
        <p:grpSp>
          <p:nvGrpSpPr>
            <p:cNvPr id="11" name="Group 90"/>
            <p:cNvGrpSpPr>
              <a:grpSpLocks/>
            </p:cNvGrpSpPr>
            <p:nvPr/>
          </p:nvGrpSpPr>
          <p:grpSpPr bwMode="auto">
            <a:xfrm flipH="1">
              <a:off x="1684" y="1564"/>
              <a:ext cx="482" cy="342"/>
              <a:chOff x="2064" y="1536"/>
              <a:chExt cx="482" cy="342"/>
            </a:xfrm>
          </p:grpSpPr>
          <p:sp>
            <p:nvSpPr>
              <p:cNvPr id="150619" name="Freeform 91"/>
              <p:cNvSpPr>
                <a:spLocks/>
              </p:cNvSpPr>
              <p:nvPr/>
            </p:nvSpPr>
            <p:spPr bwMode="auto">
              <a:xfrm>
                <a:off x="2333" y="1751"/>
                <a:ext cx="111" cy="90"/>
              </a:xfrm>
              <a:custGeom>
                <a:avLst/>
                <a:gdLst/>
                <a:ahLst/>
                <a:cxnLst>
                  <a:cxn ang="0">
                    <a:pos x="39" y="241"/>
                  </a:cxn>
                  <a:cxn ang="0">
                    <a:pos x="39" y="233"/>
                  </a:cxn>
                  <a:cxn ang="0">
                    <a:pos x="31" y="210"/>
                  </a:cxn>
                  <a:cxn ang="0">
                    <a:pos x="23" y="140"/>
                  </a:cxn>
                  <a:cxn ang="0">
                    <a:pos x="23" y="70"/>
                  </a:cxn>
                  <a:cxn ang="0">
                    <a:pos x="39" y="39"/>
                  </a:cxn>
                  <a:cxn ang="0">
                    <a:pos x="54" y="15"/>
                  </a:cxn>
                  <a:cxn ang="0">
                    <a:pos x="78" y="7"/>
                  </a:cxn>
                  <a:cxn ang="0">
                    <a:pos x="101" y="15"/>
                  </a:cxn>
                  <a:cxn ang="0">
                    <a:pos x="156" y="46"/>
                  </a:cxn>
                  <a:cxn ang="0">
                    <a:pos x="202" y="85"/>
                  </a:cxn>
                  <a:cxn ang="0">
                    <a:pos x="218" y="101"/>
                  </a:cxn>
                  <a:cxn ang="0">
                    <a:pos x="210" y="93"/>
                  </a:cxn>
                  <a:cxn ang="0">
                    <a:pos x="163" y="31"/>
                  </a:cxn>
                  <a:cxn ang="0">
                    <a:pos x="132" y="7"/>
                  </a:cxn>
                  <a:cxn ang="0">
                    <a:pos x="101" y="0"/>
                  </a:cxn>
                  <a:cxn ang="0">
                    <a:pos x="70" y="0"/>
                  </a:cxn>
                  <a:cxn ang="0">
                    <a:pos x="39" y="7"/>
                  </a:cxn>
                  <a:cxn ang="0">
                    <a:pos x="23" y="23"/>
                  </a:cxn>
                  <a:cxn ang="0">
                    <a:pos x="15" y="39"/>
                  </a:cxn>
                  <a:cxn ang="0">
                    <a:pos x="0" y="93"/>
                  </a:cxn>
                  <a:cxn ang="0">
                    <a:pos x="0" y="233"/>
                  </a:cxn>
                  <a:cxn ang="0">
                    <a:pos x="39" y="241"/>
                  </a:cxn>
                </a:cxnLst>
                <a:rect l="0" t="0" r="r" b="b"/>
                <a:pathLst>
                  <a:path w="218" h="241">
                    <a:moveTo>
                      <a:pt x="39" y="241"/>
                    </a:moveTo>
                    <a:lnTo>
                      <a:pt x="39" y="233"/>
                    </a:lnTo>
                    <a:lnTo>
                      <a:pt x="31" y="210"/>
                    </a:lnTo>
                    <a:lnTo>
                      <a:pt x="23" y="140"/>
                    </a:lnTo>
                    <a:lnTo>
                      <a:pt x="23" y="70"/>
                    </a:lnTo>
                    <a:lnTo>
                      <a:pt x="39" y="39"/>
                    </a:lnTo>
                    <a:lnTo>
                      <a:pt x="54" y="15"/>
                    </a:lnTo>
                    <a:lnTo>
                      <a:pt x="78" y="7"/>
                    </a:lnTo>
                    <a:lnTo>
                      <a:pt x="101" y="15"/>
                    </a:lnTo>
                    <a:lnTo>
                      <a:pt x="156" y="46"/>
                    </a:lnTo>
                    <a:lnTo>
                      <a:pt x="202" y="85"/>
                    </a:lnTo>
                    <a:lnTo>
                      <a:pt x="218" y="101"/>
                    </a:lnTo>
                    <a:lnTo>
                      <a:pt x="210" y="93"/>
                    </a:lnTo>
                    <a:lnTo>
                      <a:pt x="163" y="31"/>
                    </a:lnTo>
                    <a:lnTo>
                      <a:pt x="132" y="7"/>
                    </a:lnTo>
                    <a:lnTo>
                      <a:pt x="101" y="0"/>
                    </a:lnTo>
                    <a:lnTo>
                      <a:pt x="70" y="0"/>
                    </a:lnTo>
                    <a:lnTo>
                      <a:pt x="39" y="7"/>
                    </a:lnTo>
                    <a:lnTo>
                      <a:pt x="23" y="23"/>
                    </a:lnTo>
                    <a:lnTo>
                      <a:pt x="15" y="39"/>
                    </a:lnTo>
                    <a:lnTo>
                      <a:pt x="0" y="93"/>
                    </a:lnTo>
                    <a:lnTo>
                      <a:pt x="0" y="233"/>
                    </a:lnTo>
                    <a:lnTo>
                      <a:pt x="39" y="241"/>
                    </a:lnTo>
                    <a:close/>
                  </a:path>
                </a:pathLst>
              </a:custGeom>
              <a:solidFill>
                <a:srgbClr val="00CC00"/>
              </a:solidFill>
              <a:ln w="9525">
                <a:noFill/>
                <a:round/>
                <a:headEnd/>
                <a:tailEnd/>
              </a:ln>
            </p:spPr>
            <p:txBody>
              <a:bodyPr/>
              <a:lstStyle/>
              <a:p>
                <a:endParaRPr lang="en-GB"/>
              </a:p>
            </p:txBody>
          </p:sp>
          <p:sp>
            <p:nvSpPr>
              <p:cNvPr id="150620" name="Freeform 92"/>
              <p:cNvSpPr>
                <a:spLocks/>
              </p:cNvSpPr>
              <p:nvPr/>
            </p:nvSpPr>
            <p:spPr bwMode="auto">
              <a:xfrm>
                <a:off x="2183" y="1536"/>
                <a:ext cx="146" cy="238"/>
              </a:xfrm>
              <a:custGeom>
                <a:avLst/>
                <a:gdLst/>
                <a:ahLst/>
                <a:cxnLst>
                  <a:cxn ang="0">
                    <a:pos x="0" y="0"/>
                  </a:cxn>
                  <a:cxn ang="0">
                    <a:pos x="8" y="0"/>
                  </a:cxn>
                  <a:cxn ang="0">
                    <a:pos x="16" y="8"/>
                  </a:cxn>
                  <a:cxn ang="0">
                    <a:pos x="55" y="24"/>
                  </a:cxn>
                  <a:cxn ang="0">
                    <a:pos x="109" y="55"/>
                  </a:cxn>
                  <a:cxn ang="0">
                    <a:pos x="156" y="94"/>
                  </a:cxn>
                  <a:cxn ang="0">
                    <a:pos x="195" y="125"/>
                  </a:cxn>
                  <a:cxn ang="0">
                    <a:pos x="226" y="156"/>
                  </a:cxn>
                  <a:cxn ang="0">
                    <a:pos x="242" y="195"/>
                  </a:cxn>
                  <a:cxn ang="0">
                    <a:pos x="258" y="250"/>
                  </a:cxn>
                  <a:cxn ang="0">
                    <a:pos x="265" y="289"/>
                  </a:cxn>
                  <a:cxn ang="0">
                    <a:pos x="273" y="343"/>
                  </a:cxn>
                  <a:cxn ang="0">
                    <a:pos x="273" y="616"/>
                  </a:cxn>
                  <a:cxn ang="0">
                    <a:pos x="281" y="632"/>
                  </a:cxn>
                  <a:cxn ang="0">
                    <a:pos x="281" y="577"/>
                  </a:cxn>
                  <a:cxn ang="0">
                    <a:pos x="289" y="531"/>
                  </a:cxn>
                  <a:cxn ang="0">
                    <a:pos x="289" y="273"/>
                  </a:cxn>
                  <a:cxn ang="0">
                    <a:pos x="281" y="234"/>
                  </a:cxn>
                  <a:cxn ang="0">
                    <a:pos x="258" y="180"/>
                  </a:cxn>
                  <a:cxn ang="0">
                    <a:pos x="226" y="133"/>
                  </a:cxn>
                  <a:cxn ang="0">
                    <a:pos x="180" y="86"/>
                  </a:cxn>
                  <a:cxn ang="0">
                    <a:pos x="117" y="47"/>
                  </a:cxn>
                  <a:cxn ang="0">
                    <a:pos x="63" y="24"/>
                  </a:cxn>
                  <a:cxn ang="0">
                    <a:pos x="31" y="8"/>
                  </a:cxn>
                  <a:cxn ang="0">
                    <a:pos x="8" y="0"/>
                  </a:cxn>
                  <a:cxn ang="0">
                    <a:pos x="0" y="0"/>
                  </a:cxn>
                </a:cxnLst>
                <a:rect l="0" t="0" r="r" b="b"/>
                <a:pathLst>
                  <a:path w="289" h="632">
                    <a:moveTo>
                      <a:pt x="0" y="0"/>
                    </a:moveTo>
                    <a:lnTo>
                      <a:pt x="8" y="0"/>
                    </a:lnTo>
                    <a:lnTo>
                      <a:pt x="16" y="8"/>
                    </a:lnTo>
                    <a:lnTo>
                      <a:pt x="55" y="24"/>
                    </a:lnTo>
                    <a:lnTo>
                      <a:pt x="109" y="55"/>
                    </a:lnTo>
                    <a:lnTo>
                      <a:pt x="156" y="94"/>
                    </a:lnTo>
                    <a:lnTo>
                      <a:pt x="195" y="125"/>
                    </a:lnTo>
                    <a:lnTo>
                      <a:pt x="226" y="156"/>
                    </a:lnTo>
                    <a:lnTo>
                      <a:pt x="242" y="195"/>
                    </a:lnTo>
                    <a:lnTo>
                      <a:pt x="258" y="250"/>
                    </a:lnTo>
                    <a:lnTo>
                      <a:pt x="265" y="289"/>
                    </a:lnTo>
                    <a:lnTo>
                      <a:pt x="273" y="343"/>
                    </a:lnTo>
                    <a:lnTo>
                      <a:pt x="273" y="616"/>
                    </a:lnTo>
                    <a:lnTo>
                      <a:pt x="281" y="632"/>
                    </a:lnTo>
                    <a:lnTo>
                      <a:pt x="281" y="577"/>
                    </a:lnTo>
                    <a:lnTo>
                      <a:pt x="289" y="531"/>
                    </a:lnTo>
                    <a:lnTo>
                      <a:pt x="289" y="273"/>
                    </a:lnTo>
                    <a:lnTo>
                      <a:pt x="281" y="234"/>
                    </a:lnTo>
                    <a:lnTo>
                      <a:pt x="258" y="180"/>
                    </a:lnTo>
                    <a:lnTo>
                      <a:pt x="226" y="133"/>
                    </a:lnTo>
                    <a:lnTo>
                      <a:pt x="180" y="86"/>
                    </a:lnTo>
                    <a:lnTo>
                      <a:pt x="117" y="47"/>
                    </a:lnTo>
                    <a:lnTo>
                      <a:pt x="63" y="24"/>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0621" name="Freeform 93"/>
              <p:cNvSpPr>
                <a:spLocks/>
              </p:cNvSpPr>
              <p:nvPr/>
            </p:nvSpPr>
            <p:spPr bwMode="auto">
              <a:xfrm>
                <a:off x="2325" y="1592"/>
                <a:ext cx="95" cy="246"/>
              </a:xfrm>
              <a:custGeom>
                <a:avLst/>
                <a:gdLst/>
                <a:ahLst/>
                <a:cxnLst>
                  <a:cxn ang="0">
                    <a:pos x="0" y="655"/>
                  </a:cxn>
                  <a:cxn ang="0">
                    <a:pos x="0" y="492"/>
                  </a:cxn>
                  <a:cxn ang="0">
                    <a:pos x="8" y="351"/>
                  </a:cxn>
                  <a:cxn ang="0">
                    <a:pos x="16" y="289"/>
                  </a:cxn>
                  <a:cxn ang="0">
                    <a:pos x="31" y="242"/>
                  </a:cxn>
                  <a:cxn ang="0">
                    <a:pos x="70" y="156"/>
                  </a:cxn>
                  <a:cxn ang="0">
                    <a:pos x="125" y="78"/>
                  </a:cxn>
                  <a:cxn ang="0">
                    <a:pos x="148" y="47"/>
                  </a:cxn>
                  <a:cxn ang="0">
                    <a:pos x="172" y="24"/>
                  </a:cxn>
                  <a:cxn ang="0">
                    <a:pos x="179" y="8"/>
                  </a:cxn>
                  <a:cxn ang="0">
                    <a:pos x="187" y="0"/>
                  </a:cxn>
                  <a:cxn ang="0">
                    <a:pos x="179" y="8"/>
                  </a:cxn>
                  <a:cxn ang="0">
                    <a:pos x="172" y="24"/>
                  </a:cxn>
                  <a:cxn ang="0">
                    <a:pos x="156" y="47"/>
                  </a:cxn>
                  <a:cxn ang="0">
                    <a:pos x="133" y="78"/>
                  </a:cxn>
                  <a:cxn ang="0">
                    <a:pos x="94" y="141"/>
                  </a:cxn>
                  <a:cxn ang="0">
                    <a:pos x="62" y="203"/>
                  </a:cxn>
                  <a:cxn ang="0">
                    <a:pos x="31" y="312"/>
                  </a:cxn>
                  <a:cxn ang="0">
                    <a:pos x="23" y="351"/>
                  </a:cxn>
                  <a:cxn ang="0">
                    <a:pos x="23" y="367"/>
                  </a:cxn>
                  <a:cxn ang="0">
                    <a:pos x="31" y="655"/>
                  </a:cxn>
                  <a:cxn ang="0">
                    <a:pos x="0" y="655"/>
                  </a:cxn>
                </a:cxnLst>
                <a:rect l="0" t="0" r="r" b="b"/>
                <a:pathLst>
                  <a:path w="187" h="655">
                    <a:moveTo>
                      <a:pt x="0" y="655"/>
                    </a:moveTo>
                    <a:lnTo>
                      <a:pt x="0" y="492"/>
                    </a:lnTo>
                    <a:lnTo>
                      <a:pt x="8" y="351"/>
                    </a:lnTo>
                    <a:lnTo>
                      <a:pt x="16" y="289"/>
                    </a:lnTo>
                    <a:lnTo>
                      <a:pt x="31" y="242"/>
                    </a:lnTo>
                    <a:lnTo>
                      <a:pt x="70" y="156"/>
                    </a:lnTo>
                    <a:lnTo>
                      <a:pt x="125" y="78"/>
                    </a:lnTo>
                    <a:lnTo>
                      <a:pt x="148" y="47"/>
                    </a:lnTo>
                    <a:lnTo>
                      <a:pt x="172" y="24"/>
                    </a:lnTo>
                    <a:lnTo>
                      <a:pt x="179" y="8"/>
                    </a:lnTo>
                    <a:lnTo>
                      <a:pt x="187" y="0"/>
                    </a:lnTo>
                    <a:lnTo>
                      <a:pt x="179" y="8"/>
                    </a:lnTo>
                    <a:lnTo>
                      <a:pt x="172" y="24"/>
                    </a:lnTo>
                    <a:lnTo>
                      <a:pt x="156" y="47"/>
                    </a:lnTo>
                    <a:lnTo>
                      <a:pt x="133" y="78"/>
                    </a:lnTo>
                    <a:lnTo>
                      <a:pt x="94" y="141"/>
                    </a:lnTo>
                    <a:lnTo>
                      <a:pt x="62" y="203"/>
                    </a:lnTo>
                    <a:lnTo>
                      <a:pt x="31" y="312"/>
                    </a:lnTo>
                    <a:lnTo>
                      <a:pt x="23" y="351"/>
                    </a:lnTo>
                    <a:lnTo>
                      <a:pt x="23" y="367"/>
                    </a:lnTo>
                    <a:lnTo>
                      <a:pt x="31" y="655"/>
                    </a:lnTo>
                    <a:lnTo>
                      <a:pt x="0" y="655"/>
                    </a:lnTo>
                    <a:close/>
                  </a:path>
                </a:pathLst>
              </a:custGeom>
              <a:solidFill>
                <a:srgbClr val="8CFF1A"/>
              </a:solidFill>
              <a:ln w="9525">
                <a:noFill/>
                <a:round/>
                <a:headEnd/>
                <a:tailEnd/>
              </a:ln>
            </p:spPr>
            <p:txBody>
              <a:bodyPr/>
              <a:lstStyle/>
              <a:p>
                <a:endParaRPr lang="en-GB"/>
              </a:p>
            </p:txBody>
          </p:sp>
          <p:sp>
            <p:nvSpPr>
              <p:cNvPr id="150622" name="Freeform 94"/>
              <p:cNvSpPr>
                <a:spLocks/>
              </p:cNvSpPr>
              <p:nvPr/>
            </p:nvSpPr>
            <p:spPr bwMode="auto">
              <a:xfrm>
                <a:off x="2337" y="1780"/>
                <a:ext cx="68" cy="58"/>
              </a:xfrm>
              <a:custGeom>
                <a:avLst/>
                <a:gdLst/>
                <a:ahLst/>
                <a:cxnLst>
                  <a:cxn ang="0">
                    <a:pos x="24" y="155"/>
                  </a:cxn>
                  <a:cxn ang="0">
                    <a:pos x="24" y="54"/>
                  </a:cxn>
                  <a:cxn ang="0">
                    <a:pos x="32" y="31"/>
                  </a:cxn>
                  <a:cxn ang="0">
                    <a:pos x="47" y="15"/>
                  </a:cxn>
                  <a:cxn ang="0">
                    <a:pos x="71" y="15"/>
                  </a:cxn>
                  <a:cxn ang="0">
                    <a:pos x="133" y="77"/>
                  </a:cxn>
                  <a:cxn ang="0">
                    <a:pos x="133" y="85"/>
                  </a:cxn>
                  <a:cxn ang="0">
                    <a:pos x="133" y="77"/>
                  </a:cxn>
                  <a:cxn ang="0">
                    <a:pos x="117" y="62"/>
                  </a:cxn>
                  <a:cxn ang="0">
                    <a:pos x="94" y="23"/>
                  </a:cxn>
                  <a:cxn ang="0">
                    <a:pos x="78" y="7"/>
                  </a:cxn>
                  <a:cxn ang="0">
                    <a:pos x="55" y="0"/>
                  </a:cxn>
                  <a:cxn ang="0">
                    <a:pos x="32" y="7"/>
                  </a:cxn>
                  <a:cxn ang="0">
                    <a:pos x="16" y="39"/>
                  </a:cxn>
                  <a:cxn ang="0">
                    <a:pos x="8" y="85"/>
                  </a:cxn>
                  <a:cxn ang="0">
                    <a:pos x="0" y="124"/>
                  </a:cxn>
                  <a:cxn ang="0">
                    <a:pos x="0" y="155"/>
                  </a:cxn>
                  <a:cxn ang="0">
                    <a:pos x="24" y="155"/>
                  </a:cxn>
                </a:cxnLst>
                <a:rect l="0" t="0" r="r" b="b"/>
                <a:pathLst>
                  <a:path w="133" h="155">
                    <a:moveTo>
                      <a:pt x="24" y="155"/>
                    </a:moveTo>
                    <a:lnTo>
                      <a:pt x="24" y="54"/>
                    </a:lnTo>
                    <a:lnTo>
                      <a:pt x="32" y="31"/>
                    </a:lnTo>
                    <a:lnTo>
                      <a:pt x="47" y="15"/>
                    </a:lnTo>
                    <a:lnTo>
                      <a:pt x="71" y="15"/>
                    </a:lnTo>
                    <a:lnTo>
                      <a:pt x="133" y="77"/>
                    </a:lnTo>
                    <a:lnTo>
                      <a:pt x="133" y="85"/>
                    </a:lnTo>
                    <a:lnTo>
                      <a:pt x="133" y="77"/>
                    </a:lnTo>
                    <a:lnTo>
                      <a:pt x="117" y="62"/>
                    </a:lnTo>
                    <a:lnTo>
                      <a:pt x="94" y="23"/>
                    </a:lnTo>
                    <a:lnTo>
                      <a:pt x="78" y="7"/>
                    </a:lnTo>
                    <a:lnTo>
                      <a:pt x="55" y="0"/>
                    </a:lnTo>
                    <a:lnTo>
                      <a:pt x="32" y="7"/>
                    </a:lnTo>
                    <a:lnTo>
                      <a:pt x="16" y="39"/>
                    </a:lnTo>
                    <a:lnTo>
                      <a:pt x="8" y="85"/>
                    </a:lnTo>
                    <a:lnTo>
                      <a:pt x="0" y="124"/>
                    </a:lnTo>
                    <a:lnTo>
                      <a:pt x="0" y="155"/>
                    </a:lnTo>
                    <a:lnTo>
                      <a:pt x="24" y="155"/>
                    </a:lnTo>
                    <a:close/>
                  </a:path>
                </a:pathLst>
              </a:custGeom>
              <a:solidFill>
                <a:srgbClr val="00FF00"/>
              </a:solidFill>
              <a:ln w="9525">
                <a:noFill/>
                <a:round/>
                <a:headEnd/>
                <a:tailEnd/>
              </a:ln>
            </p:spPr>
            <p:txBody>
              <a:bodyPr/>
              <a:lstStyle/>
              <a:p>
                <a:endParaRPr lang="en-GB"/>
              </a:p>
            </p:txBody>
          </p:sp>
          <p:sp>
            <p:nvSpPr>
              <p:cNvPr id="150623" name="Freeform 95"/>
              <p:cNvSpPr>
                <a:spLocks/>
              </p:cNvSpPr>
              <p:nvPr/>
            </p:nvSpPr>
            <p:spPr bwMode="auto">
              <a:xfrm>
                <a:off x="2139" y="1639"/>
                <a:ext cx="190" cy="197"/>
              </a:xfrm>
              <a:custGeom>
                <a:avLst/>
                <a:gdLst/>
                <a:ahLst/>
                <a:cxnLst>
                  <a:cxn ang="0">
                    <a:pos x="351" y="523"/>
                  </a:cxn>
                  <a:cxn ang="0">
                    <a:pos x="351" y="507"/>
                  </a:cxn>
                  <a:cxn ang="0">
                    <a:pos x="359" y="460"/>
                  </a:cxn>
                  <a:cxn ang="0">
                    <a:pos x="359" y="226"/>
                  </a:cxn>
                  <a:cxn ang="0">
                    <a:pos x="351" y="141"/>
                  </a:cxn>
                  <a:cxn ang="0">
                    <a:pos x="336" y="78"/>
                  </a:cxn>
                  <a:cxn ang="0">
                    <a:pos x="328" y="55"/>
                  </a:cxn>
                  <a:cxn ang="0">
                    <a:pos x="320" y="39"/>
                  </a:cxn>
                  <a:cxn ang="0">
                    <a:pos x="289" y="24"/>
                  </a:cxn>
                  <a:cxn ang="0">
                    <a:pos x="242" y="31"/>
                  </a:cxn>
                  <a:cxn ang="0">
                    <a:pos x="195" y="55"/>
                  </a:cxn>
                  <a:cxn ang="0">
                    <a:pos x="86" y="117"/>
                  </a:cxn>
                  <a:cxn ang="0">
                    <a:pos x="39" y="148"/>
                  </a:cxn>
                  <a:cxn ang="0">
                    <a:pos x="8" y="172"/>
                  </a:cxn>
                  <a:cxn ang="0">
                    <a:pos x="0" y="180"/>
                  </a:cxn>
                  <a:cxn ang="0">
                    <a:pos x="24" y="156"/>
                  </a:cxn>
                  <a:cxn ang="0">
                    <a:pos x="86" y="109"/>
                  </a:cxn>
                  <a:cxn ang="0">
                    <a:pos x="156" y="55"/>
                  </a:cxn>
                  <a:cxn ang="0">
                    <a:pos x="203" y="24"/>
                  </a:cxn>
                  <a:cxn ang="0">
                    <a:pos x="242" y="8"/>
                  </a:cxn>
                  <a:cxn ang="0">
                    <a:pos x="289" y="0"/>
                  </a:cxn>
                  <a:cxn ang="0">
                    <a:pos x="312" y="8"/>
                  </a:cxn>
                  <a:cxn ang="0">
                    <a:pos x="336" y="24"/>
                  </a:cxn>
                  <a:cxn ang="0">
                    <a:pos x="351" y="47"/>
                  </a:cxn>
                  <a:cxn ang="0">
                    <a:pos x="367" y="86"/>
                  </a:cxn>
                  <a:cxn ang="0">
                    <a:pos x="375" y="141"/>
                  </a:cxn>
                  <a:cxn ang="0">
                    <a:pos x="375" y="421"/>
                  </a:cxn>
                  <a:cxn ang="0">
                    <a:pos x="367" y="476"/>
                  </a:cxn>
                  <a:cxn ang="0">
                    <a:pos x="367" y="523"/>
                  </a:cxn>
                  <a:cxn ang="0">
                    <a:pos x="351" y="523"/>
                  </a:cxn>
                </a:cxnLst>
                <a:rect l="0" t="0" r="r" b="b"/>
                <a:pathLst>
                  <a:path w="375" h="523">
                    <a:moveTo>
                      <a:pt x="351" y="523"/>
                    </a:moveTo>
                    <a:lnTo>
                      <a:pt x="351" y="507"/>
                    </a:lnTo>
                    <a:lnTo>
                      <a:pt x="359" y="460"/>
                    </a:lnTo>
                    <a:lnTo>
                      <a:pt x="359" y="226"/>
                    </a:lnTo>
                    <a:lnTo>
                      <a:pt x="351" y="141"/>
                    </a:lnTo>
                    <a:lnTo>
                      <a:pt x="336" y="78"/>
                    </a:lnTo>
                    <a:lnTo>
                      <a:pt x="328" y="55"/>
                    </a:lnTo>
                    <a:lnTo>
                      <a:pt x="320" y="39"/>
                    </a:lnTo>
                    <a:lnTo>
                      <a:pt x="289" y="24"/>
                    </a:lnTo>
                    <a:lnTo>
                      <a:pt x="242" y="31"/>
                    </a:lnTo>
                    <a:lnTo>
                      <a:pt x="195" y="55"/>
                    </a:lnTo>
                    <a:lnTo>
                      <a:pt x="86" y="117"/>
                    </a:lnTo>
                    <a:lnTo>
                      <a:pt x="39" y="148"/>
                    </a:lnTo>
                    <a:lnTo>
                      <a:pt x="8" y="172"/>
                    </a:lnTo>
                    <a:lnTo>
                      <a:pt x="0" y="180"/>
                    </a:lnTo>
                    <a:lnTo>
                      <a:pt x="24" y="156"/>
                    </a:lnTo>
                    <a:lnTo>
                      <a:pt x="86" y="109"/>
                    </a:lnTo>
                    <a:lnTo>
                      <a:pt x="156" y="55"/>
                    </a:lnTo>
                    <a:lnTo>
                      <a:pt x="203" y="24"/>
                    </a:lnTo>
                    <a:lnTo>
                      <a:pt x="242" y="8"/>
                    </a:lnTo>
                    <a:lnTo>
                      <a:pt x="289" y="0"/>
                    </a:lnTo>
                    <a:lnTo>
                      <a:pt x="312" y="8"/>
                    </a:lnTo>
                    <a:lnTo>
                      <a:pt x="336" y="24"/>
                    </a:lnTo>
                    <a:lnTo>
                      <a:pt x="351" y="47"/>
                    </a:lnTo>
                    <a:lnTo>
                      <a:pt x="367" y="86"/>
                    </a:lnTo>
                    <a:lnTo>
                      <a:pt x="375" y="141"/>
                    </a:lnTo>
                    <a:lnTo>
                      <a:pt x="375" y="421"/>
                    </a:lnTo>
                    <a:lnTo>
                      <a:pt x="367" y="476"/>
                    </a:lnTo>
                    <a:lnTo>
                      <a:pt x="367" y="523"/>
                    </a:lnTo>
                    <a:lnTo>
                      <a:pt x="351" y="523"/>
                    </a:lnTo>
                    <a:close/>
                  </a:path>
                </a:pathLst>
              </a:custGeom>
              <a:solidFill>
                <a:srgbClr val="00FF00"/>
              </a:solidFill>
              <a:ln w="9525">
                <a:noFill/>
                <a:round/>
                <a:headEnd/>
                <a:tailEnd/>
              </a:ln>
            </p:spPr>
            <p:txBody>
              <a:bodyPr/>
              <a:lstStyle/>
              <a:p>
                <a:endParaRPr lang="en-GB"/>
              </a:p>
            </p:txBody>
          </p:sp>
          <p:sp>
            <p:nvSpPr>
              <p:cNvPr id="150624" name="Freeform 96"/>
              <p:cNvSpPr>
                <a:spLocks/>
              </p:cNvSpPr>
              <p:nvPr/>
            </p:nvSpPr>
            <p:spPr bwMode="auto">
              <a:xfrm>
                <a:off x="2211" y="1694"/>
                <a:ext cx="122" cy="142"/>
              </a:xfrm>
              <a:custGeom>
                <a:avLst/>
                <a:gdLst/>
                <a:ahLst/>
                <a:cxnLst>
                  <a:cxn ang="0">
                    <a:pos x="203" y="375"/>
                  </a:cxn>
                  <a:cxn ang="0">
                    <a:pos x="203" y="328"/>
                  </a:cxn>
                  <a:cxn ang="0">
                    <a:pos x="195" y="281"/>
                  </a:cxn>
                  <a:cxn ang="0">
                    <a:pos x="187" y="227"/>
                  </a:cxn>
                  <a:cxn ang="0">
                    <a:pos x="171" y="110"/>
                  </a:cxn>
                  <a:cxn ang="0">
                    <a:pos x="156" y="63"/>
                  </a:cxn>
                  <a:cxn ang="0">
                    <a:pos x="140" y="32"/>
                  </a:cxn>
                  <a:cxn ang="0">
                    <a:pos x="125" y="16"/>
                  </a:cxn>
                  <a:cxn ang="0">
                    <a:pos x="101" y="24"/>
                  </a:cxn>
                  <a:cxn ang="0">
                    <a:pos x="78" y="39"/>
                  </a:cxn>
                  <a:cxn ang="0">
                    <a:pos x="54" y="63"/>
                  </a:cxn>
                  <a:cxn ang="0">
                    <a:pos x="15" y="117"/>
                  </a:cxn>
                  <a:cxn ang="0">
                    <a:pos x="8" y="133"/>
                  </a:cxn>
                  <a:cxn ang="0">
                    <a:pos x="0" y="141"/>
                  </a:cxn>
                  <a:cxn ang="0">
                    <a:pos x="0" y="133"/>
                  </a:cxn>
                  <a:cxn ang="0">
                    <a:pos x="8" y="125"/>
                  </a:cxn>
                  <a:cxn ang="0">
                    <a:pos x="39" y="78"/>
                  </a:cxn>
                  <a:cxn ang="0">
                    <a:pos x="62" y="39"/>
                  </a:cxn>
                  <a:cxn ang="0">
                    <a:pos x="78" y="16"/>
                  </a:cxn>
                  <a:cxn ang="0">
                    <a:pos x="93" y="8"/>
                  </a:cxn>
                  <a:cxn ang="0">
                    <a:pos x="117" y="0"/>
                  </a:cxn>
                  <a:cxn ang="0">
                    <a:pos x="140" y="0"/>
                  </a:cxn>
                  <a:cxn ang="0">
                    <a:pos x="164" y="24"/>
                  </a:cxn>
                  <a:cxn ang="0">
                    <a:pos x="179" y="47"/>
                  </a:cxn>
                  <a:cxn ang="0">
                    <a:pos x="187" y="78"/>
                  </a:cxn>
                  <a:cxn ang="0">
                    <a:pos x="203" y="164"/>
                  </a:cxn>
                  <a:cxn ang="0">
                    <a:pos x="226" y="266"/>
                  </a:cxn>
                  <a:cxn ang="0">
                    <a:pos x="234" y="304"/>
                  </a:cxn>
                  <a:cxn ang="0">
                    <a:pos x="234" y="343"/>
                  </a:cxn>
                  <a:cxn ang="0">
                    <a:pos x="242" y="367"/>
                  </a:cxn>
                  <a:cxn ang="0">
                    <a:pos x="242" y="375"/>
                  </a:cxn>
                  <a:cxn ang="0">
                    <a:pos x="203" y="375"/>
                  </a:cxn>
                </a:cxnLst>
                <a:rect l="0" t="0" r="r" b="b"/>
                <a:pathLst>
                  <a:path w="242" h="375">
                    <a:moveTo>
                      <a:pt x="203" y="375"/>
                    </a:moveTo>
                    <a:lnTo>
                      <a:pt x="203" y="328"/>
                    </a:lnTo>
                    <a:lnTo>
                      <a:pt x="195" y="281"/>
                    </a:lnTo>
                    <a:lnTo>
                      <a:pt x="187" y="227"/>
                    </a:lnTo>
                    <a:lnTo>
                      <a:pt x="171" y="110"/>
                    </a:lnTo>
                    <a:lnTo>
                      <a:pt x="156" y="63"/>
                    </a:lnTo>
                    <a:lnTo>
                      <a:pt x="140" y="32"/>
                    </a:lnTo>
                    <a:lnTo>
                      <a:pt x="125" y="16"/>
                    </a:lnTo>
                    <a:lnTo>
                      <a:pt x="101" y="24"/>
                    </a:lnTo>
                    <a:lnTo>
                      <a:pt x="78" y="39"/>
                    </a:lnTo>
                    <a:lnTo>
                      <a:pt x="54" y="63"/>
                    </a:lnTo>
                    <a:lnTo>
                      <a:pt x="15" y="117"/>
                    </a:lnTo>
                    <a:lnTo>
                      <a:pt x="8" y="133"/>
                    </a:lnTo>
                    <a:lnTo>
                      <a:pt x="0" y="141"/>
                    </a:lnTo>
                    <a:lnTo>
                      <a:pt x="0" y="133"/>
                    </a:lnTo>
                    <a:lnTo>
                      <a:pt x="8" y="125"/>
                    </a:lnTo>
                    <a:lnTo>
                      <a:pt x="39" y="78"/>
                    </a:lnTo>
                    <a:lnTo>
                      <a:pt x="62" y="39"/>
                    </a:lnTo>
                    <a:lnTo>
                      <a:pt x="78" y="16"/>
                    </a:lnTo>
                    <a:lnTo>
                      <a:pt x="93" y="8"/>
                    </a:lnTo>
                    <a:lnTo>
                      <a:pt x="117" y="0"/>
                    </a:lnTo>
                    <a:lnTo>
                      <a:pt x="140" y="0"/>
                    </a:lnTo>
                    <a:lnTo>
                      <a:pt x="164" y="24"/>
                    </a:lnTo>
                    <a:lnTo>
                      <a:pt x="179" y="47"/>
                    </a:lnTo>
                    <a:lnTo>
                      <a:pt x="187" y="78"/>
                    </a:lnTo>
                    <a:lnTo>
                      <a:pt x="203" y="164"/>
                    </a:lnTo>
                    <a:lnTo>
                      <a:pt x="226" y="266"/>
                    </a:lnTo>
                    <a:lnTo>
                      <a:pt x="234" y="304"/>
                    </a:lnTo>
                    <a:lnTo>
                      <a:pt x="234" y="343"/>
                    </a:lnTo>
                    <a:lnTo>
                      <a:pt x="242" y="367"/>
                    </a:lnTo>
                    <a:lnTo>
                      <a:pt x="242" y="375"/>
                    </a:lnTo>
                    <a:lnTo>
                      <a:pt x="203" y="375"/>
                    </a:lnTo>
                    <a:close/>
                  </a:path>
                </a:pathLst>
              </a:custGeom>
              <a:solidFill>
                <a:srgbClr val="66CC00"/>
              </a:solidFill>
              <a:ln w="9525">
                <a:noFill/>
                <a:round/>
                <a:headEnd/>
                <a:tailEnd/>
              </a:ln>
            </p:spPr>
            <p:txBody>
              <a:bodyPr/>
              <a:lstStyle/>
              <a:p>
                <a:endParaRPr lang="en-GB"/>
              </a:p>
            </p:txBody>
          </p:sp>
          <p:sp>
            <p:nvSpPr>
              <p:cNvPr id="150625" name="Freeform 97"/>
              <p:cNvSpPr>
                <a:spLocks/>
              </p:cNvSpPr>
              <p:nvPr/>
            </p:nvSpPr>
            <p:spPr bwMode="auto">
              <a:xfrm>
                <a:off x="2195" y="1689"/>
                <a:ext cx="142" cy="158"/>
              </a:xfrm>
              <a:custGeom>
                <a:avLst/>
                <a:gdLst/>
                <a:ahLst/>
                <a:cxnLst>
                  <a:cxn ang="0">
                    <a:pos x="46" y="421"/>
                  </a:cxn>
                  <a:cxn ang="0">
                    <a:pos x="46" y="421"/>
                  </a:cxn>
                  <a:cxn ang="0">
                    <a:pos x="46" y="405"/>
                  </a:cxn>
                  <a:cxn ang="0">
                    <a:pos x="39" y="366"/>
                  </a:cxn>
                  <a:cxn ang="0">
                    <a:pos x="31" y="312"/>
                  </a:cxn>
                  <a:cxn ang="0">
                    <a:pos x="31" y="117"/>
                  </a:cxn>
                  <a:cxn ang="0">
                    <a:pos x="39" y="62"/>
                  </a:cxn>
                  <a:cxn ang="0">
                    <a:pos x="54" y="31"/>
                  </a:cxn>
                  <a:cxn ang="0">
                    <a:pos x="78" y="15"/>
                  </a:cxn>
                  <a:cxn ang="0">
                    <a:pos x="109" y="15"/>
                  </a:cxn>
                  <a:cxn ang="0">
                    <a:pos x="187" y="47"/>
                  </a:cxn>
                  <a:cxn ang="0">
                    <a:pos x="249" y="78"/>
                  </a:cxn>
                  <a:cxn ang="0">
                    <a:pos x="273" y="93"/>
                  </a:cxn>
                  <a:cxn ang="0">
                    <a:pos x="280" y="101"/>
                  </a:cxn>
                  <a:cxn ang="0">
                    <a:pos x="265" y="93"/>
                  </a:cxn>
                  <a:cxn ang="0">
                    <a:pos x="234" y="70"/>
                  </a:cxn>
                  <a:cxn ang="0">
                    <a:pos x="156" y="15"/>
                  </a:cxn>
                  <a:cxn ang="0">
                    <a:pos x="124" y="8"/>
                  </a:cxn>
                  <a:cxn ang="0">
                    <a:pos x="78" y="0"/>
                  </a:cxn>
                  <a:cxn ang="0">
                    <a:pos x="54" y="8"/>
                  </a:cxn>
                  <a:cxn ang="0">
                    <a:pos x="39" y="15"/>
                  </a:cxn>
                  <a:cxn ang="0">
                    <a:pos x="23" y="39"/>
                  </a:cxn>
                  <a:cxn ang="0">
                    <a:pos x="7" y="70"/>
                  </a:cxn>
                  <a:cxn ang="0">
                    <a:pos x="0" y="117"/>
                  </a:cxn>
                  <a:cxn ang="0">
                    <a:pos x="0" y="335"/>
                  </a:cxn>
                  <a:cxn ang="0">
                    <a:pos x="7" y="382"/>
                  </a:cxn>
                  <a:cxn ang="0">
                    <a:pos x="7" y="421"/>
                  </a:cxn>
                  <a:cxn ang="0">
                    <a:pos x="46" y="421"/>
                  </a:cxn>
                </a:cxnLst>
                <a:rect l="0" t="0" r="r" b="b"/>
                <a:pathLst>
                  <a:path w="280" h="421">
                    <a:moveTo>
                      <a:pt x="46" y="421"/>
                    </a:moveTo>
                    <a:lnTo>
                      <a:pt x="46" y="421"/>
                    </a:lnTo>
                    <a:lnTo>
                      <a:pt x="46" y="405"/>
                    </a:lnTo>
                    <a:lnTo>
                      <a:pt x="39" y="366"/>
                    </a:lnTo>
                    <a:lnTo>
                      <a:pt x="31" y="312"/>
                    </a:lnTo>
                    <a:lnTo>
                      <a:pt x="31" y="117"/>
                    </a:lnTo>
                    <a:lnTo>
                      <a:pt x="39" y="62"/>
                    </a:lnTo>
                    <a:lnTo>
                      <a:pt x="54" y="31"/>
                    </a:lnTo>
                    <a:lnTo>
                      <a:pt x="78" y="15"/>
                    </a:lnTo>
                    <a:lnTo>
                      <a:pt x="109" y="15"/>
                    </a:lnTo>
                    <a:lnTo>
                      <a:pt x="187" y="47"/>
                    </a:lnTo>
                    <a:lnTo>
                      <a:pt x="249" y="78"/>
                    </a:lnTo>
                    <a:lnTo>
                      <a:pt x="273" y="93"/>
                    </a:lnTo>
                    <a:lnTo>
                      <a:pt x="280" y="101"/>
                    </a:lnTo>
                    <a:lnTo>
                      <a:pt x="265" y="93"/>
                    </a:lnTo>
                    <a:lnTo>
                      <a:pt x="234" y="70"/>
                    </a:lnTo>
                    <a:lnTo>
                      <a:pt x="156" y="15"/>
                    </a:lnTo>
                    <a:lnTo>
                      <a:pt x="124" y="8"/>
                    </a:lnTo>
                    <a:lnTo>
                      <a:pt x="78" y="0"/>
                    </a:lnTo>
                    <a:lnTo>
                      <a:pt x="54" y="8"/>
                    </a:lnTo>
                    <a:lnTo>
                      <a:pt x="39" y="15"/>
                    </a:lnTo>
                    <a:lnTo>
                      <a:pt x="23" y="39"/>
                    </a:lnTo>
                    <a:lnTo>
                      <a:pt x="7" y="70"/>
                    </a:lnTo>
                    <a:lnTo>
                      <a:pt x="0" y="117"/>
                    </a:lnTo>
                    <a:lnTo>
                      <a:pt x="0" y="335"/>
                    </a:lnTo>
                    <a:lnTo>
                      <a:pt x="7" y="382"/>
                    </a:lnTo>
                    <a:lnTo>
                      <a:pt x="7" y="421"/>
                    </a:lnTo>
                    <a:lnTo>
                      <a:pt x="46" y="421"/>
                    </a:lnTo>
                    <a:close/>
                  </a:path>
                </a:pathLst>
              </a:custGeom>
              <a:solidFill>
                <a:srgbClr val="00FF00"/>
              </a:solidFill>
              <a:ln w="9525">
                <a:noFill/>
                <a:round/>
                <a:headEnd/>
                <a:tailEnd/>
              </a:ln>
            </p:spPr>
            <p:txBody>
              <a:bodyPr/>
              <a:lstStyle/>
              <a:p>
                <a:endParaRPr lang="en-GB"/>
              </a:p>
            </p:txBody>
          </p:sp>
          <p:sp>
            <p:nvSpPr>
              <p:cNvPr id="150626" name="Freeform 98"/>
              <p:cNvSpPr>
                <a:spLocks/>
              </p:cNvSpPr>
              <p:nvPr/>
            </p:nvSpPr>
            <p:spPr bwMode="auto">
              <a:xfrm>
                <a:off x="2207" y="1742"/>
                <a:ext cx="95" cy="108"/>
              </a:xfrm>
              <a:custGeom>
                <a:avLst/>
                <a:gdLst/>
                <a:ahLst/>
                <a:cxnLst>
                  <a:cxn ang="0">
                    <a:pos x="55" y="289"/>
                  </a:cxn>
                  <a:cxn ang="0">
                    <a:pos x="55" y="281"/>
                  </a:cxn>
                  <a:cxn ang="0">
                    <a:pos x="47" y="250"/>
                  </a:cxn>
                  <a:cxn ang="0">
                    <a:pos x="31" y="172"/>
                  </a:cxn>
                  <a:cxn ang="0">
                    <a:pos x="31" y="78"/>
                  </a:cxn>
                  <a:cxn ang="0">
                    <a:pos x="39" y="47"/>
                  </a:cxn>
                  <a:cxn ang="0">
                    <a:pos x="55" y="24"/>
                  </a:cxn>
                  <a:cxn ang="0">
                    <a:pos x="78" y="16"/>
                  </a:cxn>
                  <a:cxn ang="0">
                    <a:pos x="101" y="16"/>
                  </a:cxn>
                  <a:cxn ang="0">
                    <a:pos x="140" y="39"/>
                  </a:cxn>
                  <a:cxn ang="0">
                    <a:pos x="172" y="63"/>
                  </a:cxn>
                  <a:cxn ang="0">
                    <a:pos x="187" y="70"/>
                  </a:cxn>
                  <a:cxn ang="0">
                    <a:pos x="187" y="78"/>
                  </a:cxn>
                  <a:cxn ang="0">
                    <a:pos x="187" y="70"/>
                  </a:cxn>
                  <a:cxn ang="0">
                    <a:pos x="179" y="55"/>
                  </a:cxn>
                  <a:cxn ang="0">
                    <a:pos x="140" y="16"/>
                  </a:cxn>
                  <a:cxn ang="0">
                    <a:pos x="109" y="0"/>
                  </a:cxn>
                  <a:cxn ang="0">
                    <a:pos x="70" y="0"/>
                  </a:cxn>
                  <a:cxn ang="0">
                    <a:pos x="39" y="8"/>
                  </a:cxn>
                  <a:cxn ang="0">
                    <a:pos x="23" y="24"/>
                  </a:cxn>
                  <a:cxn ang="0">
                    <a:pos x="16" y="47"/>
                  </a:cxn>
                  <a:cxn ang="0">
                    <a:pos x="8" y="78"/>
                  </a:cxn>
                  <a:cxn ang="0">
                    <a:pos x="8" y="117"/>
                  </a:cxn>
                  <a:cxn ang="0">
                    <a:pos x="0" y="195"/>
                  </a:cxn>
                  <a:cxn ang="0">
                    <a:pos x="8" y="257"/>
                  </a:cxn>
                  <a:cxn ang="0">
                    <a:pos x="8" y="289"/>
                  </a:cxn>
                  <a:cxn ang="0">
                    <a:pos x="55" y="289"/>
                  </a:cxn>
                </a:cxnLst>
                <a:rect l="0" t="0" r="r" b="b"/>
                <a:pathLst>
                  <a:path w="187" h="289">
                    <a:moveTo>
                      <a:pt x="55" y="289"/>
                    </a:moveTo>
                    <a:lnTo>
                      <a:pt x="55" y="281"/>
                    </a:lnTo>
                    <a:lnTo>
                      <a:pt x="47" y="250"/>
                    </a:lnTo>
                    <a:lnTo>
                      <a:pt x="31" y="172"/>
                    </a:lnTo>
                    <a:lnTo>
                      <a:pt x="31" y="78"/>
                    </a:lnTo>
                    <a:lnTo>
                      <a:pt x="39" y="47"/>
                    </a:lnTo>
                    <a:lnTo>
                      <a:pt x="55" y="24"/>
                    </a:lnTo>
                    <a:lnTo>
                      <a:pt x="78" y="16"/>
                    </a:lnTo>
                    <a:lnTo>
                      <a:pt x="101" y="16"/>
                    </a:lnTo>
                    <a:lnTo>
                      <a:pt x="140" y="39"/>
                    </a:lnTo>
                    <a:lnTo>
                      <a:pt x="172" y="63"/>
                    </a:lnTo>
                    <a:lnTo>
                      <a:pt x="187" y="70"/>
                    </a:lnTo>
                    <a:lnTo>
                      <a:pt x="187" y="78"/>
                    </a:lnTo>
                    <a:lnTo>
                      <a:pt x="187" y="70"/>
                    </a:lnTo>
                    <a:lnTo>
                      <a:pt x="179" y="55"/>
                    </a:lnTo>
                    <a:lnTo>
                      <a:pt x="140" y="16"/>
                    </a:lnTo>
                    <a:lnTo>
                      <a:pt x="109" y="0"/>
                    </a:lnTo>
                    <a:lnTo>
                      <a:pt x="70" y="0"/>
                    </a:lnTo>
                    <a:lnTo>
                      <a:pt x="39" y="8"/>
                    </a:lnTo>
                    <a:lnTo>
                      <a:pt x="23" y="24"/>
                    </a:lnTo>
                    <a:lnTo>
                      <a:pt x="16" y="47"/>
                    </a:lnTo>
                    <a:lnTo>
                      <a:pt x="8" y="78"/>
                    </a:lnTo>
                    <a:lnTo>
                      <a:pt x="8" y="117"/>
                    </a:lnTo>
                    <a:lnTo>
                      <a:pt x="0" y="195"/>
                    </a:lnTo>
                    <a:lnTo>
                      <a:pt x="8" y="257"/>
                    </a:lnTo>
                    <a:lnTo>
                      <a:pt x="8" y="289"/>
                    </a:lnTo>
                    <a:lnTo>
                      <a:pt x="55" y="289"/>
                    </a:lnTo>
                    <a:close/>
                  </a:path>
                </a:pathLst>
              </a:custGeom>
              <a:solidFill>
                <a:srgbClr val="00CC00"/>
              </a:solidFill>
              <a:ln w="9525">
                <a:noFill/>
                <a:round/>
                <a:headEnd/>
                <a:tailEnd/>
              </a:ln>
            </p:spPr>
            <p:txBody>
              <a:bodyPr/>
              <a:lstStyle/>
              <a:p>
                <a:endParaRPr lang="en-GB"/>
              </a:p>
            </p:txBody>
          </p:sp>
          <p:sp>
            <p:nvSpPr>
              <p:cNvPr id="150627" name="Freeform 99"/>
              <p:cNvSpPr>
                <a:spLocks/>
              </p:cNvSpPr>
              <p:nvPr/>
            </p:nvSpPr>
            <p:spPr bwMode="auto">
              <a:xfrm>
                <a:off x="2064" y="1627"/>
                <a:ext cx="139" cy="173"/>
              </a:xfrm>
              <a:custGeom>
                <a:avLst/>
                <a:gdLst/>
                <a:ahLst/>
                <a:cxnLst>
                  <a:cxn ang="0">
                    <a:pos x="0" y="0"/>
                  </a:cxn>
                  <a:cxn ang="0">
                    <a:pos x="8" y="0"/>
                  </a:cxn>
                  <a:cxn ang="0">
                    <a:pos x="16" y="8"/>
                  </a:cxn>
                  <a:cxn ang="0">
                    <a:pos x="55" y="16"/>
                  </a:cxn>
                  <a:cxn ang="0">
                    <a:pos x="109" y="39"/>
                  </a:cxn>
                  <a:cxn ang="0">
                    <a:pos x="187" y="86"/>
                  </a:cxn>
                  <a:cxn ang="0">
                    <a:pos x="211" y="109"/>
                  </a:cxn>
                  <a:cxn ang="0">
                    <a:pos x="226" y="140"/>
                  </a:cxn>
                  <a:cxn ang="0">
                    <a:pos x="242" y="179"/>
                  </a:cxn>
                  <a:cxn ang="0">
                    <a:pos x="250" y="211"/>
                  </a:cxn>
                  <a:cxn ang="0">
                    <a:pos x="258" y="250"/>
                  </a:cxn>
                  <a:cxn ang="0">
                    <a:pos x="258" y="452"/>
                  </a:cxn>
                  <a:cxn ang="0">
                    <a:pos x="265" y="460"/>
                  </a:cxn>
                  <a:cxn ang="0">
                    <a:pos x="265" y="421"/>
                  </a:cxn>
                  <a:cxn ang="0">
                    <a:pos x="273" y="335"/>
                  </a:cxn>
                  <a:cxn ang="0">
                    <a:pos x="273" y="203"/>
                  </a:cxn>
                  <a:cxn ang="0">
                    <a:pos x="265" y="172"/>
                  </a:cxn>
                  <a:cxn ang="0">
                    <a:pos x="242" y="125"/>
                  </a:cxn>
                  <a:cxn ang="0">
                    <a:pos x="211" y="94"/>
                  </a:cxn>
                  <a:cxn ang="0">
                    <a:pos x="164" y="55"/>
                  </a:cxn>
                  <a:cxn ang="0">
                    <a:pos x="117" y="31"/>
                  </a:cxn>
                  <a:cxn ang="0">
                    <a:pos x="63" y="16"/>
                  </a:cxn>
                  <a:cxn ang="0">
                    <a:pos x="31" y="8"/>
                  </a:cxn>
                  <a:cxn ang="0">
                    <a:pos x="8" y="0"/>
                  </a:cxn>
                  <a:cxn ang="0">
                    <a:pos x="0" y="0"/>
                  </a:cxn>
                </a:cxnLst>
                <a:rect l="0" t="0" r="r" b="b"/>
                <a:pathLst>
                  <a:path w="273" h="460">
                    <a:moveTo>
                      <a:pt x="0" y="0"/>
                    </a:moveTo>
                    <a:lnTo>
                      <a:pt x="8" y="0"/>
                    </a:lnTo>
                    <a:lnTo>
                      <a:pt x="16" y="8"/>
                    </a:lnTo>
                    <a:lnTo>
                      <a:pt x="55" y="16"/>
                    </a:lnTo>
                    <a:lnTo>
                      <a:pt x="109" y="39"/>
                    </a:lnTo>
                    <a:lnTo>
                      <a:pt x="187" y="86"/>
                    </a:lnTo>
                    <a:lnTo>
                      <a:pt x="211" y="109"/>
                    </a:lnTo>
                    <a:lnTo>
                      <a:pt x="226" y="140"/>
                    </a:lnTo>
                    <a:lnTo>
                      <a:pt x="242" y="179"/>
                    </a:lnTo>
                    <a:lnTo>
                      <a:pt x="250" y="211"/>
                    </a:lnTo>
                    <a:lnTo>
                      <a:pt x="258" y="250"/>
                    </a:lnTo>
                    <a:lnTo>
                      <a:pt x="258" y="452"/>
                    </a:lnTo>
                    <a:lnTo>
                      <a:pt x="265" y="460"/>
                    </a:lnTo>
                    <a:lnTo>
                      <a:pt x="265" y="421"/>
                    </a:lnTo>
                    <a:lnTo>
                      <a:pt x="273" y="335"/>
                    </a:lnTo>
                    <a:lnTo>
                      <a:pt x="273" y="203"/>
                    </a:lnTo>
                    <a:lnTo>
                      <a:pt x="265" y="172"/>
                    </a:lnTo>
                    <a:lnTo>
                      <a:pt x="242" y="125"/>
                    </a:lnTo>
                    <a:lnTo>
                      <a:pt x="211" y="94"/>
                    </a:lnTo>
                    <a:lnTo>
                      <a:pt x="164" y="55"/>
                    </a:lnTo>
                    <a:lnTo>
                      <a:pt x="117" y="31"/>
                    </a:lnTo>
                    <a:lnTo>
                      <a:pt x="63" y="16"/>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0628" name="Freeform 100"/>
              <p:cNvSpPr>
                <a:spLocks/>
              </p:cNvSpPr>
              <p:nvPr/>
            </p:nvSpPr>
            <p:spPr bwMode="auto">
              <a:xfrm>
                <a:off x="2119" y="1721"/>
                <a:ext cx="96" cy="126"/>
              </a:xfrm>
              <a:custGeom>
                <a:avLst/>
                <a:gdLst/>
                <a:ahLst/>
                <a:cxnLst>
                  <a:cxn ang="0">
                    <a:pos x="149" y="335"/>
                  </a:cxn>
                  <a:cxn ang="0">
                    <a:pos x="149" y="257"/>
                  </a:cxn>
                  <a:cxn ang="0">
                    <a:pos x="141" y="202"/>
                  </a:cxn>
                  <a:cxn ang="0">
                    <a:pos x="125" y="101"/>
                  </a:cxn>
                  <a:cxn ang="0">
                    <a:pos x="117" y="62"/>
                  </a:cxn>
                  <a:cxn ang="0">
                    <a:pos x="102" y="31"/>
                  </a:cxn>
                  <a:cxn ang="0">
                    <a:pos x="86" y="23"/>
                  </a:cxn>
                  <a:cxn ang="0">
                    <a:pos x="63" y="23"/>
                  </a:cxn>
                  <a:cxn ang="0">
                    <a:pos x="32" y="46"/>
                  </a:cxn>
                  <a:cxn ang="0">
                    <a:pos x="8" y="85"/>
                  </a:cxn>
                  <a:cxn ang="0">
                    <a:pos x="0" y="93"/>
                  </a:cxn>
                  <a:cxn ang="0">
                    <a:pos x="0" y="101"/>
                  </a:cxn>
                  <a:cxn ang="0">
                    <a:pos x="0" y="85"/>
                  </a:cxn>
                  <a:cxn ang="0">
                    <a:pos x="16" y="62"/>
                  </a:cxn>
                  <a:cxn ang="0">
                    <a:pos x="24" y="31"/>
                  </a:cxn>
                  <a:cxn ang="0">
                    <a:pos x="47" y="7"/>
                  </a:cxn>
                  <a:cxn ang="0">
                    <a:pos x="71" y="0"/>
                  </a:cxn>
                  <a:cxn ang="0">
                    <a:pos x="102" y="7"/>
                  </a:cxn>
                  <a:cxn ang="0">
                    <a:pos x="133" y="31"/>
                  </a:cxn>
                  <a:cxn ang="0">
                    <a:pos x="141" y="46"/>
                  </a:cxn>
                  <a:cxn ang="0">
                    <a:pos x="149" y="78"/>
                  </a:cxn>
                  <a:cxn ang="0">
                    <a:pos x="172" y="241"/>
                  </a:cxn>
                  <a:cxn ang="0">
                    <a:pos x="180" y="280"/>
                  </a:cxn>
                  <a:cxn ang="0">
                    <a:pos x="188" y="311"/>
                  </a:cxn>
                  <a:cxn ang="0">
                    <a:pos x="188" y="335"/>
                  </a:cxn>
                  <a:cxn ang="0">
                    <a:pos x="149" y="335"/>
                  </a:cxn>
                </a:cxnLst>
                <a:rect l="0" t="0" r="r" b="b"/>
                <a:pathLst>
                  <a:path w="188" h="335">
                    <a:moveTo>
                      <a:pt x="149" y="335"/>
                    </a:moveTo>
                    <a:lnTo>
                      <a:pt x="149" y="257"/>
                    </a:lnTo>
                    <a:lnTo>
                      <a:pt x="141" y="202"/>
                    </a:lnTo>
                    <a:lnTo>
                      <a:pt x="125" y="101"/>
                    </a:lnTo>
                    <a:lnTo>
                      <a:pt x="117" y="62"/>
                    </a:lnTo>
                    <a:lnTo>
                      <a:pt x="102" y="31"/>
                    </a:lnTo>
                    <a:lnTo>
                      <a:pt x="86" y="23"/>
                    </a:lnTo>
                    <a:lnTo>
                      <a:pt x="63" y="23"/>
                    </a:lnTo>
                    <a:lnTo>
                      <a:pt x="32" y="46"/>
                    </a:lnTo>
                    <a:lnTo>
                      <a:pt x="8" y="85"/>
                    </a:lnTo>
                    <a:lnTo>
                      <a:pt x="0" y="93"/>
                    </a:lnTo>
                    <a:lnTo>
                      <a:pt x="0" y="101"/>
                    </a:lnTo>
                    <a:lnTo>
                      <a:pt x="0" y="85"/>
                    </a:lnTo>
                    <a:lnTo>
                      <a:pt x="16" y="62"/>
                    </a:lnTo>
                    <a:lnTo>
                      <a:pt x="24" y="31"/>
                    </a:lnTo>
                    <a:lnTo>
                      <a:pt x="47" y="7"/>
                    </a:lnTo>
                    <a:lnTo>
                      <a:pt x="71" y="0"/>
                    </a:lnTo>
                    <a:lnTo>
                      <a:pt x="102" y="7"/>
                    </a:lnTo>
                    <a:lnTo>
                      <a:pt x="133" y="31"/>
                    </a:lnTo>
                    <a:lnTo>
                      <a:pt x="141" y="46"/>
                    </a:lnTo>
                    <a:lnTo>
                      <a:pt x="149" y="78"/>
                    </a:lnTo>
                    <a:lnTo>
                      <a:pt x="172" y="241"/>
                    </a:lnTo>
                    <a:lnTo>
                      <a:pt x="180" y="280"/>
                    </a:lnTo>
                    <a:lnTo>
                      <a:pt x="188" y="311"/>
                    </a:lnTo>
                    <a:lnTo>
                      <a:pt x="188" y="335"/>
                    </a:lnTo>
                    <a:lnTo>
                      <a:pt x="149" y="335"/>
                    </a:lnTo>
                    <a:close/>
                  </a:path>
                </a:pathLst>
              </a:custGeom>
              <a:solidFill>
                <a:srgbClr val="66CC00"/>
              </a:solidFill>
              <a:ln w="9525">
                <a:noFill/>
                <a:round/>
                <a:headEnd/>
                <a:tailEnd/>
              </a:ln>
            </p:spPr>
            <p:txBody>
              <a:bodyPr/>
              <a:lstStyle/>
              <a:p>
                <a:endParaRPr lang="en-GB"/>
              </a:p>
            </p:txBody>
          </p:sp>
          <p:sp>
            <p:nvSpPr>
              <p:cNvPr id="150629" name="Freeform 101"/>
              <p:cNvSpPr>
                <a:spLocks/>
              </p:cNvSpPr>
              <p:nvPr/>
            </p:nvSpPr>
            <p:spPr bwMode="auto">
              <a:xfrm>
                <a:off x="2203" y="1636"/>
                <a:ext cx="91" cy="211"/>
              </a:xfrm>
              <a:custGeom>
                <a:avLst/>
                <a:gdLst/>
                <a:ahLst/>
                <a:cxnLst>
                  <a:cxn ang="0">
                    <a:pos x="0" y="562"/>
                  </a:cxn>
                  <a:cxn ang="0">
                    <a:pos x="0" y="258"/>
                  </a:cxn>
                  <a:cxn ang="0">
                    <a:pos x="8" y="195"/>
                  </a:cxn>
                  <a:cxn ang="0">
                    <a:pos x="24" y="141"/>
                  </a:cxn>
                  <a:cxn ang="0">
                    <a:pos x="39" y="102"/>
                  </a:cxn>
                  <a:cxn ang="0">
                    <a:pos x="63" y="71"/>
                  </a:cxn>
                  <a:cxn ang="0">
                    <a:pos x="117" y="24"/>
                  </a:cxn>
                  <a:cxn ang="0">
                    <a:pos x="141" y="16"/>
                  </a:cxn>
                  <a:cxn ang="0">
                    <a:pos x="172" y="0"/>
                  </a:cxn>
                  <a:cxn ang="0">
                    <a:pos x="180" y="0"/>
                  </a:cxn>
                  <a:cxn ang="0">
                    <a:pos x="172" y="0"/>
                  </a:cxn>
                  <a:cxn ang="0">
                    <a:pos x="164" y="8"/>
                  </a:cxn>
                  <a:cxn ang="0">
                    <a:pos x="125" y="32"/>
                  </a:cxn>
                  <a:cxn ang="0">
                    <a:pos x="78" y="63"/>
                  </a:cxn>
                  <a:cxn ang="0">
                    <a:pos x="63" y="86"/>
                  </a:cxn>
                  <a:cxn ang="0">
                    <a:pos x="55" y="110"/>
                  </a:cxn>
                  <a:cxn ang="0">
                    <a:pos x="24" y="219"/>
                  </a:cxn>
                  <a:cxn ang="0">
                    <a:pos x="16" y="258"/>
                  </a:cxn>
                  <a:cxn ang="0">
                    <a:pos x="16" y="562"/>
                  </a:cxn>
                  <a:cxn ang="0">
                    <a:pos x="0" y="562"/>
                  </a:cxn>
                </a:cxnLst>
                <a:rect l="0" t="0" r="r" b="b"/>
                <a:pathLst>
                  <a:path w="180" h="562">
                    <a:moveTo>
                      <a:pt x="0" y="562"/>
                    </a:moveTo>
                    <a:lnTo>
                      <a:pt x="0" y="258"/>
                    </a:lnTo>
                    <a:lnTo>
                      <a:pt x="8" y="195"/>
                    </a:lnTo>
                    <a:lnTo>
                      <a:pt x="24" y="141"/>
                    </a:lnTo>
                    <a:lnTo>
                      <a:pt x="39" y="102"/>
                    </a:lnTo>
                    <a:lnTo>
                      <a:pt x="63" y="71"/>
                    </a:lnTo>
                    <a:lnTo>
                      <a:pt x="117" y="24"/>
                    </a:lnTo>
                    <a:lnTo>
                      <a:pt x="141" y="16"/>
                    </a:lnTo>
                    <a:lnTo>
                      <a:pt x="172" y="0"/>
                    </a:lnTo>
                    <a:lnTo>
                      <a:pt x="180" y="0"/>
                    </a:lnTo>
                    <a:lnTo>
                      <a:pt x="172" y="0"/>
                    </a:lnTo>
                    <a:lnTo>
                      <a:pt x="164" y="8"/>
                    </a:lnTo>
                    <a:lnTo>
                      <a:pt x="125" y="32"/>
                    </a:lnTo>
                    <a:lnTo>
                      <a:pt x="78" y="63"/>
                    </a:lnTo>
                    <a:lnTo>
                      <a:pt x="63" y="86"/>
                    </a:lnTo>
                    <a:lnTo>
                      <a:pt x="55" y="110"/>
                    </a:lnTo>
                    <a:lnTo>
                      <a:pt x="24" y="219"/>
                    </a:lnTo>
                    <a:lnTo>
                      <a:pt x="16" y="258"/>
                    </a:lnTo>
                    <a:lnTo>
                      <a:pt x="16" y="562"/>
                    </a:lnTo>
                    <a:lnTo>
                      <a:pt x="0" y="562"/>
                    </a:lnTo>
                    <a:close/>
                  </a:path>
                </a:pathLst>
              </a:custGeom>
              <a:solidFill>
                <a:srgbClr val="8CFF1A"/>
              </a:solidFill>
              <a:ln w="9525">
                <a:noFill/>
                <a:round/>
                <a:headEnd/>
                <a:tailEnd/>
              </a:ln>
            </p:spPr>
            <p:txBody>
              <a:bodyPr/>
              <a:lstStyle/>
              <a:p>
                <a:endParaRPr lang="en-GB"/>
              </a:p>
            </p:txBody>
          </p:sp>
          <p:sp>
            <p:nvSpPr>
              <p:cNvPr id="150630" name="Freeform 102"/>
              <p:cNvSpPr>
                <a:spLocks/>
              </p:cNvSpPr>
              <p:nvPr/>
            </p:nvSpPr>
            <p:spPr bwMode="auto">
              <a:xfrm>
                <a:off x="2222" y="1783"/>
                <a:ext cx="32" cy="64"/>
              </a:xfrm>
              <a:custGeom>
                <a:avLst/>
                <a:gdLst/>
                <a:ahLst/>
                <a:cxnLst>
                  <a:cxn ang="0">
                    <a:pos x="24" y="172"/>
                  </a:cxn>
                  <a:cxn ang="0">
                    <a:pos x="24" y="156"/>
                  </a:cxn>
                  <a:cxn ang="0">
                    <a:pos x="16" y="109"/>
                  </a:cxn>
                  <a:cxn ang="0">
                    <a:pos x="16" y="55"/>
                  </a:cxn>
                  <a:cxn ang="0">
                    <a:pos x="24" y="32"/>
                  </a:cxn>
                  <a:cxn ang="0">
                    <a:pos x="31" y="16"/>
                  </a:cxn>
                  <a:cxn ang="0">
                    <a:pos x="39" y="8"/>
                  </a:cxn>
                  <a:cxn ang="0">
                    <a:pos x="39" y="16"/>
                  </a:cxn>
                  <a:cxn ang="0">
                    <a:pos x="55" y="39"/>
                  </a:cxn>
                  <a:cxn ang="0">
                    <a:pos x="63" y="63"/>
                  </a:cxn>
                  <a:cxn ang="0">
                    <a:pos x="63" y="78"/>
                  </a:cxn>
                  <a:cxn ang="0">
                    <a:pos x="63" y="24"/>
                  </a:cxn>
                  <a:cxn ang="0">
                    <a:pos x="55" y="8"/>
                  </a:cxn>
                  <a:cxn ang="0">
                    <a:pos x="31" y="0"/>
                  </a:cxn>
                  <a:cxn ang="0">
                    <a:pos x="16" y="8"/>
                  </a:cxn>
                  <a:cxn ang="0">
                    <a:pos x="16" y="24"/>
                  </a:cxn>
                  <a:cxn ang="0">
                    <a:pos x="8" y="39"/>
                  </a:cxn>
                  <a:cxn ang="0">
                    <a:pos x="0" y="86"/>
                  </a:cxn>
                  <a:cxn ang="0">
                    <a:pos x="0" y="172"/>
                  </a:cxn>
                  <a:cxn ang="0">
                    <a:pos x="24" y="172"/>
                  </a:cxn>
                </a:cxnLst>
                <a:rect l="0" t="0" r="r" b="b"/>
                <a:pathLst>
                  <a:path w="63" h="172">
                    <a:moveTo>
                      <a:pt x="24" y="172"/>
                    </a:moveTo>
                    <a:lnTo>
                      <a:pt x="24" y="156"/>
                    </a:lnTo>
                    <a:lnTo>
                      <a:pt x="16" y="109"/>
                    </a:lnTo>
                    <a:lnTo>
                      <a:pt x="16" y="55"/>
                    </a:lnTo>
                    <a:lnTo>
                      <a:pt x="24" y="32"/>
                    </a:lnTo>
                    <a:lnTo>
                      <a:pt x="31" y="16"/>
                    </a:lnTo>
                    <a:lnTo>
                      <a:pt x="39" y="8"/>
                    </a:lnTo>
                    <a:lnTo>
                      <a:pt x="39" y="16"/>
                    </a:lnTo>
                    <a:lnTo>
                      <a:pt x="55" y="39"/>
                    </a:lnTo>
                    <a:lnTo>
                      <a:pt x="63" y="63"/>
                    </a:lnTo>
                    <a:lnTo>
                      <a:pt x="63" y="78"/>
                    </a:lnTo>
                    <a:lnTo>
                      <a:pt x="63" y="24"/>
                    </a:lnTo>
                    <a:lnTo>
                      <a:pt x="55" y="8"/>
                    </a:lnTo>
                    <a:lnTo>
                      <a:pt x="31" y="0"/>
                    </a:lnTo>
                    <a:lnTo>
                      <a:pt x="16" y="8"/>
                    </a:lnTo>
                    <a:lnTo>
                      <a:pt x="16" y="24"/>
                    </a:lnTo>
                    <a:lnTo>
                      <a:pt x="8" y="39"/>
                    </a:lnTo>
                    <a:lnTo>
                      <a:pt x="0" y="86"/>
                    </a:lnTo>
                    <a:lnTo>
                      <a:pt x="0" y="172"/>
                    </a:lnTo>
                    <a:lnTo>
                      <a:pt x="24" y="172"/>
                    </a:lnTo>
                    <a:close/>
                  </a:path>
                </a:pathLst>
              </a:custGeom>
              <a:solidFill>
                <a:srgbClr val="00FF00"/>
              </a:solidFill>
              <a:ln w="9525">
                <a:noFill/>
                <a:round/>
                <a:headEnd/>
                <a:tailEnd/>
              </a:ln>
            </p:spPr>
            <p:txBody>
              <a:bodyPr/>
              <a:lstStyle/>
              <a:p>
                <a:endParaRPr lang="en-GB"/>
              </a:p>
            </p:txBody>
          </p:sp>
          <p:grpSp>
            <p:nvGrpSpPr>
              <p:cNvPr id="12" name="Group 103"/>
              <p:cNvGrpSpPr>
                <a:grpSpLocks/>
              </p:cNvGrpSpPr>
              <p:nvPr/>
            </p:nvGrpSpPr>
            <p:grpSpPr bwMode="auto">
              <a:xfrm>
                <a:off x="2304" y="1584"/>
                <a:ext cx="242" cy="294"/>
                <a:chOff x="2396" y="1565"/>
                <a:chExt cx="242" cy="294"/>
              </a:xfrm>
            </p:grpSpPr>
            <p:sp>
              <p:nvSpPr>
                <p:cNvPr id="150632" name="Freeform 104"/>
                <p:cNvSpPr>
                  <a:spLocks/>
                </p:cNvSpPr>
                <p:nvPr/>
              </p:nvSpPr>
              <p:spPr bwMode="auto">
                <a:xfrm>
                  <a:off x="2396" y="1633"/>
                  <a:ext cx="123" cy="223"/>
                </a:xfrm>
                <a:custGeom>
                  <a:avLst/>
                  <a:gdLst/>
                  <a:ahLst/>
                  <a:cxnLst>
                    <a:cxn ang="0">
                      <a:pos x="234" y="592"/>
                    </a:cxn>
                    <a:cxn ang="0">
                      <a:pos x="234" y="452"/>
                    </a:cxn>
                    <a:cxn ang="0">
                      <a:pos x="211" y="195"/>
                    </a:cxn>
                    <a:cxn ang="0">
                      <a:pos x="195" y="124"/>
                    </a:cxn>
                    <a:cxn ang="0">
                      <a:pos x="180" y="101"/>
                    </a:cxn>
                    <a:cxn ang="0">
                      <a:pos x="172" y="85"/>
                    </a:cxn>
                    <a:cxn ang="0">
                      <a:pos x="117" y="39"/>
                    </a:cxn>
                    <a:cxn ang="0">
                      <a:pos x="63" y="15"/>
                    </a:cxn>
                    <a:cxn ang="0">
                      <a:pos x="16" y="0"/>
                    </a:cxn>
                    <a:cxn ang="0">
                      <a:pos x="0" y="0"/>
                    </a:cxn>
                    <a:cxn ang="0">
                      <a:pos x="55" y="0"/>
                    </a:cxn>
                    <a:cxn ang="0">
                      <a:pos x="94" y="15"/>
                    </a:cxn>
                    <a:cxn ang="0">
                      <a:pos x="133" y="39"/>
                    </a:cxn>
                    <a:cxn ang="0">
                      <a:pos x="180" y="70"/>
                    </a:cxn>
                    <a:cxn ang="0">
                      <a:pos x="195" y="85"/>
                    </a:cxn>
                    <a:cxn ang="0">
                      <a:pos x="227" y="148"/>
                    </a:cxn>
                    <a:cxn ang="0">
                      <a:pos x="234" y="195"/>
                    </a:cxn>
                    <a:cxn ang="0">
                      <a:pos x="242" y="249"/>
                    </a:cxn>
                    <a:cxn ang="0">
                      <a:pos x="242" y="592"/>
                    </a:cxn>
                    <a:cxn ang="0">
                      <a:pos x="234" y="592"/>
                    </a:cxn>
                  </a:cxnLst>
                  <a:rect l="0" t="0" r="r" b="b"/>
                  <a:pathLst>
                    <a:path w="242" h="592">
                      <a:moveTo>
                        <a:pt x="234" y="592"/>
                      </a:moveTo>
                      <a:lnTo>
                        <a:pt x="234" y="452"/>
                      </a:lnTo>
                      <a:lnTo>
                        <a:pt x="211" y="195"/>
                      </a:lnTo>
                      <a:lnTo>
                        <a:pt x="195" y="124"/>
                      </a:lnTo>
                      <a:lnTo>
                        <a:pt x="180" y="101"/>
                      </a:lnTo>
                      <a:lnTo>
                        <a:pt x="172" y="85"/>
                      </a:lnTo>
                      <a:lnTo>
                        <a:pt x="117" y="39"/>
                      </a:lnTo>
                      <a:lnTo>
                        <a:pt x="63" y="15"/>
                      </a:lnTo>
                      <a:lnTo>
                        <a:pt x="16" y="0"/>
                      </a:lnTo>
                      <a:lnTo>
                        <a:pt x="0" y="0"/>
                      </a:lnTo>
                      <a:lnTo>
                        <a:pt x="55" y="0"/>
                      </a:lnTo>
                      <a:lnTo>
                        <a:pt x="94" y="15"/>
                      </a:lnTo>
                      <a:lnTo>
                        <a:pt x="133" y="39"/>
                      </a:lnTo>
                      <a:lnTo>
                        <a:pt x="180" y="70"/>
                      </a:lnTo>
                      <a:lnTo>
                        <a:pt x="195" y="85"/>
                      </a:lnTo>
                      <a:lnTo>
                        <a:pt x="227" y="148"/>
                      </a:lnTo>
                      <a:lnTo>
                        <a:pt x="234" y="195"/>
                      </a:lnTo>
                      <a:lnTo>
                        <a:pt x="242" y="249"/>
                      </a:lnTo>
                      <a:lnTo>
                        <a:pt x="242" y="592"/>
                      </a:lnTo>
                      <a:lnTo>
                        <a:pt x="234" y="592"/>
                      </a:lnTo>
                      <a:close/>
                    </a:path>
                  </a:pathLst>
                </a:custGeom>
                <a:solidFill>
                  <a:srgbClr val="00FF00"/>
                </a:solidFill>
                <a:ln w="9525">
                  <a:noFill/>
                  <a:round/>
                  <a:headEnd/>
                  <a:tailEnd/>
                </a:ln>
              </p:spPr>
              <p:txBody>
                <a:bodyPr/>
                <a:lstStyle/>
                <a:p>
                  <a:endParaRPr lang="en-GB"/>
                </a:p>
              </p:txBody>
            </p:sp>
            <p:sp>
              <p:nvSpPr>
                <p:cNvPr id="150633" name="Freeform 105"/>
                <p:cNvSpPr>
                  <a:spLocks/>
                </p:cNvSpPr>
                <p:nvPr/>
              </p:nvSpPr>
              <p:spPr bwMode="auto">
                <a:xfrm>
                  <a:off x="2523" y="1715"/>
                  <a:ext cx="115" cy="144"/>
                </a:xfrm>
                <a:custGeom>
                  <a:avLst/>
                  <a:gdLst/>
                  <a:ahLst/>
                  <a:cxnLst>
                    <a:cxn ang="0">
                      <a:pos x="47" y="382"/>
                    </a:cxn>
                    <a:cxn ang="0">
                      <a:pos x="47" y="366"/>
                    </a:cxn>
                    <a:cxn ang="0">
                      <a:pos x="39" y="335"/>
                    </a:cxn>
                    <a:cxn ang="0">
                      <a:pos x="31" y="281"/>
                    </a:cxn>
                    <a:cxn ang="0">
                      <a:pos x="31" y="226"/>
                    </a:cxn>
                    <a:cxn ang="0">
                      <a:pos x="23" y="164"/>
                    </a:cxn>
                    <a:cxn ang="0">
                      <a:pos x="23" y="109"/>
                    </a:cxn>
                    <a:cxn ang="0">
                      <a:pos x="39" y="62"/>
                    </a:cxn>
                    <a:cxn ang="0">
                      <a:pos x="55" y="31"/>
                    </a:cxn>
                    <a:cxn ang="0">
                      <a:pos x="78" y="23"/>
                    </a:cxn>
                    <a:cxn ang="0">
                      <a:pos x="101" y="31"/>
                    </a:cxn>
                    <a:cxn ang="0">
                      <a:pos x="133" y="47"/>
                    </a:cxn>
                    <a:cxn ang="0">
                      <a:pos x="164" y="78"/>
                    </a:cxn>
                    <a:cxn ang="0">
                      <a:pos x="210" y="133"/>
                    </a:cxn>
                    <a:cxn ang="0">
                      <a:pos x="218" y="156"/>
                    </a:cxn>
                    <a:cxn ang="0">
                      <a:pos x="226" y="164"/>
                    </a:cxn>
                    <a:cxn ang="0">
                      <a:pos x="226" y="156"/>
                    </a:cxn>
                    <a:cxn ang="0">
                      <a:pos x="218" y="148"/>
                    </a:cxn>
                    <a:cxn ang="0">
                      <a:pos x="195" y="109"/>
                    </a:cxn>
                    <a:cxn ang="0">
                      <a:pos x="172" y="62"/>
                    </a:cxn>
                    <a:cxn ang="0">
                      <a:pos x="140" y="23"/>
                    </a:cxn>
                    <a:cxn ang="0">
                      <a:pos x="109" y="8"/>
                    </a:cxn>
                    <a:cxn ang="0">
                      <a:pos x="70" y="0"/>
                    </a:cxn>
                    <a:cxn ang="0">
                      <a:pos x="47" y="8"/>
                    </a:cxn>
                    <a:cxn ang="0">
                      <a:pos x="31" y="16"/>
                    </a:cxn>
                    <a:cxn ang="0">
                      <a:pos x="16" y="39"/>
                    </a:cxn>
                    <a:cxn ang="0">
                      <a:pos x="8" y="70"/>
                    </a:cxn>
                    <a:cxn ang="0">
                      <a:pos x="0" y="109"/>
                    </a:cxn>
                    <a:cxn ang="0">
                      <a:pos x="0" y="312"/>
                    </a:cxn>
                    <a:cxn ang="0">
                      <a:pos x="8" y="343"/>
                    </a:cxn>
                    <a:cxn ang="0">
                      <a:pos x="8" y="382"/>
                    </a:cxn>
                    <a:cxn ang="0">
                      <a:pos x="47" y="382"/>
                    </a:cxn>
                  </a:cxnLst>
                  <a:rect l="0" t="0" r="r" b="b"/>
                  <a:pathLst>
                    <a:path w="226" h="382">
                      <a:moveTo>
                        <a:pt x="47" y="382"/>
                      </a:moveTo>
                      <a:lnTo>
                        <a:pt x="47" y="366"/>
                      </a:lnTo>
                      <a:lnTo>
                        <a:pt x="39" y="335"/>
                      </a:lnTo>
                      <a:lnTo>
                        <a:pt x="31" y="281"/>
                      </a:lnTo>
                      <a:lnTo>
                        <a:pt x="31" y="226"/>
                      </a:lnTo>
                      <a:lnTo>
                        <a:pt x="23" y="164"/>
                      </a:lnTo>
                      <a:lnTo>
                        <a:pt x="23" y="109"/>
                      </a:lnTo>
                      <a:lnTo>
                        <a:pt x="39" y="62"/>
                      </a:lnTo>
                      <a:lnTo>
                        <a:pt x="55" y="31"/>
                      </a:lnTo>
                      <a:lnTo>
                        <a:pt x="78" y="23"/>
                      </a:lnTo>
                      <a:lnTo>
                        <a:pt x="101" y="31"/>
                      </a:lnTo>
                      <a:lnTo>
                        <a:pt x="133" y="47"/>
                      </a:lnTo>
                      <a:lnTo>
                        <a:pt x="164" y="78"/>
                      </a:lnTo>
                      <a:lnTo>
                        <a:pt x="210" y="133"/>
                      </a:lnTo>
                      <a:lnTo>
                        <a:pt x="218" y="156"/>
                      </a:lnTo>
                      <a:lnTo>
                        <a:pt x="226" y="164"/>
                      </a:lnTo>
                      <a:lnTo>
                        <a:pt x="226" y="156"/>
                      </a:lnTo>
                      <a:lnTo>
                        <a:pt x="218" y="148"/>
                      </a:lnTo>
                      <a:lnTo>
                        <a:pt x="195" y="109"/>
                      </a:lnTo>
                      <a:lnTo>
                        <a:pt x="172" y="62"/>
                      </a:lnTo>
                      <a:lnTo>
                        <a:pt x="140" y="23"/>
                      </a:lnTo>
                      <a:lnTo>
                        <a:pt x="109" y="8"/>
                      </a:lnTo>
                      <a:lnTo>
                        <a:pt x="70" y="0"/>
                      </a:lnTo>
                      <a:lnTo>
                        <a:pt x="47" y="8"/>
                      </a:lnTo>
                      <a:lnTo>
                        <a:pt x="31" y="16"/>
                      </a:lnTo>
                      <a:lnTo>
                        <a:pt x="16" y="39"/>
                      </a:lnTo>
                      <a:lnTo>
                        <a:pt x="8" y="70"/>
                      </a:lnTo>
                      <a:lnTo>
                        <a:pt x="0" y="109"/>
                      </a:lnTo>
                      <a:lnTo>
                        <a:pt x="0" y="312"/>
                      </a:lnTo>
                      <a:lnTo>
                        <a:pt x="8" y="343"/>
                      </a:lnTo>
                      <a:lnTo>
                        <a:pt x="8" y="382"/>
                      </a:lnTo>
                      <a:lnTo>
                        <a:pt x="47" y="382"/>
                      </a:lnTo>
                      <a:close/>
                    </a:path>
                  </a:pathLst>
                </a:custGeom>
                <a:solidFill>
                  <a:srgbClr val="00CC00"/>
                </a:solidFill>
                <a:ln w="9525">
                  <a:noFill/>
                  <a:round/>
                  <a:headEnd/>
                  <a:tailEnd/>
                </a:ln>
              </p:spPr>
              <p:txBody>
                <a:bodyPr/>
                <a:lstStyle/>
                <a:p>
                  <a:endParaRPr lang="en-GB"/>
                </a:p>
              </p:txBody>
            </p:sp>
            <p:sp>
              <p:nvSpPr>
                <p:cNvPr id="150634" name="Freeform 106"/>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0635" name="Freeform 107"/>
                <p:cNvSpPr>
                  <a:spLocks/>
                </p:cNvSpPr>
                <p:nvPr/>
              </p:nvSpPr>
              <p:spPr bwMode="auto">
                <a:xfrm>
                  <a:off x="2523" y="1565"/>
                  <a:ext cx="91" cy="294"/>
                </a:xfrm>
                <a:custGeom>
                  <a:avLst/>
                  <a:gdLst/>
                  <a:ahLst/>
                  <a:cxnLst>
                    <a:cxn ang="0">
                      <a:pos x="0" y="780"/>
                    </a:cxn>
                    <a:cxn ang="0">
                      <a:pos x="0" y="414"/>
                    </a:cxn>
                    <a:cxn ang="0">
                      <a:pos x="8" y="343"/>
                    </a:cxn>
                    <a:cxn ang="0">
                      <a:pos x="23" y="281"/>
                    </a:cxn>
                    <a:cxn ang="0">
                      <a:pos x="62" y="180"/>
                    </a:cxn>
                    <a:cxn ang="0">
                      <a:pos x="117" y="94"/>
                    </a:cxn>
                    <a:cxn ang="0">
                      <a:pos x="140" y="55"/>
                    </a:cxn>
                    <a:cxn ang="0">
                      <a:pos x="164" y="24"/>
                    </a:cxn>
                    <a:cxn ang="0">
                      <a:pos x="172" y="8"/>
                    </a:cxn>
                    <a:cxn ang="0">
                      <a:pos x="179" y="0"/>
                    </a:cxn>
                    <a:cxn ang="0">
                      <a:pos x="172" y="8"/>
                    </a:cxn>
                    <a:cxn ang="0">
                      <a:pos x="148" y="55"/>
                    </a:cxn>
                    <a:cxn ang="0">
                      <a:pos x="125" y="86"/>
                    </a:cxn>
                    <a:cxn ang="0">
                      <a:pos x="86" y="172"/>
                    </a:cxn>
                    <a:cxn ang="0">
                      <a:pos x="70" y="211"/>
                    </a:cxn>
                    <a:cxn ang="0">
                      <a:pos x="55" y="242"/>
                    </a:cxn>
                    <a:cxn ang="0">
                      <a:pos x="23" y="367"/>
                    </a:cxn>
                    <a:cxn ang="0">
                      <a:pos x="16" y="421"/>
                    </a:cxn>
                    <a:cxn ang="0">
                      <a:pos x="16" y="437"/>
                    </a:cxn>
                    <a:cxn ang="0">
                      <a:pos x="23" y="772"/>
                    </a:cxn>
                    <a:cxn ang="0">
                      <a:pos x="0" y="780"/>
                    </a:cxn>
                  </a:cxnLst>
                  <a:rect l="0" t="0" r="r" b="b"/>
                  <a:pathLst>
                    <a:path w="179" h="780">
                      <a:moveTo>
                        <a:pt x="0" y="780"/>
                      </a:moveTo>
                      <a:lnTo>
                        <a:pt x="0" y="414"/>
                      </a:lnTo>
                      <a:lnTo>
                        <a:pt x="8" y="343"/>
                      </a:lnTo>
                      <a:lnTo>
                        <a:pt x="23" y="281"/>
                      </a:lnTo>
                      <a:lnTo>
                        <a:pt x="62" y="180"/>
                      </a:lnTo>
                      <a:lnTo>
                        <a:pt x="117" y="94"/>
                      </a:lnTo>
                      <a:lnTo>
                        <a:pt x="140" y="55"/>
                      </a:lnTo>
                      <a:lnTo>
                        <a:pt x="164" y="24"/>
                      </a:lnTo>
                      <a:lnTo>
                        <a:pt x="172" y="8"/>
                      </a:lnTo>
                      <a:lnTo>
                        <a:pt x="179" y="0"/>
                      </a:lnTo>
                      <a:lnTo>
                        <a:pt x="172" y="8"/>
                      </a:lnTo>
                      <a:lnTo>
                        <a:pt x="148" y="55"/>
                      </a:lnTo>
                      <a:lnTo>
                        <a:pt x="125" y="86"/>
                      </a:lnTo>
                      <a:lnTo>
                        <a:pt x="86" y="172"/>
                      </a:lnTo>
                      <a:lnTo>
                        <a:pt x="70" y="211"/>
                      </a:lnTo>
                      <a:lnTo>
                        <a:pt x="55" y="242"/>
                      </a:lnTo>
                      <a:lnTo>
                        <a:pt x="23" y="367"/>
                      </a:lnTo>
                      <a:lnTo>
                        <a:pt x="16" y="421"/>
                      </a:lnTo>
                      <a:lnTo>
                        <a:pt x="16" y="437"/>
                      </a:lnTo>
                      <a:lnTo>
                        <a:pt x="23" y="772"/>
                      </a:lnTo>
                      <a:lnTo>
                        <a:pt x="0" y="780"/>
                      </a:lnTo>
                      <a:close/>
                    </a:path>
                  </a:pathLst>
                </a:custGeom>
                <a:solidFill>
                  <a:srgbClr val="8CFF1A"/>
                </a:solidFill>
                <a:ln w="9525">
                  <a:noFill/>
                  <a:round/>
                  <a:headEnd/>
                  <a:tailEnd/>
                </a:ln>
              </p:spPr>
              <p:txBody>
                <a:bodyPr/>
                <a:lstStyle/>
                <a:p>
                  <a:endParaRPr lang="en-GB"/>
                </a:p>
              </p:txBody>
            </p:sp>
            <p:sp>
              <p:nvSpPr>
                <p:cNvPr id="150636" name="Freeform 108"/>
                <p:cNvSpPr>
                  <a:spLocks/>
                </p:cNvSpPr>
                <p:nvPr/>
              </p:nvSpPr>
              <p:spPr bwMode="auto">
                <a:xfrm>
                  <a:off x="2531" y="1786"/>
                  <a:ext cx="32" cy="73"/>
                </a:xfrm>
                <a:custGeom>
                  <a:avLst/>
                  <a:gdLst/>
                  <a:ahLst/>
                  <a:cxnLst>
                    <a:cxn ang="0">
                      <a:pos x="23" y="195"/>
                    </a:cxn>
                    <a:cxn ang="0">
                      <a:pos x="23" y="187"/>
                    </a:cxn>
                    <a:cxn ang="0">
                      <a:pos x="15" y="172"/>
                    </a:cxn>
                    <a:cxn ang="0">
                      <a:pos x="15" y="70"/>
                    </a:cxn>
                    <a:cxn ang="0">
                      <a:pos x="23" y="39"/>
                    </a:cxn>
                    <a:cxn ang="0">
                      <a:pos x="31" y="24"/>
                    </a:cxn>
                    <a:cxn ang="0">
                      <a:pos x="39" y="16"/>
                    </a:cxn>
                    <a:cxn ang="0">
                      <a:pos x="39" y="24"/>
                    </a:cxn>
                    <a:cxn ang="0">
                      <a:pos x="54" y="47"/>
                    </a:cxn>
                    <a:cxn ang="0">
                      <a:pos x="62" y="70"/>
                    </a:cxn>
                    <a:cxn ang="0">
                      <a:pos x="62" y="86"/>
                    </a:cxn>
                    <a:cxn ang="0">
                      <a:pos x="62" y="31"/>
                    </a:cxn>
                    <a:cxn ang="0">
                      <a:pos x="54" y="16"/>
                    </a:cxn>
                    <a:cxn ang="0">
                      <a:pos x="46" y="8"/>
                    </a:cxn>
                    <a:cxn ang="0">
                      <a:pos x="31" y="0"/>
                    </a:cxn>
                    <a:cxn ang="0">
                      <a:pos x="15" y="8"/>
                    </a:cxn>
                    <a:cxn ang="0">
                      <a:pos x="7" y="24"/>
                    </a:cxn>
                    <a:cxn ang="0">
                      <a:pos x="0" y="47"/>
                    </a:cxn>
                    <a:cxn ang="0">
                      <a:pos x="0" y="195"/>
                    </a:cxn>
                    <a:cxn ang="0">
                      <a:pos x="23" y="195"/>
                    </a:cxn>
                  </a:cxnLst>
                  <a:rect l="0" t="0" r="r" b="b"/>
                  <a:pathLst>
                    <a:path w="62" h="195">
                      <a:moveTo>
                        <a:pt x="23" y="195"/>
                      </a:moveTo>
                      <a:lnTo>
                        <a:pt x="23" y="187"/>
                      </a:lnTo>
                      <a:lnTo>
                        <a:pt x="15" y="172"/>
                      </a:lnTo>
                      <a:lnTo>
                        <a:pt x="15" y="70"/>
                      </a:lnTo>
                      <a:lnTo>
                        <a:pt x="23" y="39"/>
                      </a:lnTo>
                      <a:lnTo>
                        <a:pt x="31" y="24"/>
                      </a:lnTo>
                      <a:lnTo>
                        <a:pt x="39" y="16"/>
                      </a:lnTo>
                      <a:lnTo>
                        <a:pt x="39" y="24"/>
                      </a:lnTo>
                      <a:lnTo>
                        <a:pt x="54" y="47"/>
                      </a:lnTo>
                      <a:lnTo>
                        <a:pt x="62" y="70"/>
                      </a:lnTo>
                      <a:lnTo>
                        <a:pt x="62" y="86"/>
                      </a:lnTo>
                      <a:lnTo>
                        <a:pt x="62" y="31"/>
                      </a:lnTo>
                      <a:lnTo>
                        <a:pt x="54" y="16"/>
                      </a:lnTo>
                      <a:lnTo>
                        <a:pt x="46" y="8"/>
                      </a:lnTo>
                      <a:lnTo>
                        <a:pt x="31" y="0"/>
                      </a:lnTo>
                      <a:lnTo>
                        <a:pt x="15" y="8"/>
                      </a:lnTo>
                      <a:lnTo>
                        <a:pt x="7" y="24"/>
                      </a:lnTo>
                      <a:lnTo>
                        <a:pt x="0" y="47"/>
                      </a:lnTo>
                      <a:lnTo>
                        <a:pt x="0" y="195"/>
                      </a:lnTo>
                      <a:lnTo>
                        <a:pt x="23" y="195"/>
                      </a:lnTo>
                      <a:close/>
                    </a:path>
                  </a:pathLst>
                </a:custGeom>
                <a:solidFill>
                  <a:srgbClr val="00FF00"/>
                </a:solidFill>
                <a:ln w="9525">
                  <a:noFill/>
                  <a:round/>
                  <a:headEnd/>
                  <a:tailEnd/>
                </a:ln>
              </p:spPr>
              <p:txBody>
                <a:bodyPr/>
                <a:lstStyle/>
                <a:p>
                  <a:endParaRPr lang="en-GB"/>
                </a:p>
              </p:txBody>
            </p:sp>
            <p:sp>
              <p:nvSpPr>
                <p:cNvPr id="150637" name="Freeform 109"/>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0638" name="Freeform 110"/>
                <p:cNvSpPr>
                  <a:spLocks/>
                </p:cNvSpPr>
                <p:nvPr/>
              </p:nvSpPr>
              <p:spPr bwMode="auto">
                <a:xfrm>
                  <a:off x="2409" y="1765"/>
                  <a:ext cx="103" cy="65"/>
                </a:xfrm>
                <a:custGeom>
                  <a:avLst/>
                  <a:gdLst/>
                  <a:ahLst/>
                  <a:cxnLst>
                    <a:cxn ang="0">
                      <a:pos x="164" y="171"/>
                    </a:cxn>
                    <a:cxn ang="0">
                      <a:pos x="164" y="155"/>
                    </a:cxn>
                    <a:cxn ang="0">
                      <a:pos x="171" y="124"/>
                    </a:cxn>
                    <a:cxn ang="0">
                      <a:pos x="164" y="85"/>
                    </a:cxn>
                    <a:cxn ang="0">
                      <a:pos x="132" y="39"/>
                    </a:cxn>
                    <a:cxn ang="0">
                      <a:pos x="117" y="23"/>
                    </a:cxn>
                    <a:cxn ang="0">
                      <a:pos x="93" y="23"/>
                    </a:cxn>
                    <a:cxn ang="0">
                      <a:pos x="47" y="54"/>
                    </a:cxn>
                    <a:cxn ang="0">
                      <a:pos x="0" y="101"/>
                    </a:cxn>
                    <a:cxn ang="0">
                      <a:pos x="0" y="109"/>
                    </a:cxn>
                    <a:cxn ang="0">
                      <a:pos x="23" y="62"/>
                    </a:cxn>
                    <a:cxn ang="0">
                      <a:pos x="47" y="31"/>
                    </a:cxn>
                    <a:cxn ang="0">
                      <a:pos x="78" y="7"/>
                    </a:cxn>
                    <a:cxn ang="0">
                      <a:pos x="101" y="0"/>
                    </a:cxn>
                    <a:cxn ang="0">
                      <a:pos x="132" y="7"/>
                    </a:cxn>
                    <a:cxn ang="0">
                      <a:pos x="164" y="39"/>
                    </a:cxn>
                    <a:cxn ang="0">
                      <a:pos x="179" y="70"/>
                    </a:cxn>
                    <a:cxn ang="0">
                      <a:pos x="195" y="132"/>
                    </a:cxn>
                    <a:cxn ang="0">
                      <a:pos x="195" y="155"/>
                    </a:cxn>
                    <a:cxn ang="0">
                      <a:pos x="203" y="171"/>
                    </a:cxn>
                    <a:cxn ang="0">
                      <a:pos x="164" y="171"/>
                    </a:cxn>
                  </a:cxnLst>
                  <a:rect l="0" t="0" r="r" b="b"/>
                  <a:pathLst>
                    <a:path w="203" h="171">
                      <a:moveTo>
                        <a:pt x="164" y="171"/>
                      </a:moveTo>
                      <a:lnTo>
                        <a:pt x="164" y="155"/>
                      </a:lnTo>
                      <a:lnTo>
                        <a:pt x="171" y="124"/>
                      </a:lnTo>
                      <a:lnTo>
                        <a:pt x="164" y="85"/>
                      </a:lnTo>
                      <a:lnTo>
                        <a:pt x="132" y="39"/>
                      </a:lnTo>
                      <a:lnTo>
                        <a:pt x="117" y="23"/>
                      </a:lnTo>
                      <a:lnTo>
                        <a:pt x="93" y="23"/>
                      </a:lnTo>
                      <a:lnTo>
                        <a:pt x="47" y="54"/>
                      </a:lnTo>
                      <a:lnTo>
                        <a:pt x="0" y="101"/>
                      </a:lnTo>
                      <a:lnTo>
                        <a:pt x="0" y="109"/>
                      </a:lnTo>
                      <a:lnTo>
                        <a:pt x="23" y="62"/>
                      </a:lnTo>
                      <a:lnTo>
                        <a:pt x="47" y="31"/>
                      </a:lnTo>
                      <a:lnTo>
                        <a:pt x="78" y="7"/>
                      </a:lnTo>
                      <a:lnTo>
                        <a:pt x="101" y="0"/>
                      </a:lnTo>
                      <a:lnTo>
                        <a:pt x="132" y="7"/>
                      </a:lnTo>
                      <a:lnTo>
                        <a:pt x="164" y="39"/>
                      </a:lnTo>
                      <a:lnTo>
                        <a:pt x="179" y="70"/>
                      </a:lnTo>
                      <a:lnTo>
                        <a:pt x="195" y="132"/>
                      </a:lnTo>
                      <a:lnTo>
                        <a:pt x="195" y="155"/>
                      </a:lnTo>
                      <a:lnTo>
                        <a:pt x="203" y="171"/>
                      </a:lnTo>
                      <a:lnTo>
                        <a:pt x="164" y="171"/>
                      </a:lnTo>
                      <a:close/>
                    </a:path>
                  </a:pathLst>
                </a:custGeom>
                <a:solidFill>
                  <a:srgbClr val="66CC00"/>
                </a:solidFill>
                <a:ln w="9525">
                  <a:noFill/>
                  <a:round/>
                  <a:headEnd/>
                  <a:tailEnd/>
                </a:ln>
              </p:spPr>
              <p:txBody>
                <a:bodyPr/>
                <a:lstStyle/>
                <a:p>
                  <a:endParaRPr lang="en-GB"/>
                </a:p>
              </p:txBody>
            </p:sp>
          </p:grpSp>
        </p:grpSp>
      </p:grpSp>
      <p:grpSp>
        <p:nvGrpSpPr>
          <p:cNvPr id="13" name="Group 111"/>
          <p:cNvGrpSpPr>
            <a:grpSpLocks/>
          </p:cNvGrpSpPr>
          <p:nvPr/>
        </p:nvGrpSpPr>
        <p:grpSpPr bwMode="auto">
          <a:xfrm>
            <a:off x="382672" y="1927112"/>
            <a:ext cx="3672974" cy="3687536"/>
            <a:chOff x="1433" y="1732"/>
            <a:chExt cx="2901" cy="795"/>
          </a:xfrm>
        </p:grpSpPr>
        <p:sp>
          <p:nvSpPr>
            <p:cNvPr id="150640" name="Line 112"/>
            <p:cNvSpPr>
              <a:spLocks noChangeShapeType="1"/>
            </p:cNvSpPr>
            <p:nvPr/>
          </p:nvSpPr>
          <p:spPr bwMode="auto">
            <a:xfrm>
              <a:off x="1433" y="2527"/>
              <a:ext cx="2901" cy="0"/>
            </a:xfrm>
            <a:prstGeom prst="line">
              <a:avLst/>
            </a:prstGeom>
            <a:noFill/>
            <a:ln w="9525">
              <a:solidFill>
                <a:schemeClr val="tx1"/>
              </a:solidFill>
              <a:round/>
              <a:headEnd/>
              <a:tailEnd/>
            </a:ln>
            <a:effectLst/>
          </p:spPr>
          <p:txBody>
            <a:bodyPr wrap="none" anchor="ctr"/>
            <a:lstStyle/>
            <a:p>
              <a:endParaRPr lang="en-GB"/>
            </a:p>
          </p:txBody>
        </p:sp>
        <p:sp>
          <p:nvSpPr>
            <p:cNvPr id="150641" name="Line 113"/>
            <p:cNvSpPr>
              <a:spLocks noChangeShapeType="1"/>
            </p:cNvSpPr>
            <p:nvPr/>
          </p:nvSpPr>
          <p:spPr bwMode="auto">
            <a:xfrm>
              <a:off x="1496" y="1732"/>
              <a:ext cx="2821" cy="0"/>
            </a:xfrm>
            <a:prstGeom prst="line">
              <a:avLst/>
            </a:prstGeom>
            <a:noFill/>
            <a:ln w="9525">
              <a:solidFill>
                <a:schemeClr val="tx1"/>
              </a:solidFill>
              <a:round/>
              <a:headEnd/>
              <a:tailEnd/>
            </a:ln>
            <a:effectLst/>
          </p:spPr>
          <p:txBody>
            <a:bodyPr wrap="none" anchor="ctr"/>
            <a:lstStyle/>
            <a:p>
              <a:endParaRPr lang="en-GB"/>
            </a:p>
          </p:txBody>
        </p:sp>
        <p:sp>
          <p:nvSpPr>
            <p:cNvPr id="150642" name="Freeform 114"/>
            <p:cNvSpPr>
              <a:spLocks/>
            </p:cNvSpPr>
            <p:nvPr/>
          </p:nvSpPr>
          <p:spPr bwMode="auto">
            <a:xfrm>
              <a:off x="1524" y="2278"/>
              <a:ext cx="2796" cy="2"/>
            </a:xfrm>
            <a:custGeom>
              <a:avLst/>
              <a:gdLst/>
              <a:ahLst/>
              <a:cxnLst>
                <a:cxn ang="0">
                  <a:pos x="0" y="0"/>
                </a:cxn>
                <a:cxn ang="0">
                  <a:pos x="2796" y="2"/>
                </a:cxn>
              </a:cxnLst>
              <a:rect l="0" t="0" r="r" b="b"/>
              <a:pathLst>
                <a:path w="2796" h="2">
                  <a:moveTo>
                    <a:pt x="0" y="0"/>
                  </a:moveTo>
                  <a:lnTo>
                    <a:pt x="2796" y="2"/>
                  </a:lnTo>
                </a:path>
              </a:pathLst>
            </a:custGeom>
            <a:noFill/>
            <a:ln w="9525">
              <a:solidFill>
                <a:schemeClr val="tx1"/>
              </a:solidFill>
              <a:prstDash val="sysDot"/>
              <a:round/>
              <a:headEnd/>
              <a:tailEnd/>
            </a:ln>
            <a:effectLst/>
          </p:spPr>
          <p:txBody>
            <a:bodyPr wrap="none" anchor="ctr"/>
            <a:lstStyle/>
            <a:p>
              <a:endParaRPr lang="en-GB"/>
            </a:p>
          </p:txBody>
        </p:sp>
        <p:sp>
          <p:nvSpPr>
            <p:cNvPr id="150643" name="Line 115"/>
            <p:cNvSpPr>
              <a:spLocks noChangeShapeType="1"/>
            </p:cNvSpPr>
            <p:nvPr/>
          </p:nvSpPr>
          <p:spPr bwMode="auto">
            <a:xfrm>
              <a:off x="1538" y="2404"/>
              <a:ext cx="2794" cy="0"/>
            </a:xfrm>
            <a:prstGeom prst="line">
              <a:avLst/>
            </a:prstGeom>
            <a:noFill/>
            <a:ln w="9525">
              <a:solidFill>
                <a:schemeClr val="tx1"/>
              </a:solidFill>
              <a:prstDash val="dash"/>
              <a:round/>
              <a:headEnd/>
              <a:tailEnd/>
            </a:ln>
            <a:effectLst/>
          </p:spPr>
          <p:txBody>
            <a:bodyPr wrap="none" anchor="ctr"/>
            <a:lstStyle/>
            <a:p>
              <a:endParaRPr lang="en-GB"/>
            </a:p>
          </p:txBody>
        </p:sp>
      </p:grpSp>
      <p:sp>
        <p:nvSpPr>
          <p:cNvPr id="150644" name="Text Box 116"/>
          <p:cNvSpPr txBox="1">
            <a:spLocks noChangeArrowheads="1"/>
          </p:cNvSpPr>
          <p:nvPr/>
        </p:nvSpPr>
        <p:spPr bwMode="auto">
          <a:xfrm>
            <a:off x="210553" y="1013732"/>
            <a:ext cx="1152849" cy="359539"/>
          </a:xfrm>
          <a:prstGeom prst="rect">
            <a:avLst/>
          </a:prstGeom>
          <a:noFill/>
          <a:ln w="9525">
            <a:noFill/>
            <a:miter lim="800000"/>
            <a:headEnd/>
            <a:tailEnd/>
          </a:ln>
          <a:effectLst/>
        </p:spPr>
        <p:txBody>
          <a:bodyPr wrap="none" lIns="96981" tIns="48491" rIns="96981" bIns="48491">
            <a:spAutoFit/>
          </a:bodyPr>
          <a:lstStyle/>
          <a:p>
            <a:pPr algn="l"/>
            <a:r>
              <a:rPr lang="en-GB" sz="1700" dirty="0">
                <a:latin typeface="Verdana" pitchFamily="34" charset="0"/>
              </a:rPr>
              <a:t>height, z</a:t>
            </a:r>
          </a:p>
        </p:txBody>
      </p:sp>
      <p:sp>
        <p:nvSpPr>
          <p:cNvPr id="150645" name="Text Box 117"/>
          <p:cNvSpPr txBox="1">
            <a:spLocks noChangeArrowheads="1"/>
          </p:cNvSpPr>
          <p:nvPr/>
        </p:nvSpPr>
        <p:spPr bwMode="auto">
          <a:xfrm>
            <a:off x="157079" y="4267541"/>
            <a:ext cx="333714" cy="359539"/>
          </a:xfrm>
          <a:prstGeom prst="rect">
            <a:avLst/>
          </a:prstGeom>
          <a:noFill/>
          <a:ln w="9525">
            <a:noFill/>
            <a:miter lim="800000"/>
            <a:headEnd/>
            <a:tailEnd/>
          </a:ln>
          <a:effectLst/>
        </p:spPr>
        <p:txBody>
          <a:bodyPr wrap="none" lIns="96981" tIns="48491" rIns="96981" bIns="48491">
            <a:spAutoFit/>
          </a:bodyPr>
          <a:lstStyle/>
          <a:p>
            <a:pPr algn="l"/>
            <a:r>
              <a:rPr lang="en-GB" sz="1700" dirty="0">
                <a:latin typeface="Verdana" pitchFamily="34" charset="0"/>
              </a:rPr>
              <a:t>h</a:t>
            </a:r>
          </a:p>
        </p:txBody>
      </p:sp>
      <p:sp>
        <p:nvSpPr>
          <p:cNvPr id="150646" name="Text Box 118"/>
          <p:cNvSpPr txBox="1">
            <a:spLocks noChangeArrowheads="1"/>
          </p:cNvSpPr>
          <p:nvPr/>
        </p:nvSpPr>
        <p:spPr bwMode="auto">
          <a:xfrm>
            <a:off x="182145" y="4815228"/>
            <a:ext cx="332112" cy="359539"/>
          </a:xfrm>
          <a:prstGeom prst="rect">
            <a:avLst/>
          </a:prstGeom>
          <a:noFill/>
          <a:ln w="9525">
            <a:noFill/>
            <a:miter lim="800000"/>
            <a:headEnd/>
            <a:tailEnd/>
          </a:ln>
          <a:effectLst/>
        </p:spPr>
        <p:txBody>
          <a:bodyPr wrap="none" lIns="96981" tIns="48491" rIns="96981" bIns="48491">
            <a:spAutoFit/>
          </a:bodyPr>
          <a:lstStyle/>
          <a:p>
            <a:pPr algn="l"/>
            <a:r>
              <a:rPr lang="en-GB" sz="1700" dirty="0">
                <a:latin typeface="Verdana" pitchFamily="34" charset="0"/>
              </a:rPr>
              <a:t>d</a:t>
            </a:r>
          </a:p>
        </p:txBody>
      </p:sp>
      <p:grpSp>
        <p:nvGrpSpPr>
          <p:cNvPr id="14" name="Group 119"/>
          <p:cNvGrpSpPr>
            <a:grpSpLocks/>
          </p:cNvGrpSpPr>
          <p:nvPr/>
        </p:nvGrpSpPr>
        <p:grpSpPr bwMode="auto">
          <a:xfrm>
            <a:off x="2834106" y="4284550"/>
            <a:ext cx="1168066" cy="1585232"/>
            <a:chOff x="1696" y="2387"/>
            <a:chExt cx="699" cy="932"/>
          </a:xfrm>
        </p:grpSpPr>
        <p:sp>
          <p:nvSpPr>
            <p:cNvPr id="150648" name="Freeform 120"/>
            <p:cNvSpPr>
              <a:spLocks/>
            </p:cNvSpPr>
            <p:nvPr/>
          </p:nvSpPr>
          <p:spPr bwMode="auto">
            <a:xfrm flipH="1">
              <a:off x="1871" y="2973"/>
              <a:ext cx="191" cy="245"/>
            </a:xfrm>
            <a:custGeom>
              <a:avLst/>
              <a:gdLst/>
              <a:ahLst/>
              <a:cxnLst>
                <a:cxn ang="0">
                  <a:pos x="39" y="241"/>
                </a:cxn>
                <a:cxn ang="0">
                  <a:pos x="39" y="233"/>
                </a:cxn>
                <a:cxn ang="0">
                  <a:pos x="31" y="210"/>
                </a:cxn>
                <a:cxn ang="0">
                  <a:pos x="23" y="140"/>
                </a:cxn>
                <a:cxn ang="0">
                  <a:pos x="23" y="70"/>
                </a:cxn>
                <a:cxn ang="0">
                  <a:pos x="39" y="39"/>
                </a:cxn>
                <a:cxn ang="0">
                  <a:pos x="54" y="15"/>
                </a:cxn>
                <a:cxn ang="0">
                  <a:pos x="78" y="7"/>
                </a:cxn>
                <a:cxn ang="0">
                  <a:pos x="101" y="15"/>
                </a:cxn>
                <a:cxn ang="0">
                  <a:pos x="156" y="46"/>
                </a:cxn>
                <a:cxn ang="0">
                  <a:pos x="202" y="85"/>
                </a:cxn>
                <a:cxn ang="0">
                  <a:pos x="218" y="101"/>
                </a:cxn>
                <a:cxn ang="0">
                  <a:pos x="210" y="93"/>
                </a:cxn>
                <a:cxn ang="0">
                  <a:pos x="163" y="31"/>
                </a:cxn>
                <a:cxn ang="0">
                  <a:pos x="132" y="7"/>
                </a:cxn>
                <a:cxn ang="0">
                  <a:pos x="101" y="0"/>
                </a:cxn>
                <a:cxn ang="0">
                  <a:pos x="70" y="0"/>
                </a:cxn>
                <a:cxn ang="0">
                  <a:pos x="39" y="7"/>
                </a:cxn>
                <a:cxn ang="0">
                  <a:pos x="23" y="23"/>
                </a:cxn>
                <a:cxn ang="0">
                  <a:pos x="15" y="39"/>
                </a:cxn>
                <a:cxn ang="0">
                  <a:pos x="0" y="93"/>
                </a:cxn>
                <a:cxn ang="0">
                  <a:pos x="0" y="233"/>
                </a:cxn>
                <a:cxn ang="0">
                  <a:pos x="39" y="241"/>
                </a:cxn>
              </a:cxnLst>
              <a:rect l="0" t="0" r="r" b="b"/>
              <a:pathLst>
                <a:path w="218" h="241">
                  <a:moveTo>
                    <a:pt x="39" y="241"/>
                  </a:moveTo>
                  <a:lnTo>
                    <a:pt x="39" y="233"/>
                  </a:lnTo>
                  <a:lnTo>
                    <a:pt x="31" y="210"/>
                  </a:lnTo>
                  <a:lnTo>
                    <a:pt x="23" y="140"/>
                  </a:lnTo>
                  <a:lnTo>
                    <a:pt x="23" y="70"/>
                  </a:lnTo>
                  <a:lnTo>
                    <a:pt x="39" y="39"/>
                  </a:lnTo>
                  <a:lnTo>
                    <a:pt x="54" y="15"/>
                  </a:lnTo>
                  <a:lnTo>
                    <a:pt x="78" y="7"/>
                  </a:lnTo>
                  <a:lnTo>
                    <a:pt x="101" y="15"/>
                  </a:lnTo>
                  <a:lnTo>
                    <a:pt x="156" y="46"/>
                  </a:lnTo>
                  <a:lnTo>
                    <a:pt x="202" y="85"/>
                  </a:lnTo>
                  <a:lnTo>
                    <a:pt x="218" y="101"/>
                  </a:lnTo>
                  <a:lnTo>
                    <a:pt x="210" y="93"/>
                  </a:lnTo>
                  <a:lnTo>
                    <a:pt x="163" y="31"/>
                  </a:lnTo>
                  <a:lnTo>
                    <a:pt x="132" y="7"/>
                  </a:lnTo>
                  <a:lnTo>
                    <a:pt x="101" y="0"/>
                  </a:lnTo>
                  <a:lnTo>
                    <a:pt x="70" y="0"/>
                  </a:lnTo>
                  <a:lnTo>
                    <a:pt x="39" y="7"/>
                  </a:lnTo>
                  <a:lnTo>
                    <a:pt x="23" y="23"/>
                  </a:lnTo>
                  <a:lnTo>
                    <a:pt x="15" y="39"/>
                  </a:lnTo>
                  <a:lnTo>
                    <a:pt x="0" y="93"/>
                  </a:lnTo>
                  <a:lnTo>
                    <a:pt x="0" y="233"/>
                  </a:lnTo>
                  <a:lnTo>
                    <a:pt x="39" y="241"/>
                  </a:lnTo>
                  <a:close/>
                </a:path>
              </a:pathLst>
            </a:custGeom>
            <a:solidFill>
              <a:srgbClr val="00CC00"/>
            </a:solidFill>
            <a:ln w="9525">
              <a:noFill/>
              <a:round/>
              <a:headEnd/>
              <a:tailEnd/>
            </a:ln>
          </p:spPr>
          <p:txBody>
            <a:bodyPr/>
            <a:lstStyle/>
            <a:p>
              <a:endParaRPr lang="en-GB"/>
            </a:p>
          </p:txBody>
        </p:sp>
        <p:sp>
          <p:nvSpPr>
            <p:cNvPr id="150649" name="Freeform 121"/>
            <p:cNvSpPr>
              <a:spLocks/>
            </p:cNvSpPr>
            <p:nvPr/>
          </p:nvSpPr>
          <p:spPr bwMode="auto">
            <a:xfrm flipH="1">
              <a:off x="2069" y="2387"/>
              <a:ext cx="251" cy="649"/>
            </a:xfrm>
            <a:custGeom>
              <a:avLst/>
              <a:gdLst/>
              <a:ahLst/>
              <a:cxnLst>
                <a:cxn ang="0">
                  <a:pos x="0" y="0"/>
                </a:cxn>
                <a:cxn ang="0">
                  <a:pos x="8" y="0"/>
                </a:cxn>
                <a:cxn ang="0">
                  <a:pos x="16" y="8"/>
                </a:cxn>
                <a:cxn ang="0">
                  <a:pos x="55" y="24"/>
                </a:cxn>
                <a:cxn ang="0">
                  <a:pos x="109" y="55"/>
                </a:cxn>
                <a:cxn ang="0">
                  <a:pos x="156" y="94"/>
                </a:cxn>
                <a:cxn ang="0">
                  <a:pos x="195" y="125"/>
                </a:cxn>
                <a:cxn ang="0">
                  <a:pos x="226" y="156"/>
                </a:cxn>
                <a:cxn ang="0">
                  <a:pos x="242" y="195"/>
                </a:cxn>
                <a:cxn ang="0">
                  <a:pos x="258" y="250"/>
                </a:cxn>
                <a:cxn ang="0">
                  <a:pos x="265" y="289"/>
                </a:cxn>
                <a:cxn ang="0">
                  <a:pos x="273" y="343"/>
                </a:cxn>
                <a:cxn ang="0">
                  <a:pos x="273" y="616"/>
                </a:cxn>
                <a:cxn ang="0">
                  <a:pos x="281" y="632"/>
                </a:cxn>
                <a:cxn ang="0">
                  <a:pos x="281" y="577"/>
                </a:cxn>
                <a:cxn ang="0">
                  <a:pos x="289" y="531"/>
                </a:cxn>
                <a:cxn ang="0">
                  <a:pos x="289" y="273"/>
                </a:cxn>
                <a:cxn ang="0">
                  <a:pos x="281" y="234"/>
                </a:cxn>
                <a:cxn ang="0">
                  <a:pos x="258" y="180"/>
                </a:cxn>
                <a:cxn ang="0">
                  <a:pos x="226" y="133"/>
                </a:cxn>
                <a:cxn ang="0">
                  <a:pos x="180" y="86"/>
                </a:cxn>
                <a:cxn ang="0">
                  <a:pos x="117" y="47"/>
                </a:cxn>
                <a:cxn ang="0">
                  <a:pos x="63" y="24"/>
                </a:cxn>
                <a:cxn ang="0">
                  <a:pos x="31" y="8"/>
                </a:cxn>
                <a:cxn ang="0">
                  <a:pos x="8" y="0"/>
                </a:cxn>
                <a:cxn ang="0">
                  <a:pos x="0" y="0"/>
                </a:cxn>
              </a:cxnLst>
              <a:rect l="0" t="0" r="r" b="b"/>
              <a:pathLst>
                <a:path w="289" h="632">
                  <a:moveTo>
                    <a:pt x="0" y="0"/>
                  </a:moveTo>
                  <a:lnTo>
                    <a:pt x="8" y="0"/>
                  </a:lnTo>
                  <a:lnTo>
                    <a:pt x="16" y="8"/>
                  </a:lnTo>
                  <a:lnTo>
                    <a:pt x="55" y="24"/>
                  </a:lnTo>
                  <a:lnTo>
                    <a:pt x="109" y="55"/>
                  </a:lnTo>
                  <a:lnTo>
                    <a:pt x="156" y="94"/>
                  </a:lnTo>
                  <a:lnTo>
                    <a:pt x="195" y="125"/>
                  </a:lnTo>
                  <a:lnTo>
                    <a:pt x="226" y="156"/>
                  </a:lnTo>
                  <a:lnTo>
                    <a:pt x="242" y="195"/>
                  </a:lnTo>
                  <a:lnTo>
                    <a:pt x="258" y="250"/>
                  </a:lnTo>
                  <a:lnTo>
                    <a:pt x="265" y="289"/>
                  </a:lnTo>
                  <a:lnTo>
                    <a:pt x="273" y="343"/>
                  </a:lnTo>
                  <a:lnTo>
                    <a:pt x="273" y="616"/>
                  </a:lnTo>
                  <a:lnTo>
                    <a:pt x="281" y="632"/>
                  </a:lnTo>
                  <a:lnTo>
                    <a:pt x="281" y="577"/>
                  </a:lnTo>
                  <a:lnTo>
                    <a:pt x="289" y="531"/>
                  </a:lnTo>
                  <a:lnTo>
                    <a:pt x="289" y="273"/>
                  </a:lnTo>
                  <a:lnTo>
                    <a:pt x="281" y="234"/>
                  </a:lnTo>
                  <a:lnTo>
                    <a:pt x="258" y="180"/>
                  </a:lnTo>
                  <a:lnTo>
                    <a:pt x="226" y="133"/>
                  </a:lnTo>
                  <a:lnTo>
                    <a:pt x="180" y="86"/>
                  </a:lnTo>
                  <a:lnTo>
                    <a:pt x="117" y="47"/>
                  </a:lnTo>
                  <a:lnTo>
                    <a:pt x="63" y="24"/>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0650" name="Freeform 122"/>
            <p:cNvSpPr>
              <a:spLocks/>
            </p:cNvSpPr>
            <p:nvPr/>
          </p:nvSpPr>
          <p:spPr bwMode="auto">
            <a:xfrm flipH="1">
              <a:off x="1912" y="2540"/>
              <a:ext cx="164" cy="670"/>
            </a:xfrm>
            <a:custGeom>
              <a:avLst/>
              <a:gdLst/>
              <a:ahLst/>
              <a:cxnLst>
                <a:cxn ang="0">
                  <a:pos x="0" y="655"/>
                </a:cxn>
                <a:cxn ang="0">
                  <a:pos x="0" y="492"/>
                </a:cxn>
                <a:cxn ang="0">
                  <a:pos x="8" y="351"/>
                </a:cxn>
                <a:cxn ang="0">
                  <a:pos x="16" y="289"/>
                </a:cxn>
                <a:cxn ang="0">
                  <a:pos x="31" y="242"/>
                </a:cxn>
                <a:cxn ang="0">
                  <a:pos x="70" y="156"/>
                </a:cxn>
                <a:cxn ang="0">
                  <a:pos x="125" y="78"/>
                </a:cxn>
                <a:cxn ang="0">
                  <a:pos x="148" y="47"/>
                </a:cxn>
                <a:cxn ang="0">
                  <a:pos x="172" y="24"/>
                </a:cxn>
                <a:cxn ang="0">
                  <a:pos x="179" y="8"/>
                </a:cxn>
                <a:cxn ang="0">
                  <a:pos x="187" y="0"/>
                </a:cxn>
                <a:cxn ang="0">
                  <a:pos x="179" y="8"/>
                </a:cxn>
                <a:cxn ang="0">
                  <a:pos x="172" y="24"/>
                </a:cxn>
                <a:cxn ang="0">
                  <a:pos x="156" y="47"/>
                </a:cxn>
                <a:cxn ang="0">
                  <a:pos x="133" y="78"/>
                </a:cxn>
                <a:cxn ang="0">
                  <a:pos x="94" y="141"/>
                </a:cxn>
                <a:cxn ang="0">
                  <a:pos x="62" y="203"/>
                </a:cxn>
                <a:cxn ang="0">
                  <a:pos x="31" y="312"/>
                </a:cxn>
                <a:cxn ang="0">
                  <a:pos x="23" y="351"/>
                </a:cxn>
                <a:cxn ang="0">
                  <a:pos x="23" y="367"/>
                </a:cxn>
                <a:cxn ang="0">
                  <a:pos x="31" y="655"/>
                </a:cxn>
                <a:cxn ang="0">
                  <a:pos x="0" y="655"/>
                </a:cxn>
              </a:cxnLst>
              <a:rect l="0" t="0" r="r" b="b"/>
              <a:pathLst>
                <a:path w="187" h="655">
                  <a:moveTo>
                    <a:pt x="0" y="655"/>
                  </a:moveTo>
                  <a:lnTo>
                    <a:pt x="0" y="492"/>
                  </a:lnTo>
                  <a:lnTo>
                    <a:pt x="8" y="351"/>
                  </a:lnTo>
                  <a:lnTo>
                    <a:pt x="16" y="289"/>
                  </a:lnTo>
                  <a:lnTo>
                    <a:pt x="31" y="242"/>
                  </a:lnTo>
                  <a:lnTo>
                    <a:pt x="70" y="156"/>
                  </a:lnTo>
                  <a:lnTo>
                    <a:pt x="125" y="78"/>
                  </a:lnTo>
                  <a:lnTo>
                    <a:pt x="148" y="47"/>
                  </a:lnTo>
                  <a:lnTo>
                    <a:pt x="172" y="24"/>
                  </a:lnTo>
                  <a:lnTo>
                    <a:pt x="179" y="8"/>
                  </a:lnTo>
                  <a:lnTo>
                    <a:pt x="187" y="0"/>
                  </a:lnTo>
                  <a:lnTo>
                    <a:pt x="179" y="8"/>
                  </a:lnTo>
                  <a:lnTo>
                    <a:pt x="172" y="24"/>
                  </a:lnTo>
                  <a:lnTo>
                    <a:pt x="156" y="47"/>
                  </a:lnTo>
                  <a:lnTo>
                    <a:pt x="133" y="78"/>
                  </a:lnTo>
                  <a:lnTo>
                    <a:pt x="94" y="141"/>
                  </a:lnTo>
                  <a:lnTo>
                    <a:pt x="62" y="203"/>
                  </a:lnTo>
                  <a:lnTo>
                    <a:pt x="31" y="312"/>
                  </a:lnTo>
                  <a:lnTo>
                    <a:pt x="23" y="351"/>
                  </a:lnTo>
                  <a:lnTo>
                    <a:pt x="23" y="367"/>
                  </a:lnTo>
                  <a:lnTo>
                    <a:pt x="31" y="655"/>
                  </a:lnTo>
                  <a:lnTo>
                    <a:pt x="0" y="655"/>
                  </a:lnTo>
                  <a:close/>
                </a:path>
              </a:pathLst>
            </a:custGeom>
            <a:solidFill>
              <a:srgbClr val="8CFF1A"/>
            </a:solidFill>
            <a:ln w="9525">
              <a:noFill/>
              <a:round/>
              <a:headEnd/>
              <a:tailEnd/>
            </a:ln>
          </p:spPr>
          <p:txBody>
            <a:bodyPr/>
            <a:lstStyle/>
            <a:p>
              <a:endParaRPr lang="en-GB"/>
            </a:p>
          </p:txBody>
        </p:sp>
        <p:sp>
          <p:nvSpPr>
            <p:cNvPr id="150651" name="Freeform 123"/>
            <p:cNvSpPr>
              <a:spLocks/>
            </p:cNvSpPr>
            <p:nvPr/>
          </p:nvSpPr>
          <p:spPr bwMode="auto">
            <a:xfrm flipH="1">
              <a:off x="1938" y="3052"/>
              <a:ext cx="117" cy="158"/>
            </a:xfrm>
            <a:custGeom>
              <a:avLst/>
              <a:gdLst/>
              <a:ahLst/>
              <a:cxnLst>
                <a:cxn ang="0">
                  <a:pos x="24" y="155"/>
                </a:cxn>
                <a:cxn ang="0">
                  <a:pos x="24" y="54"/>
                </a:cxn>
                <a:cxn ang="0">
                  <a:pos x="32" y="31"/>
                </a:cxn>
                <a:cxn ang="0">
                  <a:pos x="47" y="15"/>
                </a:cxn>
                <a:cxn ang="0">
                  <a:pos x="71" y="15"/>
                </a:cxn>
                <a:cxn ang="0">
                  <a:pos x="133" y="77"/>
                </a:cxn>
                <a:cxn ang="0">
                  <a:pos x="133" y="85"/>
                </a:cxn>
                <a:cxn ang="0">
                  <a:pos x="133" y="77"/>
                </a:cxn>
                <a:cxn ang="0">
                  <a:pos x="117" y="62"/>
                </a:cxn>
                <a:cxn ang="0">
                  <a:pos x="94" y="23"/>
                </a:cxn>
                <a:cxn ang="0">
                  <a:pos x="78" y="7"/>
                </a:cxn>
                <a:cxn ang="0">
                  <a:pos x="55" y="0"/>
                </a:cxn>
                <a:cxn ang="0">
                  <a:pos x="32" y="7"/>
                </a:cxn>
                <a:cxn ang="0">
                  <a:pos x="16" y="39"/>
                </a:cxn>
                <a:cxn ang="0">
                  <a:pos x="8" y="85"/>
                </a:cxn>
                <a:cxn ang="0">
                  <a:pos x="0" y="124"/>
                </a:cxn>
                <a:cxn ang="0">
                  <a:pos x="0" y="155"/>
                </a:cxn>
                <a:cxn ang="0">
                  <a:pos x="24" y="155"/>
                </a:cxn>
              </a:cxnLst>
              <a:rect l="0" t="0" r="r" b="b"/>
              <a:pathLst>
                <a:path w="133" h="155">
                  <a:moveTo>
                    <a:pt x="24" y="155"/>
                  </a:moveTo>
                  <a:lnTo>
                    <a:pt x="24" y="54"/>
                  </a:lnTo>
                  <a:lnTo>
                    <a:pt x="32" y="31"/>
                  </a:lnTo>
                  <a:lnTo>
                    <a:pt x="47" y="15"/>
                  </a:lnTo>
                  <a:lnTo>
                    <a:pt x="71" y="15"/>
                  </a:lnTo>
                  <a:lnTo>
                    <a:pt x="133" y="77"/>
                  </a:lnTo>
                  <a:lnTo>
                    <a:pt x="133" y="85"/>
                  </a:lnTo>
                  <a:lnTo>
                    <a:pt x="133" y="77"/>
                  </a:lnTo>
                  <a:lnTo>
                    <a:pt x="117" y="62"/>
                  </a:lnTo>
                  <a:lnTo>
                    <a:pt x="94" y="23"/>
                  </a:lnTo>
                  <a:lnTo>
                    <a:pt x="78" y="7"/>
                  </a:lnTo>
                  <a:lnTo>
                    <a:pt x="55" y="0"/>
                  </a:lnTo>
                  <a:lnTo>
                    <a:pt x="32" y="7"/>
                  </a:lnTo>
                  <a:lnTo>
                    <a:pt x="16" y="39"/>
                  </a:lnTo>
                  <a:lnTo>
                    <a:pt x="8" y="85"/>
                  </a:lnTo>
                  <a:lnTo>
                    <a:pt x="0" y="124"/>
                  </a:lnTo>
                  <a:lnTo>
                    <a:pt x="0" y="155"/>
                  </a:lnTo>
                  <a:lnTo>
                    <a:pt x="24" y="155"/>
                  </a:lnTo>
                  <a:close/>
                </a:path>
              </a:pathLst>
            </a:custGeom>
            <a:solidFill>
              <a:srgbClr val="00FF00"/>
            </a:solidFill>
            <a:ln w="9525">
              <a:noFill/>
              <a:round/>
              <a:headEnd/>
              <a:tailEnd/>
            </a:ln>
          </p:spPr>
          <p:txBody>
            <a:bodyPr/>
            <a:lstStyle/>
            <a:p>
              <a:endParaRPr lang="en-GB"/>
            </a:p>
          </p:txBody>
        </p:sp>
        <p:sp>
          <p:nvSpPr>
            <p:cNvPr id="150652" name="Freeform 124"/>
            <p:cNvSpPr>
              <a:spLocks/>
            </p:cNvSpPr>
            <p:nvPr/>
          </p:nvSpPr>
          <p:spPr bwMode="auto">
            <a:xfrm flipH="1">
              <a:off x="2069" y="2668"/>
              <a:ext cx="326" cy="537"/>
            </a:xfrm>
            <a:custGeom>
              <a:avLst/>
              <a:gdLst/>
              <a:ahLst/>
              <a:cxnLst>
                <a:cxn ang="0">
                  <a:pos x="351" y="523"/>
                </a:cxn>
                <a:cxn ang="0">
                  <a:pos x="351" y="507"/>
                </a:cxn>
                <a:cxn ang="0">
                  <a:pos x="359" y="460"/>
                </a:cxn>
                <a:cxn ang="0">
                  <a:pos x="359" y="226"/>
                </a:cxn>
                <a:cxn ang="0">
                  <a:pos x="351" y="141"/>
                </a:cxn>
                <a:cxn ang="0">
                  <a:pos x="336" y="78"/>
                </a:cxn>
                <a:cxn ang="0">
                  <a:pos x="328" y="55"/>
                </a:cxn>
                <a:cxn ang="0">
                  <a:pos x="320" y="39"/>
                </a:cxn>
                <a:cxn ang="0">
                  <a:pos x="289" y="24"/>
                </a:cxn>
                <a:cxn ang="0">
                  <a:pos x="242" y="31"/>
                </a:cxn>
                <a:cxn ang="0">
                  <a:pos x="195" y="55"/>
                </a:cxn>
                <a:cxn ang="0">
                  <a:pos x="86" y="117"/>
                </a:cxn>
                <a:cxn ang="0">
                  <a:pos x="39" y="148"/>
                </a:cxn>
                <a:cxn ang="0">
                  <a:pos x="8" y="172"/>
                </a:cxn>
                <a:cxn ang="0">
                  <a:pos x="0" y="180"/>
                </a:cxn>
                <a:cxn ang="0">
                  <a:pos x="24" y="156"/>
                </a:cxn>
                <a:cxn ang="0">
                  <a:pos x="86" y="109"/>
                </a:cxn>
                <a:cxn ang="0">
                  <a:pos x="156" y="55"/>
                </a:cxn>
                <a:cxn ang="0">
                  <a:pos x="203" y="24"/>
                </a:cxn>
                <a:cxn ang="0">
                  <a:pos x="242" y="8"/>
                </a:cxn>
                <a:cxn ang="0">
                  <a:pos x="289" y="0"/>
                </a:cxn>
                <a:cxn ang="0">
                  <a:pos x="312" y="8"/>
                </a:cxn>
                <a:cxn ang="0">
                  <a:pos x="336" y="24"/>
                </a:cxn>
                <a:cxn ang="0">
                  <a:pos x="351" y="47"/>
                </a:cxn>
                <a:cxn ang="0">
                  <a:pos x="367" y="86"/>
                </a:cxn>
                <a:cxn ang="0">
                  <a:pos x="375" y="141"/>
                </a:cxn>
                <a:cxn ang="0">
                  <a:pos x="375" y="421"/>
                </a:cxn>
                <a:cxn ang="0">
                  <a:pos x="367" y="476"/>
                </a:cxn>
                <a:cxn ang="0">
                  <a:pos x="367" y="523"/>
                </a:cxn>
                <a:cxn ang="0">
                  <a:pos x="351" y="523"/>
                </a:cxn>
              </a:cxnLst>
              <a:rect l="0" t="0" r="r" b="b"/>
              <a:pathLst>
                <a:path w="375" h="523">
                  <a:moveTo>
                    <a:pt x="351" y="523"/>
                  </a:moveTo>
                  <a:lnTo>
                    <a:pt x="351" y="507"/>
                  </a:lnTo>
                  <a:lnTo>
                    <a:pt x="359" y="460"/>
                  </a:lnTo>
                  <a:lnTo>
                    <a:pt x="359" y="226"/>
                  </a:lnTo>
                  <a:lnTo>
                    <a:pt x="351" y="141"/>
                  </a:lnTo>
                  <a:lnTo>
                    <a:pt x="336" y="78"/>
                  </a:lnTo>
                  <a:lnTo>
                    <a:pt x="328" y="55"/>
                  </a:lnTo>
                  <a:lnTo>
                    <a:pt x="320" y="39"/>
                  </a:lnTo>
                  <a:lnTo>
                    <a:pt x="289" y="24"/>
                  </a:lnTo>
                  <a:lnTo>
                    <a:pt x="242" y="31"/>
                  </a:lnTo>
                  <a:lnTo>
                    <a:pt x="195" y="55"/>
                  </a:lnTo>
                  <a:lnTo>
                    <a:pt x="86" y="117"/>
                  </a:lnTo>
                  <a:lnTo>
                    <a:pt x="39" y="148"/>
                  </a:lnTo>
                  <a:lnTo>
                    <a:pt x="8" y="172"/>
                  </a:lnTo>
                  <a:lnTo>
                    <a:pt x="0" y="180"/>
                  </a:lnTo>
                  <a:lnTo>
                    <a:pt x="24" y="156"/>
                  </a:lnTo>
                  <a:lnTo>
                    <a:pt x="86" y="109"/>
                  </a:lnTo>
                  <a:lnTo>
                    <a:pt x="156" y="55"/>
                  </a:lnTo>
                  <a:lnTo>
                    <a:pt x="203" y="24"/>
                  </a:lnTo>
                  <a:lnTo>
                    <a:pt x="242" y="8"/>
                  </a:lnTo>
                  <a:lnTo>
                    <a:pt x="289" y="0"/>
                  </a:lnTo>
                  <a:lnTo>
                    <a:pt x="312" y="8"/>
                  </a:lnTo>
                  <a:lnTo>
                    <a:pt x="336" y="24"/>
                  </a:lnTo>
                  <a:lnTo>
                    <a:pt x="351" y="47"/>
                  </a:lnTo>
                  <a:lnTo>
                    <a:pt x="367" y="86"/>
                  </a:lnTo>
                  <a:lnTo>
                    <a:pt x="375" y="141"/>
                  </a:lnTo>
                  <a:lnTo>
                    <a:pt x="375" y="421"/>
                  </a:lnTo>
                  <a:lnTo>
                    <a:pt x="367" y="476"/>
                  </a:lnTo>
                  <a:lnTo>
                    <a:pt x="367" y="523"/>
                  </a:lnTo>
                  <a:lnTo>
                    <a:pt x="351" y="523"/>
                  </a:lnTo>
                  <a:close/>
                </a:path>
              </a:pathLst>
            </a:custGeom>
            <a:solidFill>
              <a:srgbClr val="00FF00"/>
            </a:solidFill>
            <a:ln w="9525">
              <a:noFill/>
              <a:round/>
              <a:headEnd/>
              <a:tailEnd/>
            </a:ln>
          </p:spPr>
          <p:txBody>
            <a:bodyPr/>
            <a:lstStyle/>
            <a:p>
              <a:endParaRPr lang="en-GB"/>
            </a:p>
          </p:txBody>
        </p:sp>
        <p:grpSp>
          <p:nvGrpSpPr>
            <p:cNvPr id="15" name="Group 125"/>
            <p:cNvGrpSpPr>
              <a:grpSpLocks/>
            </p:cNvGrpSpPr>
            <p:nvPr/>
          </p:nvGrpSpPr>
          <p:grpSpPr bwMode="auto">
            <a:xfrm flipH="1">
              <a:off x="1696" y="2518"/>
              <a:ext cx="416" cy="801"/>
              <a:chOff x="2396" y="1565"/>
              <a:chExt cx="242" cy="294"/>
            </a:xfrm>
          </p:grpSpPr>
          <p:sp>
            <p:nvSpPr>
              <p:cNvPr id="150654" name="Freeform 126"/>
              <p:cNvSpPr>
                <a:spLocks/>
              </p:cNvSpPr>
              <p:nvPr/>
            </p:nvSpPr>
            <p:spPr bwMode="auto">
              <a:xfrm>
                <a:off x="2396" y="1633"/>
                <a:ext cx="123" cy="223"/>
              </a:xfrm>
              <a:custGeom>
                <a:avLst/>
                <a:gdLst/>
                <a:ahLst/>
                <a:cxnLst>
                  <a:cxn ang="0">
                    <a:pos x="234" y="592"/>
                  </a:cxn>
                  <a:cxn ang="0">
                    <a:pos x="234" y="452"/>
                  </a:cxn>
                  <a:cxn ang="0">
                    <a:pos x="211" y="195"/>
                  </a:cxn>
                  <a:cxn ang="0">
                    <a:pos x="195" y="124"/>
                  </a:cxn>
                  <a:cxn ang="0">
                    <a:pos x="180" y="101"/>
                  </a:cxn>
                  <a:cxn ang="0">
                    <a:pos x="172" y="85"/>
                  </a:cxn>
                  <a:cxn ang="0">
                    <a:pos x="117" y="39"/>
                  </a:cxn>
                  <a:cxn ang="0">
                    <a:pos x="63" y="15"/>
                  </a:cxn>
                  <a:cxn ang="0">
                    <a:pos x="16" y="0"/>
                  </a:cxn>
                  <a:cxn ang="0">
                    <a:pos x="0" y="0"/>
                  </a:cxn>
                  <a:cxn ang="0">
                    <a:pos x="55" y="0"/>
                  </a:cxn>
                  <a:cxn ang="0">
                    <a:pos x="94" y="15"/>
                  </a:cxn>
                  <a:cxn ang="0">
                    <a:pos x="133" y="39"/>
                  </a:cxn>
                  <a:cxn ang="0">
                    <a:pos x="180" y="70"/>
                  </a:cxn>
                  <a:cxn ang="0">
                    <a:pos x="195" y="85"/>
                  </a:cxn>
                  <a:cxn ang="0">
                    <a:pos x="227" y="148"/>
                  </a:cxn>
                  <a:cxn ang="0">
                    <a:pos x="234" y="195"/>
                  </a:cxn>
                  <a:cxn ang="0">
                    <a:pos x="242" y="249"/>
                  </a:cxn>
                  <a:cxn ang="0">
                    <a:pos x="242" y="592"/>
                  </a:cxn>
                  <a:cxn ang="0">
                    <a:pos x="234" y="592"/>
                  </a:cxn>
                </a:cxnLst>
                <a:rect l="0" t="0" r="r" b="b"/>
                <a:pathLst>
                  <a:path w="242" h="592">
                    <a:moveTo>
                      <a:pt x="234" y="592"/>
                    </a:moveTo>
                    <a:lnTo>
                      <a:pt x="234" y="452"/>
                    </a:lnTo>
                    <a:lnTo>
                      <a:pt x="211" y="195"/>
                    </a:lnTo>
                    <a:lnTo>
                      <a:pt x="195" y="124"/>
                    </a:lnTo>
                    <a:lnTo>
                      <a:pt x="180" y="101"/>
                    </a:lnTo>
                    <a:lnTo>
                      <a:pt x="172" y="85"/>
                    </a:lnTo>
                    <a:lnTo>
                      <a:pt x="117" y="39"/>
                    </a:lnTo>
                    <a:lnTo>
                      <a:pt x="63" y="15"/>
                    </a:lnTo>
                    <a:lnTo>
                      <a:pt x="16" y="0"/>
                    </a:lnTo>
                    <a:lnTo>
                      <a:pt x="0" y="0"/>
                    </a:lnTo>
                    <a:lnTo>
                      <a:pt x="55" y="0"/>
                    </a:lnTo>
                    <a:lnTo>
                      <a:pt x="94" y="15"/>
                    </a:lnTo>
                    <a:lnTo>
                      <a:pt x="133" y="39"/>
                    </a:lnTo>
                    <a:lnTo>
                      <a:pt x="180" y="70"/>
                    </a:lnTo>
                    <a:lnTo>
                      <a:pt x="195" y="85"/>
                    </a:lnTo>
                    <a:lnTo>
                      <a:pt x="227" y="148"/>
                    </a:lnTo>
                    <a:lnTo>
                      <a:pt x="234" y="195"/>
                    </a:lnTo>
                    <a:lnTo>
                      <a:pt x="242" y="249"/>
                    </a:lnTo>
                    <a:lnTo>
                      <a:pt x="242" y="592"/>
                    </a:lnTo>
                    <a:lnTo>
                      <a:pt x="234" y="592"/>
                    </a:lnTo>
                    <a:close/>
                  </a:path>
                </a:pathLst>
              </a:custGeom>
              <a:solidFill>
                <a:srgbClr val="00FF00"/>
              </a:solidFill>
              <a:ln w="9525">
                <a:noFill/>
                <a:round/>
                <a:headEnd/>
                <a:tailEnd/>
              </a:ln>
            </p:spPr>
            <p:txBody>
              <a:bodyPr/>
              <a:lstStyle/>
              <a:p>
                <a:endParaRPr lang="en-GB"/>
              </a:p>
            </p:txBody>
          </p:sp>
          <p:sp>
            <p:nvSpPr>
              <p:cNvPr id="150655" name="Freeform 127"/>
              <p:cNvSpPr>
                <a:spLocks/>
              </p:cNvSpPr>
              <p:nvPr/>
            </p:nvSpPr>
            <p:spPr bwMode="auto">
              <a:xfrm>
                <a:off x="2523" y="1715"/>
                <a:ext cx="115" cy="144"/>
              </a:xfrm>
              <a:custGeom>
                <a:avLst/>
                <a:gdLst/>
                <a:ahLst/>
                <a:cxnLst>
                  <a:cxn ang="0">
                    <a:pos x="47" y="382"/>
                  </a:cxn>
                  <a:cxn ang="0">
                    <a:pos x="47" y="366"/>
                  </a:cxn>
                  <a:cxn ang="0">
                    <a:pos x="39" y="335"/>
                  </a:cxn>
                  <a:cxn ang="0">
                    <a:pos x="31" y="281"/>
                  </a:cxn>
                  <a:cxn ang="0">
                    <a:pos x="31" y="226"/>
                  </a:cxn>
                  <a:cxn ang="0">
                    <a:pos x="23" y="164"/>
                  </a:cxn>
                  <a:cxn ang="0">
                    <a:pos x="23" y="109"/>
                  </a:cxn>
                  <a:cxn ang="0">
                    <a:pos x="39" y="62"/>
                  </a:cxn>
                  <a:cxn ang="0">
                    <a:pos x="55" y="31"/>
                  </a:cxn>
                  <a:cxn ang="0">
                    <a:pos x="78" y="23"/>
                  </a:cxn>
                  <a:cxn ang="0">
                    <a:pos x="101" y="31"/>
                  </a:cxn>
                  <a:cxn ang="0">
                    <a:pos x="133" y="47"/>
                  </a:cxn>
                  <a:cxn ang="0">
                    <a:pos x="164" y="78"/>
                  </a:cxn>
                  <a:cxn ang="0">
                    <a:pos x="210" y="133"/>
                  </a:cxn>
                  <a:cxn ang="0">
                    <a:pos x="218" y="156"/>
                  </a:cxn>
                  <a:cxn ang="0">
                    <a:pos x="226" y="164"/>
                  </a:cxn>
                  <a:cxn ang="0">
                    <a:pos x="226" y="156"/>
                  </a:cxn>
                  <a:cxn ang="0">
                    <a:pos x="218" y="148"/>
                  </a:cxn>
                  <a:cxn ang="0">
                    <a:pos x="195" y="109"/>
                  </a:cxn>
                  <a:cxn ang="0">
                    <a:pos x="172" y="62"/>
                  </a:cxn>
                  <a:cxn ang="0">
                    <a:pos x="140" y="23"/>
                  </a:cxn>
                  <a:cxn ang="0">
                    <a:pos x="109" y="8"/>
                  </a:cxn>
                  <a:cxn ang="0">
                    <a:pos x="70" y="0"/>
                  </a:cxn>
                  <a:cxn ang="0">
                    <a:pos x="47" y="8"/>
                  </a:cxn>
                  <a:cxn ang="0">
                    <a:pos x="31" y="16"/>
                  </a:cxn>
                  <a:cxn ang="0">
                    <a:pos x="16" y="39"/>
                  </a:cxn>
                  <a:cxn ang="0">
                    <a:pos x="8" y="70"/>
                  </a:cxn>
                  <a:cxn ang="0">
                    <a:pos x="0" y="109"/>
                  </a:cxn>
                  <a:cxn ang="0">
                    <a:pos x="0" y="312"/>
                  </a:cxn>
                  <a:cxn ang="0">
                    <a:pos x="8" y="343"/>
                  </a:cxn>
                  <a:cxn ang="0">
                    <a:pos x="8" y="382"/>
                  </a:cxn>
                  <a:cxn ang="0">
                    <a:pos x="47" y="382"/>
                  </a:cxn>
                </a:cxnLst>
                <a:rect l="0" t="0" r="r" b="b"/>
                <a:pathLst>
                  <a:path w="226" h="382">
                    <a:moveTo>
                      <a:pt x="47" y="382"/>
                    </a:moveTo>
                    <a:lnTo>
                      <a:pt x="47" y="366"/>
                    </a:lnTo>
                    <a:lnTo>
                      <a:pt x="39" y="335"/>
                    </a:lnTo>
                    <a:lnTo>
                      <a:pt x="31" y="281"/>
                    </a:lnTo>
                    <a:lnTo>
                      <a:pt x="31" y="226"/>
                    </a:lnTo>
                    <a:lnTo>
                      <a:pt x="23" y="164"/>
                    </a:lnTo>
                    <a:lnTo>
                      <a:pt x="23" y="109"/>
                    </a:lnTo>
                    <a:lnTo>
                      <a:pt x="39" y="62"/>
                    </a:lnTo>
                    <a:lnTo>
                      <a:pt x="55" y="31"/>
                    </a:lnTo>
                    <a:lnTo>
                      <a:pt x="78" y="23"/>
                    </a:lnTo>
                    <a:lnTo>
                      <a:pt x="101" y="31"/>
                    </a:lnTo>
                    <a:lnTo>
                      <a:pt x="133" y="47"/>
                    </a:lnTo>
                    <a:lnTo>
                      <a:pt x="164" y="78"/>
                    </a:lnTo>
                    <a:lnTo>
                      <a:pt x="210" y="133"/>
                    </a:lnTo>
                    <a:lnTo>
                      <a:pt x="218" y="156"/>
                    </a:lnTo>
                    <a:lnTo>
                      <a:pt x="226" y="164"/>
                    </a:lnTo>
                    <a:lnTo>
                      <a:pt x="226" y="156"/>
                    </a:lnTo>
                    <a:lnTo>
                      <a:pt x="218" y="148"/>
                    </a:lnTo>
                    <a:lnTo>
                      <a:pt x="195" y="109"/>
                    </a:lnTo>
                    <a:lnTo>
                      <a:pt x="172" y="62"/>
                    </a:lnTo>
                    <a:lnTo>
                      <a:pt x="140" y="23"/>
                    </a:lnTo>
                    <a:lnTo>
                      <a:pt x="109" y="8"/>
                    </a:lnTo>
                    <a:lnTo>
                      <a:pt x="70" y="0"/>
                    </a:lnTo>
                    <a:lnTo>
                      <a:pt x="47" y="8"/>
                    </a:lnTo>
                    <a:lnTo>
                      <a:pt x="31" y="16"/>
                    </a:lnTo>
                    <a:lnTo>
                      <a:pt x="16" y="39"/>
                    </a:lnTo>
                    <a:lnTo>
                      <a:pt x="8" y="70"/>
                    </a:lnTo>
                    <a:lnTo>
                      <a:pt x="0" y="109"/>
                    </a:lnTo>
                    <a:lnTo>
                      <a:pt x="0" y="312"/>
                    </a:lnTo>
                    <a:lnTo>
                      <a:pt x="8" y="343"/>
                    </a:lnTo>
                    <a:lnTo>
                      <a:pt x="8" y="382"/>
                    </a:lnTo>
                    <a:lnTo>
                      <a:pt x="47" y="382"/>
                    </a:lnTo>
                    <a:close/>
                  </a:path>
                </a:pathLst>
              </a:custGeom>
              <a:solidFill>
                <a:srgbClr val="00CC00"/>
              </a:solidFill>
              <a:ln w="9525">
                <a:noFill/>
                <a:round/>
                <a:headEnd/>
                <a:tailEnd/>
              </a:ln>
            </p:spPr>
            <p:txBody>
              <a:bodyPr/>
              <a:lstStyle/>
              <a:p>
                <a:endParaRPr lang="en-GB"/>
              </a:p>
            </p:txBody>
          </p:sp>
          <p:sp>
            <p:nvSpPr>
              <p:cNvPr id="150656" name="Freeform 128"/>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0657" name="Freeform 129"/>
              <p:cNvSpPr>
                <a:spLocks/>
              </p:cNvSpPr>
              <p:nvPr/>
            </p:nvSpPr>
            <p:spPr bwMode="auto">
              <a:xfrm>
                <a:off x="2523" y="1565"/>
                <a:ext cx="91" cy="294"/>
              </a:xfrm>
              <a:custGeom>
                <a:avLst/>
                <a:gdLst/>
                <a:ahLst/>
                <a:cxnLst>
                  <a:cxn ang="0">
                    <a:pos x="0" y="780"/>
                  </a:cxn>
                  <a:cxn ang="0">
                    <a:pos x="0" y="414"/>
                  </a:cxn>
                  <a:cxn ang="0">
                    <a:pos x="8" y="343"/>
                  </a:cxn>
                  <a:cxn ang="0">
                    <a:pos x="23" y="281"/>
                  </a:cxn>
                  <a:cxn ang="0">
                    <a:pos x="62" y="180"/>
                  </a:cxn>
                  <a:cxn ang="0">
                    <a:pos x="117" y="94"/>
                  </a:cxn>
                  <a:cxn ang="0">
                    <a:pos x="140" y="55"/>
                  </a:cxn>
                  <a:cxn ang="0">
                    <a:pos x="164" y="24"/>
                  </a:cxn>
                  <a:cxn ang="0">
                    <a:pos x="172" y="8"/>
                  </a:cxn>
                  <a:cxn ang="0">
                    <a:pos x="179" y="0"/>
                  </a:cxn>
                  <a:cxn ang="0">
                    <a:pos x="172" y="8"/>
                  </a:cxn>
                  <a:cxn ang="0">
                    <a:pos x="148" y="55"/>
                  </a:cxn>
                  <a:cxn ang="0">
                    <a:pos x="125" y="86"/>
                  </a:cxn>
                  <a:cxn ang="0">
                    <a:pos x="86" y="172"/>
                  </a:cxn>
                  <a:cxn ang="0">
                    <a:pos x="70" y="211"/>
                  </a:cxn>
                  <a:cxn ang="0">
                    <a:pos x="55" y="242"/>
                  </a:cxn>
                  <a:cxn ang="0">
                    <a:pos x="23" y="367"/>
                  </a:cxn>
                  <a:cxn ang="0">
                    <a:pos x="16" y="421"/>
                  </a:cxn>
                  <a:cxn ang="0">
                    <a:pos x="16" y="437"/>
                  </a:cxn>
                  <a:cxn ang="0">
                    <a:pos x="23" y="772"/>
                  </a:cxn>
                  <a:cxn ang="0">
                    <a:pos x="0" y="780"/>
                  </a:cxn>
                </a:cxnLst>
                <a:rect l="0" t="0" r="r" b="b"/>
                <a:pathLst>
                  <a:path w="179" h="780">
                    <a:moveTo>
                      <a:pt x="0" y="780"/>
                    </a:moveTo>
                    <a:lnTo>
                      <a:pt x="0" y="414"/>
                    </a:lnTo>
                    <a:lnTo>
                      <a:pt x="8" y="343"/>
                    </a:lnTo>
                    <a:lnTo>
                      <a:pt x="23" y="281"/>
                    </a:lnTo>
                    <a:lnTo>
                      <a:pt x="62" y="180"/>
                    </a:lnTo>
                    <a:lnTo>
                      <a:pt x="117" y="94"/>
                    </a:lnTo>
                    <a:lnTo>
                      <a:pt x="140" y="55"/>
                    </a:lnTo>
                    <a:lnTo>
                      <a:pt x="164" y="24"/>
                    </a:lnTo>
                    <a:lnTo>
                      <a:pt x="172" y="8"/>
                    </a:lnTo>
                    <a:lnTo>
                      <a:pt x="179" y="0"/>
                    </a:lnTo>
                    <a:lnTo>
                      <a:pt x="172" y="8"/>
                    </a:lnTo>
                    <a:lnTo>
                      <a:pt x="148" y="55"/>
                    </a:lnTo>
                    <a:lnTo>
                      <a:pt x="125" y="86"/>
                    </a:lnTo>
                    <a:lnTo>
                      <a:pt x="86" y="172"/>
                    </a:lnTo>
                    <a:lnTo>
                      <a:pt x="70" y="211"/>
                    </a:lnTo>
                    <a:lnTo>
                      <a:pt x="55" y="242"/>
                    </a:lnTo>
                    <a:lnTo>
                      <a:pt x="23" y="367"/>
                    </a:lnTo>
                    <a:lnTo>
                      <a:pt x="16" y="421"/>
                    </a:lnTo>
                    <a:lnTo>
                      <a:pt x="16" y="437"/>
                    </a:lnTo>
                    <a:lnTo>
                      <a:pt x="23" y="772"/>
                    </a:lnTo>
                    <a:lnTo>
                      <a:pt x="0" y="780"/>
                    </a:lnTo>
                    <a:close/>
                  </a:path>
                </a:pathLst>
              </a:custGeom>
              <a:solidFill>
                <a:srgbClr val="8CFF1A"/>
              </a:solidFill>
              <a:ln w="9525">
                <a:noFill/>
                <a:round/>
                <a:headEnd/>
                <a:tailEnd/>
              </a:ln>
            </p:spPr>
            <p:txBody>
              <a:bodyPr/>
              <a:lstStyle/>
              <a:p>
                <a:endParaRPr lang="en-GB"/>
              </a:p>
            </p:txBody>
          </p:sp>
          <p:sp>
            <p:nvSpPr>
              <p:cNvPr id="150658" name="Freeform 130"/>
              <p:cNvSpPr>
                <a:spLocks/>
              </p:cNvSpPr>
              <p:nvPr/>
            </p:nvSpPr>
            <p:spPr bwMode="auto">
              <a:xfrm>
                <a:off x="2531" y="1786"/>
                <a:ext cx="32" cy="73"/>
              </a:xfrm>
              <a:custGeom>
                <a:avLst/>
                <a:gdLst/>
                <a:ahLst/>
                <a:cxnLst>
                  <a:cxn ang="0">
                    <a:pos x="23" y="195"/>
                  </a:cxn>
                  <a:cxn ang="0">
                    <a:pos x="23" y="187"/>
                  </a:cxn>
                  <a:cxn ang="0">
                    <a:pos x="15" y="172"/>
                  </a:cxn>
                  <a:cxn ang="0">
                    <a:pos x="15" y="70"/>
                  </a:cxn>
                  <a:cxn ang="0">
                    <a:pos x="23" y="39"/>
                  </a:cxn>
                  <a:cxn ang="0">
                    <a:pos x="31" y="24"/>
                  </a:cxn>
                  <a:cxn ang="0">
                    <a:pos x="39" y="16"/>
                  </a:cxn>
                  <a:cxn ang="0">
                    <a:pos x="39" y="24"/>
                  </a:cxn>
                  <a:cxn ang="0">
                    <a:pos x="54" y="47"/>
                  </a:cxn>
                  <a:cxn ang="0">
                    <a:pos x="62" y="70"/>
                  </a:cxn>
                  <a:cxn ang="0">
                    <a:pos x="62" y="86"/>
                  </a:cxn>
                  <a:cxn ang="0">
                    <a:pos x="62" y="31"/>
                  </a:cxn>
                  <a:cxn ang="0">
                    <a:pos x="54" y="16"/>
                  </a:cxn>
                  <a:cxn ang="0">
                    <a:pos x="46" y="8"/>
                  </a:cxn>
                  <a:cxn ang="0">
                    <a:pos x="31" y="0"/>
                  </a:cxn>
                  <a:cxn ang="0">
                    <a:pos x="15" y="8"/>
                  </a:cxn>
                  <a:cxn ang="0">
                    <a:pos x="7" y="24"/>
                  </a:cxn>
                  <a:cxn ang="0">
                    <a:pos x="0" y="47"/>
                  </a:cxn>
                  <a:cxn ang="0">
                    <a:pos x="0" y="195"/>
                  </a:cxn>
                  <a:cxn ang="0">
                    <a:pos x="23" y="195"/>
                  </a:cxn>
                </a:cxnLst>
                <a:rect l="0" t="0" r="r" b="b"/>
                <a:pathLst>
                  <a:path w="62" h="195">
                    <a:moveTo>
                      <a:pt x="23" y="195"/>
                    </a:moveTo>
                    <a:lnTo>
                      <a:pt x="23" y="187"/>
                    </a:lnTo>
                    <a:lnTo>
                      <a:pt x="15" y="172"/>
                    </a:lnTo>
                    <a:lnTo>
                      <a:pt x="15" y="70"/>
                    </a:lnTo>
                    <a:lnTo>
                      <a:pt x="23" y="39"/>
                    </a:lnTo>
                    <a:lnTo>
                      <a:pt x="31" y="24"/>
                    </a:lnTo>
                    <a:lnTo>
                      <a:pt x="39" y="16"/>
                    </a:lnTo>
                    <a:lnTo>
                      <a:pt x="39" y="24"/>
                    </a:lnTo>
                    <a:lnTo>
                      <a:pt x="54" y="47"/>
                    </a:lnTo>
                    <a:lnTo>
                      <a:pt x="62" y="70"/>
                    </a:lnTo>
                    <a:lnTo>
                      <a:pt x="62" y="86"/>
                    </a:lnTo>
                    <a:lnTo>
                      <a:pt x="62" y="31"/>
                    </a:lnTo>
                    <a:lnTo>
                      <a:pt x="54" y="16"/>
                    </a:lnTo>
                    <a:lnTo>
                      <a:pt x="46" y="8"/>
                    </a:lnTo>
                    <a:lnTo>
                      <a:pt x="31" y="0"/>
                    </a:lnTo>
                    <a:lnTo>
                      <a:pt x="15" y="8"/>
                    </a:lnTo>
                    <a:lnTo>
                      <a:pt x="7" y="24"/>
                    </a:lnTo>
                    <a:lnTo>
                      <a:pt x="0" y="47"/>
                    </a:lnTo>
                    <a:lnTo>
                      <a:pt x="0" y="195"/>
                    </a:lnTo>
                    <a:lnTo>
                      <a:pt x="23" y="195"/>
                    </a:lnTo>
                    <a:close/>
                  </a:path>
                </a:pathLst>
              </a:custGeom>
              <a:solidFill>
                <a:srgbClr val="00FF00"/>
              </a:solidFill>
              <a:ln w="9525">
                <a:noFill/>
                <a:round/>
                <a:headEnd/>
                <a:tailEnd/>
              </a:ln>
            </p:spPr>
            <p:txBody>
              <a:bodyPr/>
              <a:lstStyle/>
              <a:p>
                <a:endParaRPr lang="en-GB"/>
              </a:p>
            </p:txBody>
          </p:sp>
          <p:sp>
            <p:nvSpPr>
              <p:cNvPr id="150659" name="Freeform 131"/>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0660" name="Freeform 132"/>
              <p:cNvSpPr>
                <a:spLocks/>
              </p:cNvSpPr>
              <p:nvPr/>
            </p:nvSpPr>
            <p:spPr bwMode="auto">
              <a:xfrm>
                <a:off x="2409" y="1765"/>
                <a:ext cx="103" cy="65"/>
              </a:xfrm>
              <a:custGeom>
                <a:avLst/>
                <a:gdLst/>
                <a:ahLst/>
                <a:cxnLst>
                  <a:cxn ang="0">
                    <a:pos x="164" y="171"/>
                  </a:cxn>
                  <a:cxn ang="0">
                    <a:pos x="164" y="155"/>
                  </a:cxn>
                  <a:cxn ang="0">
                    <a:pos x="171" y="124"/>
                  </a:cxn>
                  <a:cxn ang="0">
                    <a:pos x="164" y="85"/>
                  </a:cxn>
                  <a:cxn ang="0">
                    <a:pos x="132" y="39"/>
                  </a:cxn>
                  <a:cxn ang="0">
                    <a:pos x="117" y="23"/>
                  </a:cxn>
                  <a:cxn ang="0">
                    <a:pos x="93" y="23"/>
                  </a:cxn>
                  <a:cxn ang="0">
                    <a:pos x="47" y="54"/>
                  </a:cxn>
                  <a:cxn ang="0">
                    <a:pos x="0" y="101"/>
                  </a:cxn>
                  <a:cxn ang="0">
                    <a:pos x="0" y="109"/>
                  </a:cxn>
                  <a:cxn ang="0">
                    <a:pos x="23" y="62"/>
                  </a:cxn>
                  <a:cxn ang="0">
                    <a:pos x="47" y="31"/>
                  </a:cxn>
                  <a:cxn ang="0">
                    <a:pos x="78" y="7"/>
                  </a:cxn>
                  <a:cxn ang="0">
                    <a:pos x="101" y="0"/>
                  </a:cxn>
                  <a:cxn ang="0">
                    <a:pos x="132" y="7"/>
                  </a:cxn>
                  <a:cxn ang="0">
                    <a:pos x="164" y="39"/>
                  </a:cxn>
                  <a:cxn ang="0">
                    <a:pos x="179" y="70"/>
                  </a:cxn>
                  <a:cxn ang="0">
                    <a:pos x="195" y="132"/>
                  </a:cxn>
                  <a:cxn ang="0">
                    <a:pos x="195" y="155"/>
                  </a:cxn>
                  <a:cxn ang="0">
                    <a:pos x="203" y="171"/>
                  </a:cxn>
                  <a:cxn ang="0">
                    <a:pos x="164" y="171"/>
                  </a:cxn>
                </a:cxnLst>
                <a:rect l="0" t="0" r="r" b="b"/>
                <a:pathLst>
                  <a:path w="203" h="171">
                    <a:moveTo>
                      <a:pt x="164" y="171"/>
                    </a:moveTo>
                    <a:lnTo>
                      <a:pt x="164" y="155"/>
                    </a:lnTo>
                    <a:lnTo>
                      <a:pt x="171" y="124"/>
                    </a:lnTo>
                    <a:lnTo>
                      <a:pt x="164" y="85"/>
                    </a:lnTo>
                    <a:lnTo>
                      <a:pt x="132" y="39"/>
                    </a:lnTo>
                    <a:lnTo>
                      <a:pt x="117" y="23"/>
                    </a:lnTo>
                    <a:lnTo>
                      <a:pt x="93" y="23"/>
                    </a:lnTo>
                    <a:lnTo>
                      <a:pt x="47" y="54"/>
                    </a:lnTo>
                    <a:lnTo>
                      <a:pt x="0" y="101"/>
                    </a:lnTo>
                    <a:lnTo>
                      <a:pt x="0" y="109"/>
                    </a:lnTo>
                    <a:lnTo>
                      <a:pt x="23" y="62"/>
                    </a:lnTo>
                    <a:lnTo>
                      <a:pt x="47" y="31"/>
                    </a:lnTo>
                    <a:lnTo>
                      <a:pt x="78" y="7"/>
                    </a:lnTo>
                    <a:lnTo>
                      <a:pt x="101" y="0"/>
                    </a:lnTo>
                    <a:lnTo>
                      <a:pt x="132" y="7"/>
                    </a:lnTo>
                    <a:lnTo>
                      <a:pt x="164" y="39"/>
                    </a:lnTo>
                    <a:lnTo>
                      <a:pt x="179" y="70"/>
                    </a:lnTo>
                    <a:lnTo>
                      <a:pt x="195" y="132"/>
                    </a:lnTo>
                    <a:lnTo>
                      <a:pt x="195" y="155"/>
                    </a:lnTo>
                    <a:lnTo>
                      <a:pt x="203" y="171"/>
                    </a:lnTo>
                    <a:lnTo>
                      <a:pt x="164" y="171"/>
                    </a:lnTo>
                    <a:close/>
                  </a:path>
                </a:pathLst>
              </a:custGeom>
              <a:solidFill>
                <a:srgbClr val="66CC00"/>
              </a:solidFill>
              <a:ln w="9525">
                <a:noFill/>
                <a:round/>
                <a:headEnd/>
                <a:tailEnd/>
              </a:ln>
            </p:spPr>
            <p:txBody>
              <a:bodyPr/>
              <a:lstStyle/>
              <a:p>
                <a:endParaRPr lang="en-GB"/>
              </a:p>
            </p:txBody>
          </p:sp>
        </p:grpSp>
      </p:grpSp>
      <p:grpSp>
        <p:nvGrpSpPr>
          <p:cNvPr id="16" name="Group 133"/>
          <p:cNvGrpSpPr>
            <a:grpSpLocks/>
          </p:cNvGrpSpPr>
          <p:nvPr/>
        </p:nvGrpSpPr>
        <p:grpSpPr bwMode="auto">
          <a:xfrm>
            <a:off x="1196471" y="787515"/>
            <a:ext cx="1012658" cy="4692763"/>
            <a:chOff x="2241" y="355"/>
            <a:chExt cx="606" cy="2759"/>
          </a:xfrm>
        </p:grpSpPr>
        <p:sp>
          <p:nvSpPr>
            <p:cNvPr id="150662" name="Freeform 134"/>
            <p:cNvSpPr>
              <a:spLocks/>
            </p:cNvSpPr>
            <p:nvPr/>
          </p:nvSpPr>
          <p:spPr bwMode="auto">
            <a:xfrm flipV="1">
              <a:off x="2405" y="622"/>
              <a:ext cx="201" cy="2229"/>
            </a:xfrm>
            <a:custGeom>
              <a:avLst/>
              <a:gdLst/>
              <a:ahLst/>
              <a:cxnLst>
                <a:cxn ang="0">
                  <a:pos x="66" y="0"/>
                </a:cxn>
                <a:cxn ang="0">
                  <a:pos x="0" y="168"/>
                </a:cxn>
                <a:cxn ang="0">
                  <a:pos x="48" y="168"/>
                </a:cxn>
                <a:cxn ang="0">
                  <a:pos x="48" y="731"/>
                </a:cxn>
                <a:cxn ang="0">
                  <a:pos x="84" y="731"/>
                </a:cxn>
                <a:cxn ang="0">
                  <a:pos x="84" y="168"/>
                </a:cxn>
                <a:cxn ang="0">
                  <a:pos x="132" y="168"/>
                </a:cxn>
                <a:cxn ang="0">
                  <a:pos x="66" y="0"/>
                </a:cxn>
              </a:cxnLst>
              <a:rect l="0" t="0" r="r" b="b"/>
              <a:pathLst>
                <a:path w="132" h="731">
                  <a:moveTo>
                    <a:pt x="66" y="0"/>
                  </a:moveTo>
                  <a:lnTo>
                    <a:pt x="0" y="168"/>
                  </a:lnTo>
                  <a:lnTo>
                    <a:pt x="48" y="168"/>
                  </a:lnTo>
                  <a:lnTo>
                    <a:pt x="48" y="731"/>
                  </a:lnTo>
                  <a:lnTo>
                    <a:pt x="84" y="731"/>
                  </a:lnTo>
                  <a:lnTo>
                    <a:pt x="84" y="168"/>
                  </a:lnTo>
                  <a:lnTo>
                    <a:pt x="132" y="168"/>
                  </a:lnTo>
                  <a:lnTo>
                    <a:pt x="66" y="0"/>
                  </a:lnTo>
                  <a:close/>
                </a:path>
              </a:pathLst>
            </a:custGeom>
            <a:gradFill rotWithShape="0">
              <a:gsLst>
                <a:gs pos="0">
                  <a:srgbClr val="66FFFF"/>
                </a:gs>
                <a:gs pos="100000">
                  <a:srgbClr val="FF3300"/>
                </a:gs>
              </a:gsLst>
              <a:lin ang="5400000" scaled="1"/>
            </a:gradFill>
            <a:ln w="0">
              <a:solidFill>
                <a:srgbClr val="000000"/>
              </a:solidFill>
              <a:prstDash val="solid"/>
              <a:round/>
              <a:headEnd/>
              <a:tailEnd/>
            </a:ln>
          </p:spPr>
          <p:txBody>
            <a:bodyPr/>
            <a:lstStyle/>
            <a:p>
              <a:endParaRPr lang="en-GB"/>
            </a:p>
          </p:txBody>
        </p:sp>
        <p:sp>
          <p:nvSpPr>
            <p:cNvPr id="150663" name="Rectangle 135"/>
            <p:cNvSpPr>
              <a:spLocks noChangeArrowheads="1"/>
            </p:cNvSpPr>
            <p:nvPr/>
          </p:nvSpPr>
          <p:spPr bwMode="auto">
            <a:xfrm>
              <a:off x="2350" y="355"/>
              <a:ext cx="371" cy="244"/>
            </a:xfrm>
            <a:prstGeom prst="rect">
              <a:avLst/>
            </a:prstGeom>
            <a:noFill/>
            <a:ln w="9525">
              <a:noFill/>
              <a:miter lim="800000"/>
              <a:headEnd/>
              <a:tailEnd/>
            </a:ln>
            <a:effectLst/>
          </p:spPr>
          <p:txBody>
            <a:bodyPr wrap="none">
              <a:spAutoFit/>
            </a:bodyPr>
            <a:lstStyle/>
            <a:p>
              <a:r>
                <a:rPr lang="en-GB" sz="2100" dirty="0">
                  <a:solidFill>
                    <a:srgbClr val="0000FF"/>
                  </a:solidFill>
                </a:rPr>
                <a:t>[O</a:t>
              </a:r>
              <a:r>
                <a:rPr lang="en-GB" sz="2100" baseline="-25000" dirty="0">
                  <a:solidFill>
                    <a:srgbClr val="0000FF"/>
                  </a:solidFill>
                </a:rPr>
                <a:t>3</a:t>
              </a:r>
              <a:r>
                <a:rPr lang="en-GB" sz="2100" dirty="0">
                  <a:solidFill>
                    <a:srgbClr val="0000FF"/>
                  </a:solidFill>
                </a:rPr>
                <a:t>]</a:t>
              </a:r>
            </a:p>
          </p:txBody>
        </p:sp>
        <p:sp>
          <p:nvSpPr>
            <p:cNvPr id="150664" name="Rectangle 136"/>
            <p:cNvSpPr>
              <a:spLocks noChangeArrowheads="1"/>
            </p:cNvSpPr>
            <p:nvPr/>
          </p:nvSpPr>
          <p:spPr bwMode="auto">
            <a:xfrm>
              <a:off x="2241" y="2870"/>
              <a:ext cx="606" cy="244"/>
            </a:xfrm>
            <a:prstGeom prst="rect">
              <a:avLst/>
            </a:prstGeom>
            <a:noFill/>
            <a:ln w="9525">
              <a:noFill/>
              <a:miter lim="800000"/>
              <a:headEnd/>
              <a:tailEnd/>
            </a:ln>
            <a:effectLst/>
          </p:spPr>
          <p:txBody>
            <a:bodyPr wrap="none">
              <a:spAutoFit/>
            </a:bodyPr>
            <a:lstStyle/>
            <a:p>
              <a:r>
                <a:rPr lang="en-GB" sz="2100" dirty="0">
                  <a:solidFill>
                    <a:srgbClr val="0000FF"/>
                  </a:solidFill>
                </a:rPr>
                <a:t>[O</a:t>
              </a:r>
              <a:r>
                <a:rPr lang="en-GB" sz="2100" baseline="-25000" dirty="0">
                  <a:solidFill>
                    <a:srgbClr val="0000FF"/>
                  </a:solidFill>
                </a:rPr>
                <a:t>3</a:t>
              </a:r>
              <a:r>
                <a:rPr lang="en-GB" sz="2100" dirty="0">
                  <a:solidFill>
                    <a:srgbClr val="0000FF"/>
                  </a:solidFill>
                </a:rPr>
                <a:t>] = 0</a:t>
              </a:r>
            </a:p>
          </p:txBody>
        </p:sp>
      </p:grpSp>
      <p:sp>
        <p:nvSpPr>
          <p:cNvPr id="150665" name="Rectangle 137"/>
          <p:cNvSpPr>
            <a:spLocks noGrp="1" noChangeArrowheads="1"/>
          </p:cNvSpPr>
          <p:nvPr>
            <p:ph type="title" idx="4294967295"/>
          </p:nvPr>
        </p:nvSpPr>
        <p:spPr>
          <a:xfrm>
            <a:off x="631661" y="88160"/>
            <a:ext cx="7773737" cy="528816"/>
          </a:xfrm>
          <a:prstGeom prst="rect">
            <a:avLst/>
          </a:prstGeom>
          <a:noFill/>
        </p:spPr>
        <p:txBody>
          <a:bodyPr lIns="360000" tIns="0" rIns="360000" bIns="0" anchor="ctr" anchorCtr="0">
            <a:noAutofit/>
          </a:bodyPr>
          <a:lstStyle/>
          <a:p>
            <a:pPr>
              <a:spcBef>
                <a:spcPts val="0"/>
              </a:spcBef>
            </a:pPr>
            <a:r>
              <a:rPr lang="en-GB" sz="2800" cap="none" dirty="0" smtClean="0">
                <a:solidFill>
                  <a:schemeClr val="bg1"/>
                </a:solidFill>
                <a:ea typeface="+mn-ea"/>
                <a:cs typeface="Arial" pitchFamily="34" charset="0"/>
              </a:rPr>
              <a:t>Micrometeorology: Eddy-Correlation Method</a:t>
            </a:r>
          </a:p>
        </p:txBody>
      </p:sp>
      <p:grpSp>
        <p:nvGrpSpPr>
          <p:cNvPr id="17" name="Group 138"/>
          <p:cNvGrpSpPr>
            <a:grpSpLocks/>
          </p:cNvGrpSpPr>
          <p:nvPr/>
        </p:nvGrpSpPr>
        <p:grpSpPr bwMode="auto">
          <a:xfrm>
            <a:off x="5652120" y="980728"/>
            <a:ext cx="2035342" cy="369094"/>
            <a:chOff x="3329" y="664"/>
            <a:chExt cx="1218" cy="217"/>
          </a:xfrm>
        </p:grpSpPr>
        <p:sp>
          <p:nvSpPr>
            <p:cNvPr id="150667" name="Text Box 139"/>
            <p:cNvSpPr txBox="1">
              <a:spLocks noChangeArrowheads="1"/>
            </p:cNvSpPr>
            <p:nvPr/>
          </p:nvSpPr>
          <p:spPr bwMode="auto">
            <a:xfrm>
              <a:off x="3329" y="664"/>
              <a:ext cx="1218" cy="217"/>
            </a:xfrm>
            <a:prstGeom prst="rect">
              <a:avLst/>
            </a:prstGeom>
            <a:noFill/>
            <a:ln w="9525">
              <a:noFill/>
              <a:miter lim="800000"/>
              <a:headEnd/>
              <a:tailEnd/>
            </a:ln>
            <a:effectLst/>
          </p:spPr>
          <p:txBody>
            <a:bodyPr anchor="ctr">
              <a:spAutoFit/>
            </a:bodyPr>
            <a:lstStyle/>
            <a:p>
              <a:pPr>
                <a:tabLst>
                  <a:tab pos="2217437" algn="ctr"/>
                </a:tabLst>
              </a:pPr>
              <a:r>
                <a:rPr lang="en-GB" b="1" dirty="0">
                  <a:solidFill>
                    <a:srgbClr val="0000FF"/>
                  </a:solidFill>
                </a:rPr>
                <a:t>F(O</a:t>
              </a:r>
              <a:r>
                <a:rPr lang="en-GB" b="1" baseline="-25000" dirty="0">
                  <a:solidFill>
                    <a:srgbClr val="0000FF"/>
                  </a:solidFill>
                </a:rPr>
                <a:t>3</a:t>
              </a:r>
              <a:r>
                <a:rPr lang="en-GB" b="1" dirty="0">
                  <a:solidFill>
                    <a:srgbClr val="0000FF"/>
                  </a:solidFill>
                </a:rPr>
                <a:t>) = w’</a:t>
              </a:r>
              <a:r>
                <a:rPr lang="en-GB" b="1" dirty="0">
                  <a:solidFill>
                    <a:srgbClr val="0000FF"/>
                  </a:solidFill>
                  <a:sym typeface="Symbol" pitchFamily="18" charset="2"/>
                </a:rPr>
                <a:t>’</a:t>
              </a:r>
              <a:endParaRPr lang="en-GB" b="1" dirty="0">
                <a:solidFill>
                  <a:srgbClr val="0000FF"/>
                </a:solidFill>
              </a:endParaRPr>
            </a:p>
          </p:txBody>
        </p:sp>
        <p:sp>
          <p:nvSpPr>
            <p:cNvPr id="150668" name="Line 140"/>
            <p:cNvSpPr>
              <a:spLocks noChangeShapeType="1"/>
            </p:cNvSpPr>
            <p:nvPr/>
          </p:nvSpPr>
          <p:spPr bwMode="auto">
            <a:xfrm>
              <a:off x="3717" y="664"/>
              <a:ext cx="387" cy="0"/>
            </a:xfrm>
            <a:prstGeom prst="line">
              <a:avLst/>
            </a:prstGeom>
            <a:noFill/>
            <a:ln w="12700">
              <a:solidFill>
                <a:srgbClr val="0000FF"/>
              </a:solidFill>
              <a:round/>
              <a:headEnd/>
              <a:tailEnd/>
            </a:ln>
            <a:effectLst/>
          </p:spPr>
          <p:txBody>
            <a:bodyPr lIns="54000" tIns="54000" rIns="54000" bIns="54000" anchor="ctr">
              <a:spAutoFit/>
            </a:bodyPr>
            <a:lstStyle/>
            <a:p>
              <a:endParaRPr lang="en-GB"/>
            </a:p>
          </p:txBody>
        </p:sp>
      </p:grpSp>
      <p:sp>
        <p:nvSpPr>
          <p:cNvPr id="150669" name="Rectangle 141"/>
          <p:cNvSpPr>
            <a:spLocks noChangeArrowheads="1"/>
          </p:cNvSpPr>
          <p:nvPr/>
        </p:nvSpPr>
        <p:spPr bwMode="auto">
          <a:xfrm>
            <a:off x="5240421" y="1683885"/>
            <a:ext cx="3903579" cy="1425348"/>
          </a:xfrm>
          <a:prstGeom prst="rect">
            <a:avLst/>
          </a:prstGeom>
          <a:noFill/>
          <a:ln w="9525">
            <a:noFill/>
            <a:miter lim="800000"/>
            <a:headEnd/>
            <a:tailEnd/>
          </a:ln>
          <a:effectLst/>
        </p:spPr>
        <p:txBody>
          <a:bodyPr lIns="57272" tIns="57272" rIns="57272" bIns="57272">
            <a:spAutoFit/>
          </a:bodyPr>
          <a:lstStyle/>
          <a:p>
            <a:pPr algn="l"/>
            <a:r>
              <a:rPr lang="en-GB" sz="1700" b="1" dirty="0">
                <a:solidFill>
                  <a:srgbClr val="0000FF"/>
                </a:solidFill>
                <a:sym typeface="Symbol" pitchFamily="18" charset="2"/>
              </a:rPr>
              <a:t>w’ instantaneous variation in the vertical component of wind velocity</a:t>
            </a:r>
          </a:p>
          <a:p>
            <a:pPr algn="l"/>
            <a:endParaRPr lang="en-GB" sz="1700" b="1" dirty="0">
              <a:solidFill>
                <a:srgbClr val="0000FF"/>
              </a:solidFill>
              <a:sym typeface="Symbol" pitchFamily="18" charset="2"/>
            </a:endParaRPr>
          </a:p>
          <a:p>
            <a:pPr algn="l"/>
            <a:r>
              <a:rPr lang="en-GB" sz="1700" b="1" dirty="0">
                <a:solidFill>
                  <a:srgbClr val="0000FF"/>
                </a:solidFill>
                <a:sym typeface="Symbol" pitchFamily="18" charset="2"/>
              </a:rPr>
              <a:t>’ instantaneous variation in O</a:t>
            </a:r>
            <a:r>
              <a:rPr lang="en-GB" sz="1700" b="1" baseline="-25000" dirty="0">
                <a:solidFill>
                  <a:srgbClr val="0000FF"/>
                </a:solidFill>
                <a:sym typeface="Symbol" pitchFamily="18" charset="2"/>
              </a:rPr>
              <a:t>3</a:t>
            </a:r>
            <a:r>
              <a:rPr lang="en-GB" sz="1700" b="1" dirty="0">
                <a:solidFill>
                  <a:srgbClr val="0000FF"/>
                </a:solidFill>
                <a:sym typeface="Symbol" pitchFamily="18" charset="2"/>
              </a:rPr>
              <a:t> concentration</a:t>
            </a:r>
          </a:p>
        </p:txBody>
      </p:sp>
      <p:sp>
        <p:nvSpPr>
          <p:cNvPr id="150670" name="Rectangle 142"/>
          <p:cNvSpPr>
            <a:spLocks noChangeArrowheads="1"/>
          </p:cNvSpPr>
          <p:nvPr/>
        </p:nvSpPr>
        <p:spPr bwMode="auto">
          <a:xfrm>
            <a:off x="5240421" y="3311639"/>
            <a:ext cx="3903579" cy="1408324"/>
          </a:xfrm>
          <a:prstGeom prst="rect">
            <a:avLst/>
          </a:prstGeom>
          <a:noFill/>
          <a:ln w="9525">
            <a:noFill/>
            <a:miter lim="800000"/>
            <a:headEnd/>
            <a:tailEnd/>
          </a:ln>
          <a:effectLst/>
        </p:spPr>
        <p:txBody>
          <a:bodyPr lIns="57272" tIns="57272" rIns="57272" bIns="57272">
            <a:spAutoFit/>
          </a:bodyPr>
          <a:lstStyle/>
          <a:p>
            <a:pPr algn="l">
              <a:buFont typeface="Wingdings" pitchFamily="2" charset="2"/>
              <a:buChar char="ü"/>
            </a:pPr>
            <a:r>
              <a:rPr lang="en-GB" sz="2100" dirty="0">
                <a:solidFill>
                  <a:srgbClr val="0000FF"/>
                </a:solidFill>
                <a:sym typeface="Symbol" pitchFamily="18" charset="2"/>
              </a:rPr>
              <a:t> Simplest theoretically</a:t>
            </a:r>
          </a:p>
          <a:p>
            <a:pPr algn="l">
              <a:buFont typeface="Wingdings" pitchFamily="2" charset="2"/>
              <a:buChar char="ü"/>
            </a:pPr>
            <a:r>
              <a:rPr lang="en-GB" sz="2100" dirty="0">
                <a:solidFill>
                  <a:srgbClr val="0000FF"/>
                </a:solidFill>
                <a:sym typeface="Symbol" pitchFamily="18" charset="2"/>
              </a:rPr>
              <a:t> Least empirical</a:t>
            </a:r>
          </a:p>
          <a:p>
            <a:pPr algn="l">
              <a:buFontTx/>
              <a:buChar char="x"/>
            </a:pPr>
            <a:r>
              <a:rPr lang="en-GB" sz="2100" dirty="0">
                <a:solidFill>
                  <a:srgbClr val="0000FF"/>
                </a:solidFill>
                <a:sym typeface="Symbol" pitchFamily="18" charset="2"/>
              </a:rPr>
              <a:t>  Requires fast instrumentation</a:t>
            </a:r>
          </a:p>
          <a:p>
            <a:pPr algn="l">
              <a:buFontTx/>
              <a:buChar char="x"/>
            </a:pPr>
            <a:r>
              <a:rPr lang="en-GB" sz="2100" dirty="0">
                <a:solidFill>
                  <a:srgbClr val="0000FF"/>
                </a:solidFill>
                <a:sym typeface="Symbol" pitchFamily="18" charset="2"/>
              </a:rPr>
              <a:t>  Expensive</a:t>
            </a:r>
          </a:p>
        </p:txBody>
      </p:sp>
      <p:grpSp>
        <p:nvGrpSpPr>
          <p:cNvPr id="18" name="Group 144"/>
          <p:cNvGrpSpPr>
            <a:grpSpLocks/>
          </p:cNvGrpSpPr>
          <p:nvPr/>
        </p:nvGrpSpPr>
        <p:grpSpPr bwMode="auto">
          <a:xfrm>
            <a:off x="2882567" y="4082143"/>
            <a:ext cx="300789" cy="321469"/>
            <a:chOff x="1561" y="1395"/>
            <a:chExt cx="469" cy="493"/>
          </a:xfrm>
        </p:grpSpPr>
        <p:sp>
          <p:nvSpPr>
            <p:cNvPr id="150673" name="Freeform 145"/>
            <p:cNvSpPr>
              <a:spLocks/>
            </p:cNvSpPr>
            <p:nvPr/>
          </p:nvSpPr>
          <p:spPr bwMode="auto">
            <a:xfrm>
              <a:off x="1561" y="1395"/>
              <a:ext cx="469" cy="444"/>
            </a:xfrm>
            <a:custGeom>
              <a:avLst/>
              <a:gdLst/>
              <a:ahLst/>
              <a:cxnLst>
                <a:cxn ang="0">
                  <a:pos x="1007" y="2002"/>
                </a:cxn>
                <a:cxn ang="0">
                  <a:pos x="876" y="1562"/>
                </a:cxn>
                <a:cxn ang="0">
                  <a:pos x="898" y="1122"/>
                </a:cxn>
                <a:cxn ang="0">
                  <a:pos x="1115" y="836"/>
                </a:cxn>
                <a:cxn ang="0">
                  <a:pos x="1379" y="771"/>
                </a:cxn>
                <a:cxn ang="0">
                  <a:pos x="1532" y="814"/>
                </a:cxn>
                <a:cxn ang="0">
                  <a:pos x="1642" y="968"/>
                </a:cxn>
                <a:cxn ang="0">
                  <a:pos x="1577" y="1254"/>
                </a:cxn>
                <a:cxn ang="0">
                  <a:pos x="1467" y="1386"/>
                </a:cxn>
                <a:cxn ang="0">
                  <a:pos x="1840" y="1254"/>
                </a:cxn>
                <a:cxn ang="0">
                  <a:pos x="1774" y="1870"/>
                </a:cxn>
                <a:cxn ang="0">
                  <a:pos x="2168" y="1540"/>
                </a:cxn>
                <a:cxn ang="0">
                  <a:pos x="2343" y="1056"/>
                </a:cxn>
                <a:cxn ang="0">
                  <a:pos x="2278" y="572"/>
                </a:cxn>
                <a:cxn ang="0">
                  <a:pos x="2102" y="242"/>
                </a:cxn>
                <a:cxn ang="0">
                  <a:pos x="1708" y="67"/>
                </a:cxn>
                <a:cxn ang="0">
                  <a:pos x="1247" y="0"/>
                </a:cxn>
                <a:cxn ang="0">
                  <a:pos x="788" y="67"/>
                </a:cxn>
                <a:cxn ang="0">
                  <a:pos x="502" y="199"/>
                </a:cxn>
                <a:cxn ang="0">
                  <a:pos x="284" y="441"/>
                </a:cxn>
                <a:cxn ang="0">
                  <a:pos x="87" y="661"/>
                </a:cxn>
                <a:cxn ang="0">
                  <a:pos x="0" y="1100"/>
                </a:cxn>
                <a:cxn ang="0">
                  <a:pos x="108" y="1408"/>
                </a:cxn>
                <a:cxn ang="0">
                  <a:pos x="393" y="1914"/>
                </a:cxn>
                <a:cxn ang="0">
                  <a:pos x="678" y="2177"/>
                </a:cxn>
                <a:cxn ang="0">
                  <a:pos x="1161" y="2222"/>
                </a:cxn>
                <a:cxn ang="0">
                  <a:pos x="1007" y="2002"/>
                </a:cxn>
                <a:cxn ang="0">
                  <a:pos x="1007" y="2002"/>
                </a:cxn>
                <a:cxn ang="0">
                  <a:pos x="1007" y="2002"/>
                </a:cxn>
              </a:cxnLst>
              <a:rect l="0" t="0" r="r" b="b"/>
              <a:pathLst>
                <a:path w="2343" h="2222">
                  <a:moveTo>
                    <a:pt x="1007" y="2002"/>
                  </a:moveTo>
                  <a:lnTo>
                    <a:pt x="876" y="1562"/>
                  </a:lnTo>
                  <a:lnTo>
                    <a:pt x="898" y="1122"/>
                  </a:lnTo>
                  <a:lnTo>
                    <a:pt x="1115" y="836"/>
                  </a:lnTo>
                  <a:lnTo>
                    <a:pt x="1379" y="771"/>
                  </a:lnTo>
                  <a:lnTo>
                    <a:pt x="1532" y="814"/>
                  </a:lnTo>
                  <a:lnTo>
                    <a:pt x="1642" y="968"/>
                  </a:lnTo>
                  <a:lnTo>
                    <a:pt x="1577" y="1254"/>
                  </a:lnTo>
                  <a:lnTo>
                    <a:pt x="1467" y="1386"/>
                  </a:lnTo>
                  <a:lnTo>
                    <a:pt x="1840" y="1254"/>
                  </a:lnTo>
                  <a:lnTo>
                    <a:pt x="1774" y="1870"/>
                  </a:lnTo>
                  <a:lnTo>
                    <a:pt x="2168" y="1540"/>
                  </a:lnTo>
                  <a:lnTo>
                    <a:pt x="2343" y="1056"/>
                  </a:lnTo>
                  <a:lnTo>
                    <a:pt x="2278" y="572"/>
                  </a:lnTo>
                  <a:lnTo>
                    <a:pt x="2102" y="242"/>
                  </a:lnTo>
                  <a:lnTo>
                    <a:pt x="1708" y="67"/>
                  </a:lnTo>
                  <a:lnTo>
                    <a:pt x="1247" y="0"/>
                  </a:lnTo>
                  <a:lnTo>
                    <a:pt x="788" y="67"/>
                  </a:lnTo>
                  <a:lnTo>
                    <a:pt x="502" y="199"/>
                  </a:lnTo>
                  <a:lnTo>
                    <a:pt x="284" y="441"/>
                  </a:lnTo>
                  <a:lnTo>
                    <a:pt x="87" y="661"/>
                  </a:lnTo>
                  <a:lnTo>
                    <a:pt x="0" y="1100"/>
                  </a:lnTo>
                  <a:lnTo>
                    <a:pt x="108" y="1408"/>
                  </a:lnTo>
                  <a:lnTo>
                    <a:pt x="393" y="1914"/>
                  </a:lnTo>
                  <a:lnTo>
                    <a:pt x="678" y="2177"/>
                  </a:lnTo>
                  <a:lnTo>
                    <a:pt x="1161" y="2222"/>
                  </a:lnTo>
                  <a:lnTo>
                    <a:pt x="1007" y="2002"/>
                  </a:lnTo>
                  <a:lnTo>
                    <a:pt x="1007" y="2002"/>
                  </a:lnTo>
                  <a:lnTo>
                    <a:pt x="1007" y="2002"/>
                  </a:lnTo>
                  <a:close/>
                </a:path>
              </a:pathLst>
            </a:custGeom>
            <a:solidFill>
              <a:srgbClr val="66FFFF"/>
            </a:solidFill>
            <a:ln w="9525">
              <a:noFill/>
              <a:round/>
              <a:headEnd/>
              <a:tailEnd/>
            </a:ln>
          </p:spPr>
          <p:txBody>
            <a:bodyPr/>
            <a:lstStyle/>
            <a:p>
              <a:endParaRPr lang="en-GB"/>
            </a:p>
          </p:txBody>
        </p:sp>
        <p:sp>
          <p:nvSpPr>
            <p:cNvPr id="150674" name="Freeform 146"/>
            <p:cNvSpPr>
              <a:spLocks/>
            </p:cNvSpPr>
            <p:nvPr/>
          </p:nvSpPr>
          <p:spPr bwMode="auto">
            <a:xfrm>
              <a:off x="1572" y="1411"/>
              <a:ext cx="449" cy="477"/>
            </a:xfrm>
            <a:custGeom>
              <a:avLst/>
              <a:gdLst/>
              <a:ahLst/>
              <a:cxnLst>
                <a:cxn ang="0">
                  <a:pos x="1675" y="989"/>
                </a:cxn>
                <a:cxn ang="0">
                  <a:pos x="1588" y="661"/>
                </a:cxn>
                <a:cxn ang="0">
                  <a:pos x="1140" y="656"/>
                </a:cxn>
                <a:cxn ang="0">
                  <a:pos x="863" y="1061"/>
                </a:cxn>
                <a:cxn ang="0">
                  <a:pos x="905" y="1486"/>
                </a:cxn>
                <a:cxn ang="0">
                  <a:pos x="1441" y="1404"/>
                </a:cxn>
                <a:cxn ang="0">
                  <a:pos x="1293" y="2138"/>
                </a:cxn>
                <a:cxn ang="0">
                  <a:pos x="899" y="2271"/>
                </a:cxn>
                <a:cxn ang="0">
                  <a:pos x="87" y="2384"/>
                </a:cxn>
                <a:cxn ang="0">
                  <a:pos x="123" y="1820"/>
                </a:cxn>
                <a:cxn ang="0">
                  <a:pos x="0" y="1004"/>
                </a:cxn>
                <a:cxn ang="0">
                  <a:pos x="291" y="384"/>
                </a:cxn>
                <a:cxn ang="0">
                  <a:pos x="899" y="35"/>
                </a:cxn>
                <a:cxn ang="0">
                  <a:pos x="1573" y="6"/>
                </a:cxn>
                <a:cxn ang="0">
                  <a:pos x="2074" y="297"/>
                </a:cxn>
                <a:cxn ang="0">
                  <a:pos x="2243" y="722"/>
                </a:cxn>
                <a:cxn ang="0">
                  <a:pos x="2120" y="1296"/>
                </a:cxn>
                <a:cxn ang="0">
                  <a:pos x="1798" y="1687"/>
                </a:cxn>
                <a:cxn ang="0">
                  <a:pos x="2084" y="1055"/>
                </a:cxn>
                <a:cxn ang="0">
                  <a:pos x="2018" y="492"/>
                </a:cxn>
                <a:cxn ang="0">
                  <a:pos x="1501" y="147"/>
                </a:cxn>
                <a:cxn ang="0">
                  <a:pos x="868" y="210"/>
                </a:cxn>
                <a:cxn ang="0">
                  <a:pos x="419" y="528"/>
                </a:cxn>
                <a:cxn ang="0">
                  <a:pos x="230" y="1014"/>
                </a:cxn>
                <a:cxn ang="0">
                  <a:pos x="378" y="1671"/>
                </a:cxn>
                <a:cxn ang="0">
                  <a:pos x="664" y="1957"/>
                </a:cxn>
                <a:cxn ang="0">
                  <a:pos x="745" y="1768"/>
                </a:cxn>
                <a:cxn ang="0">
                  <a:pos x="653" y="1188"/>
                </a:cxn>
                <a:cxn ang="0">
                  <a:pos x="802" y="758"/>
                </a:cxn>
                <a:cxn ang="0">
                  <a:pos x="1216" y="502"/>
                </a:cxn>
                <a:cxn ang="0">
                  <a:pos x="1594" y="528"/>
                </a:cxn>
                <a:cxn ang="0">
                  <a:pos x="1756" y="805"/>
                </a:cxn>
                <a:cxn ang="0">
                  <a:pos x="1701" y="1035"/>
                </a:cxn>
                <a:cxn ang="0">
                  <a:pos x="1583" y="1163"/>
                </a:cxn>
              </a:cxnLst>
              <a:rect l="0" t="0" r="r" b="b"/>
              <a:pathLst>
                <a:path w="2243" h="2384">
                  <a:moveTo>
                    <a:pt x="1583" y="1163"/>
                  </a:moveTo>
                  <a:lnTo>
                    <a:pt x="1675" y="989"/>
                  </a:lnTo>
                  <a:lnTo>
                    <a:pt x="1680" y="824"/>
                  </a:lnTo>
                  <a:lnTo>
                    <a:pt x="1588" y="661"/>
                  </a:lnTo>
                  <a:lnTo>
                    <a:pt x="1353" y="604"/>
                  </a:lnTo>
                  <a:lnTo>
                    <a:pt x="1140" y="656"/>
                  </a:lnTo>
                  <a:lnTo>
                    <a:pt x="960" y="860"/>
                  </a:lnTo>
                  <a:lnTo>
                    <a:pt x="863" y="1061"/>
                  </a:lnTo>
                  <a:lnTo>
                    <a:pt x="847" y="1266"/>
                  </a:lnTo>
                  <a:lnTo>
                    <a:pt x="905" y="1486"/>
                  </a:lnTo>
                  <a:lnTo>
                    <a:pt x="1083" y="1656"/>
                  </a:lnTo>
                  <a:lnTo>
                    <a:pt x="1441" y="1404"/>
                  </a:lnTo>
                  <a:lnTo>
                    <a:pt x="1333" y="1799"/>
                  </a:lnTo>
                  <a:lnTo>
                    <a:pt x="1293" y="2138"/>
                  </a:lnTo>
                  <a:lnTo>
                    <a:pt x="1323" y="2250"/>
                  </a:lnTo>
                  <a:lnTo>
                    <a:pt x="899" y="2271"/>
                  </a:lnTo>
                  <a:lnTo>
                    <a:pt x="562" y="2337"/>
                  </a:lnTo>
                  <a:lnTo>
                    <a:pt x="87" y="2384"/>
                  </a:lnTo>
                  <a:lnTo>
                    <a:pt x="301" y="2107"/>
                  </a:lnTo>
                  <a:lnTo>
                    <a:pt x="123" y="1820"/>
                  </a:lnTo>
                  <a:lnTo>
                    <a:pt x="6" y="1471"/>
                  </a:lnTo>
                  <a:lnTo>
                    <a:pt x="0" y="1004"/>
                  </a:lnTo>
                  <a:lnTo>
                    <a:pt x="102" y="630"/>
                  </a:lnTo>
                  <a:lnTo>
                    <a:pt x="291" y="384"/>
                  </a:lnTo>
                  <a:lnTo>
                    <a:pt x="602" y="129"/>
                  </a:lnTo>
                  <a:lnTo>
                    <a:pt x="899" y="35"/>
                  </a:lnTo>
                  <a:lnTo>
                    <a:pt x="1245" y="0"/>
                  </a:lnTo>
                  <a:lnTo>
                    <a:pt x="1573" y="6"/>
                  </a:lnTo>
                  <a:lnTo>
                    <a:pt x="1874" y="123"/>
                  </a:lnTo>
                  <a:lnTo>
                    <a:pt x="2074" y="297"/>
                  </a:lnTo>
                  <a:lnTo>
                    <a:pt x="2181" y="481"/>
                  </a:lnTo>
                  <a:lnTo>
                    <a:pt x="2243" y="722"/>
                  </a:lnTo>
                  <a:lnTo>
                    <a:pt x="2217" y="1025"/>
                  </a:lnTo>
                  <a:lnTo>
                    <a:pt x="2120" y="1296"/>
                  </a:lnTo>
                  <a:lnTo>
                    <a:pt x="1961" y="1532"/>
                  </a:lnTo>
                  <a:lnTo>
                    <a:pt x="1798" y="1687"/>
                  </a:lnTo>
                  <a:lnTo>
                    <a:pt x="1982" y="1369"/>
                  </a:lnTo>
                  <a:lnTo>
                    <a:pt x="2084" y="1055"/>
                  </a:lnTo>
                  <a:lnTo>
                    <a:pt x="2094" y="743"/>
                  </a:lnTo>
                  <a:lnTo>
                    <a:pt x="2018" y="492"/>
                  </a:lnTo>
                  <a:lnTo>
                    <a:pt x="1798" y="261"/>
                  </a:lnTo>
                  <a:lnTo>
                    <a:pt x="1501" y="147"/>
                  </a:lnTo>
                  <a:lnTo>
                    <a:pt x="1221" y="143"/>
                  </a:lnTo>
                  <a:lnTo>
                    <a:pt x="868" y="210"/>
                  </a:lnTo>
                  <a:lnTo>
                    <a:pt x="629" y="328"/>
                  </a:lnTo>
                  <a:lnTo>
                    <a:pt x="419" y="528"/>
                  </a:lnTo>
                  <a:lnTo>
                    <a:pt x="296" y="727"/>
                  </a:lnTo>
                  <a:lnTo>
                    <a:pt x="230" y="1014"/>
                  </a:lnTo>
                  <a:lnTo>
                    <a:pt x="265" y="1384"/>
                  </a:lnTo>
                  <a:lnTo>
                    <a:pt x="378" y="1671"/>
                  </a:lnTo>
                  <a:lnTo>
                    <a:pt x="485" y="1825"/>
                  </a:lnTo>
                  <a:lnTo>
                    <a:pt x="664" y="1957"/>
                  </a:lnTo>
                  <a:lnTo>
                    <a:pt x="980" y="2024"/>
                  </a:lnTo>
                  <a:lnTo>
                    <a:pt x="745" y="1768"/>
                  </a:lnTo>
                  <a:lnTo>
                    <a:pt x="658" y="1492"/>
                  </a:lnTo>
                  <a:lnTo>
                    <a:pt x="653" y="1188"/>
                  </a:lnTo>
                  <a:lnTo>
                    <a:pt x="716" y="958"/>
                  </a:lnTo>
                  <a:lnTo>
                    <a:pt x="802" y="758"/>
                  </a:lnTo>
                  <a:lnTo>
                    <a:pt x="996" y="569"/>
                  </a:lnTo>
                  <a:lnTo>
                    <a:pt x="1216" y="502"/>
                  </a:lnTo>
                  <a:lnTo>
                    <a:pt x="1415" y="481"/>
                  </a:lnTo>
                  <a:lnTo>
                    <a:pt x="1594" y="528"/>
                  </a:lnTo>
                  <a:lnTo>
                    <a:pt x="1706" y="650"/>
                  </a:lnTo>
                  <a:lnTo>
                    <a:pt x="1756" y="805"/>
                  </a:lnTo>
                  <a:lnTo>
                    <a:pt x="1762" y="918"/>
                  </a:lnTo>
                  <a:lnTo>
                    <a:pt x="1701" y="1035"/>
                  </a:lnTo>
                  <a:lnTo>
                    <a:pt x="1583" y="1163"/>
                  </a:lnTo>
                  <a:lnTo>
                    <a:pt x="1583" y="1163"/>
                  </a:lnTo>
                  <a:lnTo>
                    <a:pt x="1583" y="1163"/>
                  </a:lnTo>
                  <a:close/>
                </a:path>
              </a:pathLst>
            </a:custGeom>
            <a:solidFill>
              <a:srgbClr val="000000"/>
            </a:solidFill>
            <a:ln w="9525">
              <a:noFill/>
              <a:round/>
              <a:headEnd/>
              <a:tailEnd/>
            </a:ln>
          </p:spPr>
          <p:txBody>
            <a:bodyPr/>
            <a:lstStyle/>
            <a:p>
              <a:endParaRPr lang="en-GB"/>
            </a:p>
          </p:txBody>
        </p:sp>
      </p:grpSp>
      <p:grpSp>
        <p:nvGrpSpPr>
          <p:cNvPr id="19" name="Group 147"/>
          <p:cNvGrpSpPr>
            <a:grpSpLocks/>
          </p:cNvGrpSpPr>
          <p:nvPr/>
        </p:nvGrpSpPr>
        <p:grpSpPr bwMode="auto">
          <a:xfrm rot="-9900000">
            <a:off x="2904289" y="3668827"/>
            <a:ext cx="347579" cy="370795"/>
            <a:chOff x="1561" y="1395"/>
            <a:chExt cx="469" cy="493"/>
          </a:xfrm>
        </p:grpSpPr>
        <p:sp>
          <p:nvSpPr>
            <p:cNvPr id="150676" name="Freeform 148"/>
            <p:cNvSpPr>
              <a:spLocks/>
            </p:cNvSpPr>
            <p:nvPr/>
          </p:nvSpPr>
          <p:spPr bwMode="auto">
            <a:xfrm>
              <a:off x="1561" y="1395"/>
              <a:ext cx="469" cy="444"/>
            </a:xfrm>
            <a:custGeom>
              <a:avLst/>
              <a:gdLst/>
              <a:ahLst/>
              <a:cxnLst>
                <a:cxn ang="0">
                  <a:pos x="1007" y="2002"/>
                </a:cxn>
                <a:cxn ang="0">
                  <a:pos x="876" y="1562"/>
                </a:cxn>
                <a:cxn ang="0">
                  <a:pos x="898" y="1122"/>
                </a:cxn>
                <a:cxn ang="0">
                  <a:pos x="1115" y="836"/>
                </a:cxn>
                <a:cxn ang="0">
                  <a:pos x="1379" y="771"/>
                </a:cxn>
                <a:cxn ang="0">
                  <a:pos x="1532" y="814"/>
                </a:cxn>
                <a:cxn ang="0">
                  <a:pos x="1642" y="968"/>
                </a:cxn>
                <a:cxn ang="0">
                  <a:pos x="1577" y="1254"/>
                </a:cxn>
                <a:cxn ang="0">
                  <a:pos x="1467" y="1386"/>
                </a:cxn>
                <a:cxn ang="0">
                  <a:pos x="1840" y="1254"/>
                </a:cxn>
                <a:cxn ang="0">
                  <a:pos x="1774" y="1870"/>
                </a:cxn>
                <a:cxn ang="0">
                  <a:pos x="2168" y="1540"/>
                </a:cxn>
                <a:cxn ang="0">
                  <a:pos x="2343" y="1056"/>
                </a:cxn>
                <a:cxn ang="0">
                  <a:pos x="2278" y="572"/>
                </a:cxn>
                <a:cxn ang="0">
                  <a:pos x="2102" y="242"/>
                </a:cxn>
                <a:cxn ang="0">
                  <a:pos x="1708" y="67"/>
                </a:cxn>
                <a:cxn ang="0">
                  <a:pos x="1247" y="0"/>
                </a:cxn>
                <a:cxn ang="0">
                  <a:pos x="788" y="67"/>
                </a:cxn>
                <a:cxn ang="0">
                  <a:pos x="502" y="199"/>
                </a:cxn>
                <a:cxn ang="0">
                  <a:pos x="284" y="441"/>
                </a:cxn>
                <a:cxn ang="0">
                  <a:pos x="87" y="661"/>
                </a:cxn>
                <a:cxn ang="0">
                  <a:pos x="0" y="1100"/>
                </a:cxn>
                <a:cxn ang="0">
                  <a:pos x="108" y="1408"/>
                </a:cxn>
                <a:cxn ang="0">
                  <a:pos x="393" y="1914"/>
                </a:cxn>
                <a:cxn ang="0">
                  <a:pos x="678" y="2177"/>
                </a:cxn>
                <a:cxn ang="0">
                  <a:pos x="1161" y="2222"/>
                </a:cxn>
                <a:cxn ang="0">
                  <a:pos x="1007" y="2002"/>
                </a:cxn>
                <a:cxn ang="0">
                  <a:pos x="1007" y="2002"/>
                </a:cxn>
                <a:cxn ang="0">
                  <a:pos x="1007" y="2002"/>
                </a:cxn>
              </a:cxnLst>
              <a:rect l="0" t="0" r="r" b="b"/>
              <a:pathLst>
                <a:path w="2343" h="2222">
                  <a:moveTo>
                    <a:pt x="1007" y="2002"/>
                  </a:moveTo>
                  <a:lnTo>
                    <a:pt x="876" y="1562"/>
                  </a:lnTo>
                  <a:lnTo>
                    <a:pt x="898" y="1122"/>
                  </a:lnTo>
                  <a:lnTo>
                    <a:pt x="1115" y="836"/>
                  </a:lnTo>
                  <a:lnTo>
                    <a:pt x="1379" y="771"/>
                  </a:lnTo>
                  <a:lnTo>
                    <a:pt x="1532" y="814"/>
                  </a:lnTo>
                  <a:lnTo>
                    <a:pt x="1642" y="968"/>
                  </a:lnTo>
                  <a:lnTo>
                    <a:pt x="1577" y="1254"/>
                  </a:lnTo>
                  <a:lnTo>
                    <a:pt x="1467" y="1386"/>
                  </a:lnTo>
                  <a:lnTo>
                    <a:pt x="1840" y="1254"/>
                  </a:lnTo>
                  <a:lnTo>
                    <a:pt x="1774" y="1870"/>
                  </a:lnTo>
                  <a:lnTo>
                    <a:pt x="2168" y="1540"/>
                  </a:lnTo>
                  <a:lnTo>
                    <a:pt x="2343" y="1056"/>
                  </a:lnTo>
                  <a:lnTo>
                    <a:pt x="2278" y="572"/>
                  </a:lnTo>
                  <a:lnTo>
                    <a:pt x="2102" y="242"/>
                  </a:lnTo>
                  <a:lnTo>
                    <a:pt x="1708" y="67"/>
                  </a:lnTo>
                  <a:lnTo>
                    <a:pt x="1247" y="0"/>
                  </a:lnTo>
                  <a:lnTo>
                    <a:pt x="788" y="67"/>
                  </a:lnTo>
                  <a:lnTo>
                    <a:pt x="502" y="199"/>
                  </a:lnTo>
                  <a:lnTo>
                    <a:pt x="284" y="441"/>
                  </a:lnTo>
                  <a:lnTo>
                    <a:pt x="87" y="661"/>
                  </a:lnTo>
                  <a:lnTo>
                    <a:pt x="0" y="1100"/>
                  </a:lnTo>
                  <a:lnTo>
                    <a:pt x="108" y="1408"/>
                  </a:lnTo>
                  <a:lnTo>
                    <a:pt x="393" y="1914"/>
                  </a:lnTo>
                  <a:lnTo>
                    <a:pt x="678" y="2177"/>
                  </a:lnTo>
                  <a:lnTo>
                    <a:pt x="1161" y="2222"/>
                  </a:lnTo>
                  <a:lnTo>
                    <a:pt x="1007" y="2002"/>
                  </a:lnTo>
                  <a:lnTo>
                    <a:pt x="1007" y="2002"/>
                  </a:lnTo>
                  <a:lnTo>
                    <a:pt x="1007" y="2002"/>
                  </a:lnTo>
                  <a:close/>
                </a:path>
              </a:pathLst>
            </a:custGeom>
            <a:solidFill>
              <a:srgbClr val="66FFFF"/>
            </a:solidFill>
            <a:ln w="9525">
              <a:noFill/>
              <a:round/>
              <a:headEnd/>
              <a:tailEnd/>
            </a:ln>
          </p:spPr>
          <p:txBody>
            <a:bodyPr/>
            <a:lstStyle/>
            <a:p>
              <a:endParaRPr lang="en-GB"/>
            </a:p>
          </p:txBody>
        </p:sp>
        <p:sp>
          <p:nvSpPr>
            <p:cNvPr id="150677" name="Freeform 149"/>
            <p:cNvSpPr>
              <a:spLocks/>
            </p:cNvSpPr>
            <p:nvPr/>
          </p:nvSpPr>
          <p:spPr bwMode="auto">
            <a:xfrm>
              <a:off x="1572" y="1411"/>
              <a:ext cx="449" cy="477"/>
            </a:xfrm>
            <a:custGeom>
              <a:avLst/>
              <a:gdLst/>
              <a:ahLst/>
              <a:cxnLst>
                <a:cxn ang="0">
                  <a:pos x="1675" y="989"/>
                </a:cxn>
                <a:cxn ang="0">
                  <a:pos x="1588" y="661"/>
                </a:cxn>
                <a:cxn ang="0">
                  <a:pos x="1140" y="656"/>
                </a:cxn>
                <a:cxn ang="0">
                  <a:pos x="863" y="1061"/>
                </a:cxn>
                <a:cxn ang="0">
                  <a:pos x="905" y="1486"/>
                </a:cxn>
                <a:cxn ang="0">
                  <a:pos x="1441" y="1404"/>
                </a:cxn>
                <a:cxn ang="0">
                  <a:pos x="1293" y="2138"/>
                </a:cxn>
                <a:cxn ang="0">
                  <a:pos x="899" y="2271"/>
                </a:cxn>
                <a:cxn ang="0">
                  <a:pos x="87" y="2384"/>
                </a:cxn>
                <a:cxn ang="0">
                  <a:pos x="123" y="1820"/>
                </a:cxn>
                <a:cxn ang="0">
                  <a:pos x="0" y="1004"/>
                </a:cxn>
                <a:cxn ang="0">
                  <a:pos x="291" y="384"/>
                </a:cxn>
                <a:cxn ang="0">
                  <a:pos x="899" y="35"/>
                </a:cxn>
                <a:cxn ang="0">
                  <a:pos x="1573" y="6"/>
                </a:cxn>
                <a:cxn ang="0">
                  <a:pos x="2074" y="297"/>
                </a:cxn>
                <a:cxn ang="0">
                  <a:pos x="2243" y="722"/>
                </a:cxn>
                <a:cxn ang="0">
                  <a:pos x="2120" y="1296"/>
                </a:cxn>
                <a:cxn ang="0">
                  <a:pos x="1798" y="1687"/>
                </a:cxn>
                <a:cxn ang="0">
                  <a:pos x="2084" y="1055"/>
                </a:cxn>
                <a:cxn ang="0">
                  <a:pos x="2018" y="492"/>
                </a:cxn>
                <a:cxn ang="0">
                  <a:pos x="1501" y="147"/>
                </a:cxn>
                <a:cxn ang="0">
                  <a:pos x="868" y="210"/>
                </a:cxn>
                <a:cxn ang="0">
                  <a:pos x="419" y="528"/>
                </a:cxn>
                <a:cxn ang="0">
                  <a:pos x="230" y="1014"/>
                </a:cxn>
                <a:cxn ang="0">
                  <a:pos x="378" y="1671"/>
                </a:cxn>
                <a:cxn ang="0">
                  <a:pos x="664" y="1957"/>
                </a:cxn>
                <a:cxn ang="0">
                  <a:pos x="745" y="1768"/>
                </a:cxn>
                <a:cxn ang="0">
                  <a:pos x="653" y="1188"/>
                </a:cxn>
                <a:cxn ang="0">
                  <a:pos x="802" y="758"/>
                </a:cxn>
                <a:cxn ang="0">
                  <a:pos x="1216" y="502"/>
                </a:cxn>
                <a:cxn ang="0">
                  <a:pos x="1594" y="528"/>
                </a:cxn>
                <a:cxn ang="0">
                  <a:pos x="1756" y="805"/>
                </a:cxn>
                <a:cxn ang="0">
                  <a:pos x="1701" y="1035"/>
                </a:cxn>
                <a:cxn ang="0">
                  <a:pos x="1583" y="1163"/>
                </a:cxn>
              </a:cxnLst>
              <a:rect l="0" t="0" r="r" b="b"/>
              <a:pathLst>
                <a:path w="2243" h="2384">
                  <a:moveTo>
                    <a:pt x="1583" y="1163"/>
                  </a:moveTo>
                  <a:lnTo>
                    <a:pt x="1675" y="989"/>
                  </a:lnTo>
                  <a:lnTo>
                    <a:pt x="1680" y="824"/>
                  </a:lnTo>
                  <a:lnTo>
                    <a:pt x="1588" y="661"/>
                  </a:lnTo>
                  <a:lnTo>
                    <a:pt x="1353" y="604"/>
                  </a:lnTo>
                  <a:lnTo>
                    <a:pt x="1140" y="656"/>
                  </a:lnTo>
                  <a:lnTo>
                    <a:pt x="960" y="860"/>
                  </a:lnTo>
                  <a:lnTo>
                    <a:pt x="863" y="1061"/>
                  </a:lnTo>
                  <a:lnTo>
                    <a:pt x="847" y="1266"/>
                  </a:lnTo>
                  <a:lnTo>
                    <a:pt x="905" y="1486"/>
                  </a:lnTo>
                  <a:lnTo>
                    <a:pt x="1083" y="1656"/>
                  </a:lnTo>
                  <a:lnTo>
                    <a:pt x="1441" y="1404"/>
                  </a:lnTo>
                  <a:lnTo>
                    <a:pt x="1333" y="1799"/>
                  </a:lnTo>
                  <a:lnTo>
                    <a:pt x="1293" y="2138"/>
                  </a:lnTo>
                  <a:lnTo>
                    <a:pt x="1323" y="2250"/>
                  </a:lnTo>
                  <a:lnTo>
                    <a:pt x="899" y="2271"/>
                  </a:lnTo>
                  <a:lnTo>
                    <a:pt x="562" y="2337"/>
                  </a:lnTo>
                  <a:lnTo>
                    <a:pt x="87" y="2384"/>
                  </a:lnTo>
                  <a:lnTo>
                    <a:pt x="301" y="2107"/>
                  </a:lnTo>
                  <a:lnTo>
                    <a:pt x="123" y="1820"/>
                  </a:lnTo>
                  <a:lnTo>
                    <a:pt x="6" y="1471"/>
                  </a:lnTo>
                  <a:lnTo>
                    <a:pt x="0" y="1004"/>
                  </a:lnTo>
                  <a:lnTo>
                    <a:pt x="102" y="630"/>
                  </a:lnTo>
                  <a:lnTo>
                    <a:pt x="291" y="384"/>
                  </a:lnTo>
                  <a:lnTo>
                    <a:pt x="602" y="129"/>
                  </a:lnTo>
                  <a:lnTo>
                    <a:pt x="899" y="35"/>
                  </a:lnTo>
                  <a:lnTo>
                    <a:pt x="1245" y="0"/>
                  </a:lnTo>
                  <a:lnTo>
                    <a:pt x="1573" y="6"/>
                  </a:lnTo>
                  <a:lnTo>
                    <a:pt x="1874" y="123"/>
                  </a:lnTo>
                  <a:lnTo>
                    <a:pt x="2074" y="297"/>
                  </a:lnTo>
                  <a:lnTo>
                    <a:pt x="2181" y="481"/>
                  </a:lnTo>
                  <a:lnTo>
                    <a:pt x="2243" y="722"/>
                  </a:lnTo>
                  <a:lnTo>
                    <a:pt x="2217" y="1025"/>
                  </a:lnTo>
                  <a:lnTo>
                    <a:pt x="2120" y="1296"/>
                  </a:lnTo>
                  <a:lnTo>
                    <a:pt x="1961" y="1532"/>
                  </a:lnTo>
                  <a:lnTo>
                    <a:pt x="1798" y="1687"/>
                  </a:lnTo>
                  <a:lnTo>
                    <a:pt x="1982" y="1369"/>
                  </a:lnTo>
                  <a:lnTo>
                    <a:pt x="2084" y="1055"/>
                  </a:lnTo>
                  <a:lnTo>
                    <a:pt x="2094" y="743"/>
                  </a:lnTo>
                  <a:lnTo>
                    <a:pt x="2018" y="492"/>
                  </a:lnTo>
                  <a:lnTo>
                    <a:pt x="1798" y="261"/>
                  </a:lnTo>
                  <a:lnTo>
                    <a:pt x="1501" y="147"/>
                  </a:lnTo>
                  <a:lnTo>
                    <a:pt x="1221" y="143"/>
                  </a:lnTo>
                  <a:lnTo>
                    <a:pt x="868" y="210"/>
                  </a:lnTo>
                  <a:lnTo>
                    <a:pt x="629" y="328"/>
                  </a:lnTo>
                  <a:lnTo>
                    <a:pt x="419" y="528"/>
                  </a:lnTo>
                  <a:lnTo>
                    <a:pt x="296" y="727"/>
                  </a:lnTo>
                  <a:lnTo>
                    <a:pt x="230" y="1014"/>
                  </a:lnTo>
                  <a:lnTo>
                    <a:pt x="265" y="1384"/>
                  </a:lnTo>
                  <a:lnTo>
                    <a:pt x="378" y="1671"/>
                  </a:lnTo>
                  <a:lnTo>
                    <a:pt x="485" y="1825"/>
                  </a:lnTo>
                  <a:lnTo>
                    <a:pt x="664" y="1957"/>
                  </a:lnTo>
                  <a:lnTo>
                    <a:pt x="980" y="2024"/>
                  </a:lnTo>
                  <a:lnTo>
                    <a:pt x="745" y="1768"/>
                  </a:lnTo>
                  <a:lnTo>
                    <a:pt x="658" y="1492"/>
                  </a:lnTo>
                  <a:lnTo>
                    <a:pt x="653" y="1188"/>
                  </a:lnTo>
                  <a:lnTo>
                    <a:pt x="716" y="958"/>
                  </a:lnTo>
                  <a:lnTo>
                    <a:pt x="802" y="758"/>
                  </a:lnTo>
                  <a:lnTo>
                    <a:pt x="996" y="569"/>
                  </a:lnTo>
                  <a:lnTo>
                    <a:pt x="1216" y="502"/>
                  </a:lnTo>
                  <a:lnTo>
                    <a:pt x="1415" y="481"/>
                  </a:lnTo>
                  <a:lnTo>
                    <a:pt x="1594" y="528"/>
                  </a:lnTo>
                  <a:lnTo>
                    <a:pt x="1706" y="650"/>
                  </a:lnTo>
                  <a:lnTo>
                    <a:pt x="1756" y="805"/>
                  </a:lnTo>
                  <a:lnTo>
                    <a:pt x="1762" y="918"/>
                  </a:lnTo>
                  <a:lnTo>
                    <a:pt x="1701" y="1035"/>
                  </a:lnTo>
                  <a:lnTo>
                    <a:pt x="1583" y="1163"/>
                  </a:lnTo>
                  <a:lnTo>
                    <a:pt x="1583" y="1163"/>
                  </a:lnTo>
                  <a:lnTo>
                    <a:pt x="1583" y="1163"/>
                  </a:lnTo>
                  <a:close/>
                </a:path>
              </a:pathLst>
            </a:custGeom>
            <a:solidFill>
              <a:srgbClr val="000000"/>
            </a:solidFill>
            <a:ln w="9525">
              <a:noFill/>
              <a:round/>
              <a:headEnd/>
              <a:tailEnd/>
            </a:ln>
          </p:spPr>
          <p:txBody>
            <a:bodyPr/>
            <a:lstStyle/>
            <a:p>
              <a:endParaRPr lang="en-GB"/>
            </a:p>
          </p:txBody>
        </p:sp>
      </p:grpSp>
      <p:grpSp>
        <p:nvGrpSpPr>
          <p:cNvPr id="20" name="Group 150"/>
          <p:cNvGrpSpPr>
            <a:grpSpLocks/>
          </p:cNvGrpSpPr>
          <p:nvPr/>
        </p:nvGrpSpPr>
        <p:grpSpPr bwMode="auto">
          <a:xfrm rot="8509831">
            <a:off x="2630237" y="3906952"/>
            <a:ext cx="300789" cy="321468"/>
            <a:chOff x="1561" y="1395"/>
            <a:chExt cx="469" cy="493"/>
          </a:xfrm>
        </p:grpSpPr>
        <p:sp>
          <p:nvSpPr>
            <p:cNvPr id="150679" name="Freeform 151"/>
            <p:cNvSpPr>
              <a:spLocks/>
            </p:cNvSpPr>
            <p:nvPr/>
          </p:nvSpPr>
          <p:spPr bwMode="auto">
            <a:xfrm>
              <a:off x="1561" y="1395"/>
              <a:ext cx="469" cy="444"/>
            </a:xfrm>
            <a:custGeom>
              <a:avLst/>
              <a:gdLst/>
              <a:ahLst/>
              <a:cxnLst>
                <a:cxn ang="0">
                  <a:pos x="1007" y="2002"/>
                </a:cxn>
                <a:cxn ang="0">
                  <a:pos x="876" y="1562"/>
                </a:cxn>
                <a:cxn ang="0">
                  <a:pos x="898" y="1122"/>
                </a:cxn>
                <a:cxn ang="0">
                  <a:pos x="1115" y="836"/>
                </a:cxn>
                <a:cxn ang="0">
                  <a:pos x="1379" y="771"/>
                </a:cxn>
                <a:cxn ang="0">
                  <a:pos x="1532" y="814"/>
                </a:cxn>
                <a:cxn ang="0">
                  <a:pos x="1642" y="968"/>
                </a:cxn>
                <a:cxn ang="0">
                  <a:pos x="1577" y="1254"/>
                </a:cxn>
                <a:cxn ang="0">
                  <a:pos x="1467" y="1386"/>
                </a:cxn>
                <a:cxn ang="0">
                  <a:pos x="1840" y="1254"/>
                </a:cxn>
                <a:cxn ang="0">
                  <a:pos x="1774" y="1870"/>
                </a:cxn>
                <a:cxn ang="0">
                  <a:pos x="2168" y="1540"/>
                </a:cxn>
                <a:cxn ang="0">
                  <a:pos x="2343" y="1056"/>
                </a:cxn>
                <a:cxn ang="0">
                  <a:pos x="2278" y="572"/>
                </a:cxn>
                <a:cxn ang="0">
                  <a:pos x="2102" y="242"/>
                </a:cxn>
                <a:cxn ang="0">
                  <a:pos x="1708" y="67"/>
                </a:cxn>
                <a:cxn ang="0">
                  <a:pos x="1247" y="0"/>
                </a:cxn>
                <a:cxn ang="0">
                  <a:pos x="788" y="67"/>
                </a:cxn>
                <a:cxn ang="0">
                  <a:pos x="502" y="199"/>
                </a:cxn>
                <a:cxn ang="0">
                  <a:pos x="284" y="441"/>
                </a:cxn>
                <a:cxn ang="0">
                  <a:pos x="87" y="661"/>
                </a:cxn>
                <a:cxn ang="0">
                  <a:pos x="0" y="1100"/>
                </a:cxn>
                <a:cxn ang="0">
                  <a:pos x="108" y="1408"/>
                </a:cxn>
                <a:cxn ang="0">
                  <a:pos x="393" y="1914"/>
                </a:cxn>
                <a:cxn ang="0">
                  <a:pos x="678" y="2177"/>
                </a:cxn>
                <a:cxn ang="0">
                  <a:pos x="1161" y="2222"/>
                </a:cxn>
                <a:cxn ang="0">
                  <a:pos x="1007" y="2002"/>
                </a:cxn>
                <a:cxn ang="0">
                  <a:pos x="1007" y="2002"/>
                </a:cxn>
                <a:cxn ang="0">
                  <a:pos x="1007" y="2002"/>
                </a:cxn>
              </a:cxnLst>
              <a:rect l="0" t="0" r="r" b="b"/>
              <a:pathLst>
                <a:path w="2343" h="2222">
                  <a:moveTo>
                    <a:pt x="1007" y="2002"/>
                  </a:moveTo>
                  <a:lnTo>
                    <a:pt x="876" y="1562"/>
                  </a:lnTo>
                  <a:lnTo>
                    <a:pt x="898" y="1122"/>
                  </a:lnTo>
                  <a:lnTo>
                    <a:pt x="1115" y="836"/>
                  </a:lnTo>
                  <a:lnTo>
                    <a:pt x="1379" y="771"/>
                  </a:lnTo>
                  <a:lnTo>
                    <a:pt x="1532" y="814"/>
                  </a:lnTo>
                  <a:lnTo>
                    <a:pt x="1642" y="968"/>
                  </a:lnTo>
                  <a:lnTo>
                    <a:pt x="1577" y="1254"/>
                  </a:lnTo>
                  <a:lnTo>
                    <a:pt x="1467" y="1386"/>
                  </a:lnTo>
                  <a:lnTo>
                    <a:pt x="1840" y="1254"/>
                  </a:lnTo>
                  <a:lnTo>
                    <a:pt x="1774" y="1870"/>
                  </a:lnTo>
                  <a:lnTo>
                    <a:pt x="2168" y="1540"/>
                  </a:lnTo>
                  <a:lnTo>
                    <a:pt x="2343" y="1056"/>
                  </a:lnTo>
                  <a:lnTo>
                    <a:pt x="2278" y="572"/>
                  </a:lnTo>
                  <a:lnTo>
                    <a:pt x="2102" y="242"/>
                  </a:lnTo>
                  <a:lnTo>
                    <a:pt x="1708" y="67"/>
                  </a:lnTo>
                  <a:lnTo>
                    <a:pt x="1247" y="0"/>
                  </a:lnTo>
                  <a:lnTo>
                    <a:pt x="788" y="67"/>
                  </a:lnTo>
                  <a:lnTo>
                    <a:pt x="502" y="199"/>
                  </a:lnTo>
                  <a:lnTo>
                    <a:pt x="284" y="441"/>
                  </a:lnTo>
                  <a:lnTo>
                    <a:pt x="87" y="661"/>
                  </a:lnTo>
                  <a:lnTo>
                    <a:pt x="0" y="1100"/>
                  </a:lnTo>
                  <a:lnTo>
                    <a:pt x="108" y="1408"/>
                  </a:lnTo>
                  <a:lnTo>
                    <a:pt x="393" y="1914"/>
                  </a:lnTo>
                  <a:lnTo>
                    <a:pt x="678" y="2177"/>
                  </a:lnTo>
                  <a:lnTo>
                    <a:pt x="1161" y="2222"/>
                  </a:lnTo>
                  <a:lnTo>
                    <a:pt x="1007" y="2002"/>
                  </a:lnTo>
                  <a:lnTo>
                    <a:pt x="1007" y="2002"/>
                  </a:lnTo>
                  <a:lnTo>
                    <a:pt x="1007" y="2002"/>
                  </a:lnTo>
                  <a:close/>
                </a:path>
              </a:pathLst>
            </a:custGeom>
            <a:solidFill>
              <a:srgbClr val="66FFFF"/>
            </a:solidFill>
            <a:ln w="9525">
              <a:noFill/>
              <a:round/>
              <a:headEnd/>
              <a:tailEnd/>
            </a:ln>
          </p:spPr>
          <p:txBody>
            <a:bodyPr/>
            <a:lstStyle/>
            <a:p>
              <a:endParaRPr lang="en-GB"/>
            </a:p>
          </p:txBody>
        </p:sp>
        <p:sp>
          <p:nvSpPr>
            <p:cNvPr id="150680" name="Freeform 152"/>
            <p:cNvSpPr>
              <a:spLocks/>
            </p:cNvSpPr>
            <p:nvPr/>
          </p:nvSpPr>
          <p:spPr bwMode="auto">
            <a:xfrm>
              <a:off x="1572" y="1411"/>
              <a:ext cx="449" cy="477"/>
            </a:xfrm>
            <a:custGeom>
              <a:avLst/>
              <a:gdLst/>
              <a:ahLst/>
              <a:cxnLst>
                <a:cxn ang="0">
                  <a:pos x="1675" y="989"/>
                </a:cxn>
                <a:cxn ang="0">
                  <a:pos x="1588" y="661"/>
                </a:cxn>
                <a:cxn ang="0">
                  <a:pos x="1140" y="656"/>
                </a:cxn>
                <a:cxn ang="0">
                  <a:pos x="863" y="1061"/>
                </a:cxn>
                <a:cxn ang="0">
                  <a:pos x="905" y="1486"/>
                </a:cxn>
                <a:cxn ang="0">
                  <a:pos x="1441" y="1404"/>
                </a:cxn>
                <a:cxn ang="0">
                  <a:pos x="1293" y="2138"/>
                </a:cxn>
                <a:cxn ang="0">
                  <a:pos x="899" y="2271"/>
                </a:cxn>
                <a:cxn ang="0">
                  <a:pos x="87" y="2384"/>
                </a:cxn>
                <a:cxn ang="0">
                  <a:pos x="123" y="1820"/>
                </a:cxn>
                <a:cxn ang="0">
                  <a:pos x="0" y="1004"/>
                </a:cxn>
                <a:cxn ang="0">
                  <a:pos x="291" y="384"/>
                </a:cxn>
                <a:cxn ang="0">
                  <a:pos x="899" y="35"/>
                </a:cxn>
                <a:cxn ang="0">
                  <a:pos x="1573" y="6"/>
                </a:cxn>
                <a:cxn ang="0">
                  <a:pos x="2074" y="297"/>
                </a:cxn>
                <a:cxn ang="0">
                  <a:pos x="2243" y="722"/>
                </a:cxn>
                <a:cxn ang="0">
                  <a:pos x="2120" y="1296"/>
                </a:cxn>
                <a:cxn ang="0">
                  <a:pos x="1798" y="1687"/>
                </a:cxn>
                <a:cxn ang="0">
                  <a:pos x="2084" y="1055"/>
                </a:cxn>
                <a:cxn ang="0">
                  <a:pos x="2018" y="492"/>
                </a:cxn>
                <a:cxn ang="0">
                  <a:pos x="1501" y="147"/>
                </a:cxn>
                <a:cxn ang="0">
                  <a:pos x="868" y="210"/>
                </a:cxn>
                <a:cxn ang="0">
                  <a:pos x="419" y="528"/>
                </a:cxn>
                <a:cxn ang="0">
                  <a:pos x="230" y="1014"/>
                </a:cxn>
                <a:cxn ang="0">
                  <a:pos x="378" y="1671"/>
                </a:cxn>
                <a:cxn ang="0">
                  <a:pos x="664" y="1957"/>
                </a:cxn>
                <a:cxn ang="0">
                  <a:pos x="745" y="1768"/>
                </a:cxn>
                <a:cxn ang="0">
                  <a:pos x="653" y="1188"/>
                </a:cxn>
                <a:cxn ang="0">
                  <a:pos x="802" y="758"/>
                </a:cxn>
                <a:cxn ang="0">
                  <a:pos x="1216" y="502"/>
                </a:cxn>
                <a:cxn ang="0">
                  <a:pos x="1594" y="528"/>
                </a:cxn>
                <a:cxn ang="0">
                  <a:pos x="1756" y="805"/>
                </a:cxn>
                <a:cxn ang="0">
                  <a:pos x="1701" y="1035"/>
                </a:cxn>
                <a:cxn ang="0">
                  <a:pos x="1583" y="1163"/>
                </a:cxn>
              </a:cxnLst>
              <a:rect l="0" t="0" r="r" b="b"/>
              <a:pathLst>
                <a:path w="2243" h="2384">
                  <a:moveTo>
                    <a:pt x="1583" y="1163"/>
                  </a:moveTo>
                  <a:lnTo>
                    <a:pt x="1675" y="989"/>
                  </a:lnTo>
                  <a:lnTo>
                    <a:pt x="1680" y="824"/>
                  </a:lnTo>
                  <a:lnTo>
                    <a:pt x="1588" y="661"/>
                  </a:lnTo>
                  <a:lnTo>
                    <a:pt x="1353" y="604"/>
                  </a:lnTo>
                  <a:lnTo>
                    <a:pt x="1140" y="656"/>
                  </a:lnTo>
                  <a:lnTo>
                    <a:pt x="960" y="860"/>
                  </a:lnTo>
                  <a:lnTo>
                    <a:pt x="863" y="1061"/>
                  </a:lnTo>
                  <a:lnTo>
                    <a:pt x="847" y="1266"/>
                  </a:lnTo>
                  <a:lnTo>
                    <a:pt x="905" y="1486"/>
                  </a:lnTo>
                  <a:lnTo>
                    <a:pt x="1083" y="1656"/>
                  </a:lnTo>
                  <a:lnTo>
                    <a:pt x="1441" y="1404"/>
                  </a:lnTo>
                  <a:lnTo>
                    <a:pt x="1333" y="1799"/>
                  </a:lnTo>
                  <a:lnTo>
                    <a:pt x="1293" y="2138"/>
                  </a:lnTo>
                  <a:lnTo>
                    <a:pt x="1323" y="2250"/>
                  </a:lnTo>
                  <a:lnTo>
                    <a:pt x="899" y="2271"/>
                  </a:lnTo>
                  <a:lnTo>
                    <a:pt x="562" y="2337"/>
                  </a:lnTo>
                  <a:lnTo>
                    <a:pt x="87" y="2384"/>
                  </a:lnTo>
                  <a:lnTo>
                    <a:pt x="301" y="2107"/>
                  </a:lnTo>
                  <a:lnTo>
                    <a:pt x="123" y="1820"/>
                  </a:lnTo>
                  <a:lnTo>
                    <a:pt x="6" y="1471"/>
                  </a:lnTo>
                  <a:lnTo>
                    <a:pt x="0" y="1004"/>
                  </a:lnTo>
                  <a:lnTo>
                    <a:pt x="102" y="630"/>
                  </a:lnTo>
                  <a:lnTo>
                    <a:pt x="291" y="384"/>
                  </a:lnTo>
                  <a:lnTo>
                    <a:pt x="602" y="129"/>
                  </a:lnTo>
                  <a:lnTo>
                    <a:pt x="899" y="35"/>
                  </a:lnTo>
                  <a:lnTo>
                    <a:pt x="1245" y="0"/>
                  </a:lnTo>
                  <a:lnTo>
                    <a:pt x="1573" y="6"/>
                  </a:lnTo>
                  <a:lnTo>
                    <a:pt x="1874" y="123"/>
                  </a:lnTo>
                  <a:lnTo>
                    <a:pt x="2074" y="297"/>
                  </a:lnTo>
                  <a:lnTo>
                    <a:pt x="2181" y="481"/>
                  </a:lnTo>
                  <a:lnTo>
                    <a:pt x="2243" y="722"/>
                  </a:lnTo>
                  <a:lnTo>
                    <a:pt x="2217" y="1025"/>
                  </a:lnTo>
                  <a:lnTo>
                    <a:pt x="2120" y="1296"/>
                  </a:lnTo>
                  <a:lnTo>
                    <a:pt x="1961" y="1532"/>
                  </a:lnTo>
                  <a:lnTo>
                    <a:pt x="1798" y="1687"/>
                  </a:lnTo>
                  <a:lnTo>
                    <a:pt x="1982" y="1369"/>
                  </a:lnTo>
                  <a:lnTo>
                    <a:pt x="2084" y="1055"/>
                  </a:lnTo>
                  <a:lnTo>
                    <a:pt x="2094" y="743"/>
                  </a:lnTo>
                  <a:lnTo>
                    <a:pt x="2018" y="492"/>
                  </a:lnTo>
                  <a:lnTo>
                    <a:pt x="1798" y="261"/>
                  </a:lnTo>
                  <a:lnTo>
                    <a:pt x="1501" y="147"/>
                  </a:lnTo>
                  <a:lnTo>
                    <a:pt x="1221" y="143"/>
                  </a:lnTo>
                  <a:lnTo>
                    <a:pt x="868" y="210"/>
                  </a:lnTo>
                  <a:lnTo>
                    <a:pt x="629" y="328"/>
                  </a:lnTo>
                  <a:lnTo>
                    <a:pt x="419" y="528"/>
                  </a:lnTo>
                  <a:lnTo>
                    <a:pt x="296" y="727"/>
                  </a:lnTo>
                  <a:lnTo>
                    <a:pt x="230" y="1014"/>
                  </a:lnTo>
                  <a:lnTo>
                    <a:pt x="265" y="1384"/>
                  </a:lnTo>
                  <a:lnTo>
                    <a:pt x="378" y="1671"/>
                  </a:lnTo>
                  <a:lnTo>
                    <a:pt x="485" y="1825"/>
                  </a:lnTo>
                  <a:lnTo>
                    <a:pt x="664" y="1957"/>
                  </a:lnTo>
                  <a:lnTo>
                    <a:pt x="980" y="2024"/>
                  </a:lnTo>
                  <a:lnTo>
                    <a:pt x="745" y="1768"/>
                  </a:lnTo>
                  <a:lnTo>
                    <a:pt x="658" y="1492"/>
                  </a:lnTo>
                  <a:lnTo>
                    <a:pt x="653" y="1188"/>
                  </a:lnTo>
                  <a:lnTo>
                    <a:pt x="716" y="958"/>
                  </a:lnTo>
                  <a:lnTo>
                    <a:pt x="802" y="758"/>
                  </a:lnTo>
                  <a:lnTo>
                    <a:pt x="996" y="569"/>
                  </a:lnTo>
                  <a:lnTo>
                    <a:pt x="1216" y="502"/>
                  </a:lnTo>
                  <a:lnTo>
                    <a:pt x="1415" y="481"/>
                  </a:lnTo>
                  <a:lnTo>
                    <a:pt x="1594" y="528"/>
                  </a:lnTo>
                  <a:lnTo>
                    <a:pt x="1706" y="650"/>
                  </a:lnTo>
                  <a:lnTo>
                    <a:pt x="1756" y="805"/>
                  </a:lnTo>
                  <a:lnTo>
                    <a:pt x="1762" y="918"/>
                  </a:lnTo>
                  <a:lnTo>
                    <a:pt x="1701" y="1035"/>
                  </a:lnTo>
                  <a:lnTo>
                    <a:pt x="1583" y="1163"/>
                  </a:lnTo>
                  <a:lnTo>
                    <a:pt x="1583" y="1163"/>
                  </a:lnTo>
                  <a:lnTo>
                    <a:pt x="1583" y="1163"/>
                  </a:lnTo>
                  <a:close/>
                </a:path>
              </a:pathLst>
            </a:custGeom>
            <a:solidFill>
              <a:srgbClr val="000000"/>
            </a:solidFill>
            <a:ln w="9525">
              <a:noFill/>
              <a:round/>
              <a:headEnd/>
              <a:tailEnd/>
            </a:ln>
          </p:spPr>
          <p:txBody>
            <a:bodyPr/>
            <a:lstStyle/>
            <a:p>
              <a:endParaRPr lang="en-GB"/>
            </a:p>
          </p:txBody>
        </p:sp>
      </p:grpSp>
      <p:grpSp>
        <p:nvGrpSpPr>
          <p:cNvPr id="21" name="Group 153"/>
          <p:cNvGrpSpPr>
            <a:grpSpLocks/>
          </p:cNvGrpSpPr>
          <p:nvPr/>
        </p:nvGrpSpPr>
        <p:grpSpPr bwMode="auto">
          <a:xfrm>
            <a:off x="2645278" y="3279322"/>
            <a:ext cx="424447" cy="454139"/>
            <a:chOff x="1561" y="1395"/>
            <a:chExt cx="469" cy="493"/>
          </a:xfrm>
        </p:grpSpPr>
        <p:sp>
          <p:nvSpPr>
            <p:cNvPr id="150682" name="Freeform 154"/>
            <p:cNvSpPr>
              <a:spLocks/>
            </p:cNvSpPr>
            <p:nvPr/>
          </p:nvSpPr>
          <p:spPr bwMode="auto">
            <a:xfrm>
              <a:off x="1561" y="1395"/>
              <a:ext cx="469" cy="444"/>
            </a:xfrm>
            <a:custGeom>
              <a:avLst/>
              <a:gdLst/>
              <a:ahLst/>
              <a:cxnLst>
                <a:cxn ang="0">
                  <a:pos x="1007" y="2002"/>
                </a:cxn>
                <a:cxn ang="0">
                  <a:pos x="876" y="1562"/>
                </a:cxn>
                <a:cxn ang="0">
                  <a:pos x="898" y="1122"/>
                </a:cxn>
                <a:cxn ang="0">
                  <a:pos x="1115" y="836"/>
                </a:cxn>
                <a:cxn ang="0">
                  <a:pos x="1379" y="771"/>
                </a:cxn>
                <a:cxn ang="0">
                  <a:pos x="1532" y="814"/>
                </a:cxn>
                <a:cxn ang="0">
                  <a:pos x="1642" y="968"/>
                </a:cxn>
                <a:cxn ang="0">
                  <a:pos x="1577" y="1254"/>
                </a:cxn>
                <a:cxn ang="0">
                  <a:pos x="1467" y="1386"/>
                </a:cxn>
                <a:cxn ang="0">
                  <a:pos x="1840" y="1254"/>
                </a:cxn>
                <a:cxn ang="0">
                  <a:pos x="1774" y="1870"/>
                </a:cxn>
                <a:cxn ang="0">
                  <a:pos x="2168" y="1540"/>
                </a:cxn>
                <a:cxn ang="0">
                  <a:pos x="2343" y="1056"/>
                </a:cxn>
                <a:cxn ang="0">
                  <a:pos x="2278" y="572"/>
                </a:cxn>
                <a:cxn ang="0">
                  <a:pos x="2102" y="242"/>
                </a:cxn>
                <a:cxn ang="0">
                  <a:pos x="1708" y="67"/>
                </a:cxn>
                <a:cxn ang="0">
                  <a:pos x="1247" y="0"/>
                </a:cxn>
                <a:cxn ang="0">
                  <a:pos x="788" y="67"/>
                </a:cxn>
                <a:cxn ang="0">
                  <a:pos x="502" y="199"/>
                </a:cxn>
                <a:cxn ang="0">
                  <a:pos x="284" y="441"/>
                </a:cxn>
                <a:cxn ang="0">
                  <a:pos x="87" y="661"/>
                </a:cxn>
                <a:cxn ang="0">
                  <a:pos x="0" y="1100"/>
                </a:cxn>
                <a:cxn ang="0">
                  <a:pos x="108" y="1408"/>
                </a:cxn>
                <a:cxn ang="0">
                  <a:pos x="393" y="1914"/>
                </a:cxn>
                <a:cxn ang="0">
                  <a:pos x="678" y="2177"/>
                </a:cxn>
                <a:cxn ang="0">
                  <a:pos x="1161" y="2222"/>
                </a:cxn>
                <a:cxn ang="0">
                  <a:pos x="1007" y="2002"/>
                </a:cxn>
                <a:cxn ang="0">
                  <a:pos x="1007" y="2002"/>
                </a:cxn>
                <a:cxn ang="0">
                  <a:pos x="1007" y="2002"/>
                </a:cxn>
              </a:cxnLst>
              <a:rect l="0" t="0" r="r" b="b"/>
              <a:pathLst>
                <a:path w="2343" h="2222">
                  <a:moveTo>
                    <a:pt x="1007" y="2002"/>
                  </a:moveTo>
                  <a:lnTo>
                    <a:pt x="876" y="1562"/>
                  </a:lnTo>
                  <a:lnTo>
                    <a:pt x="898" y="1122"/>
                  </a:lnTo>
                  <a:lnTo>
                    <a:pt x="1115" y="836"/>
                  </a:lnTo>
                  <a:lnTo>
                    <a:pt x="1379" y="771"/>
                  </a:lnTo>
                  <a:lnTo>
                    <a:pt x="1532" y="814"/>
                  </a:lnTo>
                  <a:lnTo>
                    <a:pt x="1642" y="968"/>
                  </a:lnTo>
                  <a:lnTo>
                    <a:pt x="1577" y="1254"/>
                  </a:lnTo>
                  <a:lnTo>
                    <a:pt x="1467" y="1386"/>
                  </a:lnTo>
                  <a:lnTo>
                    <a:pt x="1840" y="1254"/>
                  </a:lnTo>
                  <a:lnTo>
                    <a:pt x="1774" y="1870"/>
                  </a:lnTo>
                  <a:lnTo>
                    <a:pt x="2168" y="1540"/>
                  </a:lnTo>
                  <a:lnTo>
                    <a:pt x="2343" y="1056"/>
                  </a:lnTo>
                  <a:lnTo>
                    <a:pt x="2278" y="572"/>
                  </a:lnTo>
                  <a:lnTo>
                    <a:pt x="2102" y="242"/>
                  </a:lnTo>
                  <a:lnTo>
                    <a:pt x="1708" y="67"/>
                  </a:lnTo>
                  <a:lnTo>
                    <a:pt x="1247" y="0"/>
                  </a:lnTo>
                  <a:lnTo>
                    <a:pt x="788" y="67"/>
                  </a:lnTo>
                  <a:lnTo>
                    <a:pt x="502" y="199"/>
                  </a:lnTo>
                  <a:lnTo>
                    <a:pt x="284" y="441"/>
                  </a:lnTo>
                  <a:lnTo>
                    <a:pt x="87" y="661"/>
                  </a:lnTo>
                  <a:lnTo>
                    <a:pt x="0" y="1100"/>
                  </a:lnTo>
                  <a:lnTo>
                    <a:pt x="108" y="1408"/>
                  </a:lnTo>
                  <a:lnTo>
                    <a:pt x="393" y="1914"/>
                  </a:lnTo>
                  <a:lnTo>
                    <a:pt x="678" y="2177"/>
                  </a:lnTo>
                  <a:lnTo>
                    <a:pt x="1161" y="2222"/>
                  </a:lnTo>
                  <a:lnTo>
                    <a:pt x="1007" y="2002"/>
                  </a:lnTo>
                  <a:lnTo>
                    <a:pt x="1007" y="2002"/>
                  </a:lnTo>
                  <a:lnTo>
                    <a:pt x="1007" y="2002"/>
                  </a:lnTo>
                  <a:close/>
                </a:path>
              </a:pathLst>
            </a:custGeom>
            <a:solidFill>
              <a:srgbClr val="66FFFF"/>
            </a:solidFill>
            <a:ln w="9525">
              <a:noFill/>
              <a:round/>
              <a:headEnd/>
              <a:tailEnd/>
            </a:ln>
          </p:spPr>
          <p:txBody>
            <a:bodyPr/>
            <a:lstStyle/>
            <a:p>
              <a:endParaRPr lang="en-GB"/>
            </a:p>
          </p:txBody>
        </p:sp>
        <p:sp>
          <p:nvSpPr>
            <p:cNvPr id="150683" name="Freeform 155"/>
            <p:cNvSpPr>
              <a:spLocks/>
            </p:cNvSpPr>
            <p:nvPr/>
          </p:nvSpPr>
          <p:spPr bwMode="auto">
            <a:xfrm>
              <a:off x="1572" y="1411"/>
              <a:ext cx="449" cy="477"/>
            </a:xfrm>
            <a:custGeom>
              <a:avLst/>
              <a:gdLst/>
              <a:ahLst/>
              <a:cxnLst>
                <a:cxn ang="0">
                  <a:pos x="1675" y="989"/>
                </a:cxn>
                <a:cxn ang="0">
                  <a:pos x="1588" y="661"/>
                </a:cxn>
                <a:cxn ang="0">
                  <a:pos x="1140" y="656"/>
                </a:cxn>
                <a:cxn ang="0">
                  <a:pos x="863" y="1061"/>
                </a:cxn>
                <a:cxn ang="0">
                  <a:pos x="905" y="1486"/>
                </a:cxn>
                <a:cxn ang="0">
                  <a:pos x="1441" y="1404"/>
                </a:cxn>
                <a:cxn ang="0">
                  <a:pos x="1293" y="2138"/>
                </a:cxn>
                <a:cxn ang="0">
                  <a:pos x="899" y="2271"/>
                </a:cxn>
                <a:cxn ang="0">
                  <a:pos x="87" y="2384"/>
                </a:cxn>
                <a:cxn ang="0">
                  <a:pos x="123" y="1820"/>
                </a:cxn>
                <a:cxn ang="0">
                  <a:pos x="0" y="1004"/>
                </a:cxn>
                <a:cxn ang="0">
                  <a:pos x="291" y="384"/>
                </a:cxn>
                <a:cxn ang="0">
                  <a:pos x="899" y="35"/>
                </a:cxn>
                <a:cxn ang="0">
                  <a:pos x="1573" y="6"/>
                </a:cxn>
                <a:cxn ang="0">
                  <a:pos x="2074" y="297"/>
                </a:cxn>
                <a:cxn ang="0">
                  <a:pos x="2243" y="722"/>
                </a:cxn>
                <a:cxn ang="0">
                  <a:pos x="2120" y="1296"/>
                </a:cxn>
                <a:cxn ang="0">
                  <a:pos x="1798" y="1687"/>
                </a:cxn>
                <a:cxn ang="0">
                  <a:pos x="2084" y="1055"/>
                </a:cxn>
                <a:cxn ang="0">
                  <a:pos x="2018" y="492"/>
                </a:cxn>
                <a:cxn ang="0">
                  <a:pos x="1501" y="147"/>
                </a:cxn>
                <a:cxn ang="0">
                  <a:pos x="868" y="210"/>
                </a:cxn>
                <a:cxn ang="0">
                  <a:pos x="419" y="528"/>
                </a:cxn>
                <a:cxn ang="0">
                  <a:pos x="230" y="1014"/>
                </a:cxn>
                <a:cxn ang="0">
                  <a:pos x="378" y="1671"/>
                </a:cxn>
                <a:cxn ang="0">
                  <a:pos x="664" y="1957"/>
                </a:cxn>
                <a:cxn ang="0">
                  <a:pos x="745" y="1768"/>
                </a:cxn>
                <a:cxn ang="0">
                  <a:pos x="653" y="1188"/>
                </a:cxn>
                <a:cxn ang="0">
                  <a:pos x="802" y="758"/>
                </a:cxn>
                <a:cxn ang="0">
                  <a:pos x="1216" y="502"/>
                </a:cxn>
                <a:cxn ang="0">
                  <a:pos x="1594" y="528"/>
                </a:cxn>
                <a:cxn ang="0">
                  <a:pos x="1756" y="805"/>
                </a:cxn>
                <a:cxn ang="0">
                  <a:pos x="1701" y="1035"/>
                </a:cxn>
                <a:cxn ang="0">
                  <a:pos x="1583" y="1163"/>
                </a:cxn>
              </a:cxnLst>
              <a:rect l="0" t="0" r="r" b="b"/>
              <a:pathLst>
                <a:path w="2243" h="2384">
                  <a:moveTo>
                    <a:pt x="1583" y="1163"/>
                  </a:moveTo>
                  <a:lnTo>
                    <a:pt x="1675" y="989"/>
                  </a:lnTo>
                  <a:lnTo>
                    <a:pt x="1680" y="824"/>
                  </a:lnTo>
                  <a:lnTo>
                    <a:pt x="1588" y="661"/>
                  </a:lnTo>
                  <a:lnTo>
                    <a:pt x="1353" y="604"/>
                  </a:lnTo>
                  <a:lnTo>
                    <a:pt x="1140" y="656"/>
                  </a:lnTo>
                  <a:lnTo>
                    <a:pt x="960" y="860"/>
                  </a:lnTo>
                  <a:lnTo>
                    <a:pt x="863" y="1061"/>
                  </a:lnTo>
                  <a:lnTo>
                    <a:pt x="847" y="1266"/>
                  </a:lnTo>
                  <a:lnTo>
                    <a:pt x="905" y="1486"/>
                  </a:lnTo>
                  <a:lnTo>
                    <a:pt x="1083" y="1656"/>
                  </a:lnTo>
                  <a:lnTo>
                    <a:pt x="1441" y="1404"/>
                  </a:lnTo>
                  <a:lnTo>
                    <a:pt x="1333" y="1799"/>
                  </a:lnTo>
                  <a:lnTo>
                    <a:pt x="1293" y="2138"/>
                  </a:lnTo>
                  <a:lnTo>
                    <a:pt x="1323" y="2250"/>
                  </a:lnTo>
                  <a:lnTo>
                    <a:pt x="899" y="2271"/>
                  </a:lnTo>
                  <a:lnTo>
                    <a:pt x="562" y="2337"/>
                  </a:lnTo>
                  <a:lnTo>
                    <a:pt x="87" y="2384"/>
                  </a:lnTo>
                  <a:lnTo>
                    <a:pt x="301" y="2107"/>
                  </a:lnTo>
                  <a:lnTo>
                    <a:pt x="123" y="1820"/>
                  </a:lnTo>
                  <a:lnTo>
                    <a:pt x="6" y="1471"/>
                  </a:lnTo>
                  <a:lnTo>
                    <a:pt x="0" y="1004"/>
                  </a:lnTo>
                  <a:lnTo>
                    <a:pt x="102" y="630"/>
                  </a:lnTo>
                  <a:lnTo>
                    <a:pt x="291" y="384"/>
                  </a:lnTo>
                  <a:lnTo>
                    <a:pt x="602" y="129"/>
                  </a:lnTo>
                  <a:lnTo>
                    <a:pt x="899" y="35"/>
                  </a:lnTo>
                  <a:lnTo>
                    <a:pt x="1245" y="0"/>
                  </a:lnTo>
                  <a:lnTo>
                    <a:pt x="1573" y="6"/>
                  </a:lnTo>
                  <a:lnTo>
                    <a:pt x="1874" y="123"/>
                  </a:lnTo>
                  <a:lnTo>
                    <a:pt x="2074" y="297"/>
                  </a:lnTo>
                  <a:lnTo>
                    <a:pt x="2181" y="481"/>
                  </a:lnTo>
                  <a:lnTo>
                    <a:pt x="2243" y="722"/>
                  </a:lnTo>
                  <a:lnTo>
                    <a:pt x="2217" y="1025"/>
                  </a:lnTo>
                  <a:lnTo>
                    <a:pt x="2120" y="1296"/>
                  </a:lnTo>
                  <a:lnTo>
                    <a:pt x="1961" y="1532"/>
                  </a:lnTo>
                  <a:lnTo>
                    <a:pt x="1798" y="1687"/>
                  </a:lnTo>
                  <a:lnTo>
                    <a:pt x="1982" y="1369"/>
                  </a:lnTo>
                  <a:lnTo>
                    <a:pt x="2084" y="1055"/>
                  </a:lnTo>
                  <a:lnTo>
                    <a:pt x="2094" y="743"/>
                  </a:lnTo>
                  <a:lnTo>
                    <a:pt x="2018" y="492"/>
                  </a:lnTo>
                  <a:lnTo>
                    <a:pt x="1798" y="261"/>
                  </a:lnTo>
                  <a:lnTo>
                    <a:pt x="1501" y="147"/>
                  </a:lnTo>
                  <a:lnTo>
                    <a:pt x="1221" y="143"/>
                  </a:lnTo>
                  <a:lnTo>
                    <a:pt x="868" y="210"/>
                  </a:lnTo>
                  <a:lnTo>
                    <a:pt x="629" y="328"/>
                  </a:lnTo>
                  <a:lnTo>
                    <a:pt x="419" y="528"/>
                  </a:lnTo>
                  <a:lnTo>
                    <a:pt x="296" y="727"/>
                  </a:lnTo>
                  <a:lnTo>
                    <a:pt x="230" y="1014"/>
                  </a:lnTo>
                  <a:lnTo>
                    <a:pt x="265" y="1384"/>
                  </a:lnTo>
                  <a:lnTo>
                    <a:pt x="378" y="1671"/>
                  </a:lnTo>
                  <a:lnTo>
                    <a:pt x="485" y="1825"/>
                  </a:lnTo>
                  <a:lnTo>
                    <a:pt x="664" y="1957"/>
                  </a:lnTo>
                  <a:lnTo>
                    <a:pt x="980" y="2024"/>
                  </a:lnTo>
                  <a:lnTo>
                    <a:pt x="745" y="1768"/>
                  </a:lnTo>
                  <a:lnTo>
                    <a:pt x="658" y="1492"/>
                  </a:lnTo>
                  <a:lnTo>
                    <a:pt x="653" y="1188"/>
                  </a:lnTo>
                  <a:lnTo>
                    <a:pt x="716" y="958"/>
                  </a:lnTo>
                  <a:lnTo>
                    <a:pt x="802" y="758"/>
                  </a:lnTo>
                  <a:lnTo>
                    <a:pt x="996" y="569"/>
                  </a:lnTo>
                  <a:lnTo>
                    <a:pt x="1216" y="502"/>
                  </a:lnTo>
                  <a:lnTo>
                    <a:pt x="1415" y="481"/>
                  </a:lnTo>
                  <a:lnTo>
                    <a:pt x="1594" y="528"/>
                  </a:lnTo>
                  <a:lnTo>
                    <a:pt x="1706" y="650"/>
                  </a:lnTo>
                  <a:lnTo>
                    <a:pt x="1756" y="805"/>
                  </a:lnTo>
                  <a:lnTo>
                    <a:pt x="1762" y="918"/>
                  </a:lnTo>
                  <a:lnTo>
                    <a:pt x="1701" y="1035"/>
                  </a:lnTo>
                  <a:lnTo>
                    <a:pt x="1583" y="1163"/>
                  </a:lnTo>
                  <a:lnTo>
                    <a:pt x="1583" y="1163"/>
                  </a:lnTo>
                  <a:lnTo>
                    <a:pt x="1583" y="1163"/>
                  </a:lnTo>
                  <a:close/>
                </a:path>
              </a:pathLst>
            </a:custGeom>
            <a:solidFill>
              <a:srgbClr val="000000"/>
            </a:solidFill>
            <a:ln w="9525">
              <a:noFill/>
              <a:round/>
              <a:headEnd/>
              <a:tailEnd/>
            </a:ln>
          </p:spPr>
          <p:txBody>
            <a:bodyPr/>
            <a:lstStyle/>
            <a:p>
              <a:endParaRPr lang="en-GB"/>
            </a:p>
          </p:txBody>
        </p:sp>
      </p:grpSp>
      <p:grpSp>
        <p:nvGrpSpPr>
          <p:cNvPr id="22" name="Group 156"/>
          <p:cNvGrpSpPr>
            <a:grpSpLocks/>
          </p:cNvGrpSpPr>
          <p:nvPr/>
        </p:nvGrpSpPr>
        <p:grpSpPr bwMode="auto">
          <a:xfrm rot="10535729" flipH="1">
            <a:off x="3014579" y="3187473"/>
            <a:ext cx="561474" cy="600416"/>
            <a:chOff x="1561" y="1395"/>
            <a:chExt cx="469" cy="493"/>
          </a:xfrm>
        </p:grpSpPr>
        <p:sp>
          <p:nvSpPr>
            <p:cNvPr id="150685" name="Freeform 157"/>
            <p:cNvSpPr>
              <a:spLocks/>
            </p:cNvSpPr>
            <p:nvPr/>
          </p:nvSpPr>
          <p:spPr bwMode="auto">
            <a:xfrm>
              <a:off x="1561" y="1395"/>
              <a:ext cx="469" cy="444"/>
            </a:xfrm>
            <a:custGeom>
              <a:avLst/>
              <a:gdLst/>
              <a:ahLst/>
              <a:cxnLst>
                <a:cxn ang="0">
                  <a:pos x="1007" y="2002"/>
                </a:cxn>
                <a:cxn ang="0">
                  <a:pos x="876" y="1562"/>
                </a:cxn>
                <a:cxn ang="0">
                  <a:pos x="898" y="1122"/>
                </a:cxn>
                <a:cxn ang="0">
                  <a:pos x="1115" y="836"/>
                </a:cxn>
                <a:cxn ang="0">
                  <a:pos x="1379" y="771"/>
                </a:cxn>
                <a:cxn ang="0">
                  <a:pos x="1532" y="814"/>
                </a:cxn>
                <a:cxn ang="0">
                  <a:pos x="1642" y="968"/>
                </a:cxn>
                <a:cxn ang="0">
                  <a:pos x="1577" y="1254"/>
                </a:cxn>
                <a:cxn ang="0">
                  <a:pos x="1467" y="1386"/>
                </a:cxn>
                <a:cxn ang="0">
                  <a:pos x="1840" y="1254"/>
                </a:cxn>
                <a:cxn ang="0">
                  <a:pos x="1774" y="1870"/>
                </a:cxn>
                <a:cxn ang="0">
                  <a:pos x="2168" y="1540"/>
                </a:cxn>
                <a:cxn ang="0">
                  <a:pos x="2343" y="1056"/>
                </a:cxn>
                <a:cxn ang="0">
                  <a:pos x="2278" y="572"/>
                </a:cxn>
                <a:cxn ang="0">
                  <a:pos x="2102" y="242"/>
                </a:cxn>
                <a:cxn ang="0">
                  <a:pos x="1708" y="67"/>
                </a:cxn>
                <a:cxn ang="0">
                  <a:pos x="1247" y="0"/>
                </a:cxn>
                <a:cxn ang="0">
                  <a:pos x="788" y="67"/>
                </a:cxn>
                <a:cxn ang="0">
                  <a:pos x="502" y="199"/>
                </a:cxn>
                <a:cxn ang="0">
                  <a:pos x="284" y="441"/>
                </a:cxn>
                <a:cxn ang="0">
                  <a:pos x="87" y="661"/>
                </a:cxn>
                <a:cxn ang="0">
                  <a:pos x="0" y="1100"/>
                </a:cxn>
                <a:cxn ang="0">
                  <a:pos x="108" y="1408"/>
                </a:cxn>
                <a:cxn ang="0">
                  <a:pos x="393" y="1914"/>
                </a:cxn>
                <a:cxn ang="0">
                  <a:pos x="678" y="2177"/>
                </a:cxn>
                <a:cxn ang="0">
                  <a:pos x="1161" y="2222"/>
                </a:cxn>
                <a:cxn ang="0">
                  <a:pos x="1007" y="2002"/>
                </a:cxn>
                <a:cxn ang="0">
                  <a:pos x="1007" y="2002"/>
                </a:cxn>
                <a:cxn ang="0">
                  <a:pos x="1007" y="2002"/>
                </a:cxn>
              </a:cxnLst>
              <a:rect l="0" t="0" r="r" b="b"/>
              <a:pathLst>
                <a:path w="2343" h="2222">
                  <a:moveTo>
                    <a:pt x="1007" y="2002"/>
                  </a:moveTo>
                  <a:lnTo>
                    <a:pt x="876" y="1562"/>
                  </a:lnTo>
                  <a:lnTo>
                    <a:pt x="898" y="1122"/>
                  </a:lnTo>
                  <a:lnTo>
                    <a:pt x="1115" y="836"/>
                  </a:lnTo>
                  <a:lnTo>
                    <a:pt x="1379" y="771"/>
                  </a:lnTo>
                  <a:lnTo>
                    <a:pt x="1532" y="814"/>
                  </a:lnTo>
                  <a:lnTo>
                    <a:pt x="1642" y="968"/>
                  </a:lnTo>
                  <a:lnTo>
                    <a:pt x="1577" y="1254"/>
                  </a:lnTo>
                  <a:lnTo>
                    <a:pt x="1467" y="1386"/>
                  </a:lnTo>
                  <a:lnTo>
                    <a:pt x="1840" y="1254"/>
                  </a:lnTo>
                  <a:lnTo>
                    <a:pt x="1774" y="1870"/>
                  </a:lnTo>
                  <a:lnTo>
                    <a:pt x="2168" y="1540"/>
                  </a:lnTo>
                  <a:lnTo>
                    <a:pt x="2343" y="1056"/>
                  </a:lnTo>
                  <a:lnTo>
                    <a:pt x="2278" y="572"/>
                  </a:lnTo>
                  <a:lnTo>
                    <a:pt x="2102" y="242"/>
                  </a:lnTo>
                  <a:lnTo>
                    <a:pt x="1708" y="67"/>
                  </a:lnTo>
                  <a:lnTo>
                    <a:pt x="1247" y="0"/>
                  </a:lnTo>
                  <a:lnTo>
                    <a:pt x="788" y="67"/>
                  </a:lnTo>
                  <a:lnTo>
                    <a:pt x="502" y="199"/>
                  </a:lnTo>
                  <a:lnTo>
                    <a:pt x="284" y="441"/>
                  </a:lnTo>
                  <a:lnTo>
                    <a:pt x="87" y="661"/>
                  </a:lnTo>
                  <a:lnTo>
                    <a:pt x="0" y="1100"/>
                  </a:lnTo>
                  <a:lnTo>
                    <a:pt x="108" y="1408"/>
                  </a:lnTo>
                  <a:lnTo>
                    <a:pt x="393" y="1914"/>
                  </a:lnTo>
                  <a:lnTo>
                    <a:pt x="678" y="2177"/>
                  </a:lnTo>
                  <a:lnTo>
                    <a:pt x="1161" y="2222"/>
                  </a:lnTo>
                  <a:lnTo>
                    <a:pt x="1007" y="2002"/>
                  </a:lnTo>
                  <a:lnTo>
                    <a:pt x="1007" y="2002"/>
                  </a:lnTo>
                  <a:lnTo>
                    <a:pt x="1007" y="2002"/>
                  </a:lnTo>
                  <a:close/>
                </a:path>
              </a:pathLst>
            </a:custGeom>
            <a:solidFill>
              <a:srgbClr val="66FFFF"/>
            </a:solidFill>
            <a:ln w="9525">
              <a:noFill/>
              <a:round/>
              <a:headEnd/>
              <a:tailEnd/>
            </a:ln>
          </p:spPr>
          <p:txBody>
            <a:bodyPr/>
            <a:lstStyle/>
            <a:p>
              <a:endParaRPr lang="en-GB"/>
            </a:p>
          </p:txBody>
        </p:sp>
        <p:sp>
          <p:nvSpPr>
            <p:cNvPr id="150686" name="Freeform 158"/>
            <p:cNvSpPr>
              <a:spLocks/>
            </p:cNvSpPr>
            <p:nvPr/>
          </p:nvSpPr>
          <p:spPr bwMode="auto">
            <a:xfrm>
              <a:off x="1572" y="1411"/>
              <a:ext cx="449" cy="477"/>
            </a:xfrm>
            <a:custGeom>
              <a:avLst/>
              <a:gdLst/>
              <a:ahLst/>
              <a:cxnLst>
                <a:cxn ang="0">
                  <a:pos x="1675" y="989"/>
                </a:cxn>
                <a:cxn ang="0">
                  <a:pos x="1588" y="661"/>
                </a:cxn>
                <a:cxn ang="0">
                  <a:pos x="1140" y="656"/>
                </a:cxn>
                <a:cxn ang="0">
                  <a:pos x="863" y="1061"/>
                </a:cxn>
                <a:cxn ang="0">
                  <a:pos x="905" y="1486"/>
                </a:cxn>
                <a:cxn ang="0">
                  <a:pos x="1441" y="1404"/>
                </a:cxn>
                <a:cxn ang="0">
                  <a:pos x="1293" y="2138"/>
                </a:cxn>
                <a:cxn ang="0">
                  <a:pos x="899" y="2271"/>
                </a:cxn>
                <a:cxn ang="0">
                  <a:pos x="87" y="2384"/>
                </a:cxn>
                <a:cxn ang="0">
                  <a:pos x="123" y="1820"/>
                </a:cxn>
                <a:cxn ang="0">
                  <a:pos x="0" y="1004"/>
                </a:cxn>
                <a:cxn ang="0">
                  <a:pos x="291" y="384"/>
                </a:cxn>
                <a:cxn ang="0">
                  <a:pos x="899" y="35"/>
                </a:cxn>
                <a:cxn ang="0">
                  <a:pos x="1573" y="6"/>
                </a:cxn>
                <a:cxn ang="0">
                  <a:pos x="2074" y="297"/>
                </a:cxn>
                <a:cxn ang="0">
                  <a:pos x="2243" y="722"/>
                </a:cxn>
                <a:cxn ang="0">
                  <a:pos x="2120" y="1296"/>
                </a:cxn>
                <a:cxn ang="0">
                  <a:pos x="1798" y="1687"/>
                </a:cxn>
                <a:cxn ang="0">
                  <a:pos x="2084" y="1055"/>
                </a:cxn>
                <a:cxn ang="0">
                  <a:pos x="2018" y="492"/>
                </a:cxn>
                <a:cxn ang="0">
                  <a:pos x="1501" y="147"/>
                </a:cxn>
                <a:cxn ang="0">
                  <a:pos x="868" y="210"/>
                </a:cxn>
                <a:cxn ang="0">
                  <a:pos x="419" y="528"/>
                </a:cxn>
                <a:cxn ang="0">
                  <a:pos x="230" y="1014"/>
                </a:cxn>
                <a:cxn ang="0">
                  <a:pos x="378" y="1671"/>
                </a:cxn>
                <a:cxn ang="0">
                  <a:pos x="664" y="1957"/>
                </a:cxn>
                <a:cxn ang="0">
                  <a:pos x="745" y="1768"/>
                </a:cxn>
                <a:cxn ang="0">
                  <a:pos x="653" y="1188"/>
                </a:cxn>
                <a:cxn ang="0">
                  <a:pos x="802" y="758"/>
                </a:cxn>
                <a:cxn ang="0">
                  <a:pos x="1216" y="502"/>
                </a:cxn>
                <a:cxn ang="0">
                  <a:pos x="1594" y="528"/>
                </a:cxn>
                <a:cxn ang="0">
                  <a:pos x="1756" y="805"/>
                </a:cxn>
                <a:cxn ang="0">
                  <a:pos x="1701" y="1035"/>
                </a:cxn>
                <a:cxn ang="0">
                  <a:pos x="1583" y="1163"/>
                </a:cxn>
              </a:cxnLst>
              <a:rect l="0" t="0" r="r" b="b"/>
              <a:pathLst>
                <a:path w="2243" h="2384">
                  <a:moveTo>
                    <a:pt x="1583" y="1163"/>
                  </a:moveTo>
                  <a:lnTo>
                    <a:pt x="1675" y="989"/>
                  </a:lnTo>
                  <a:lnTo>
                    <a:pt x="1680" y="824"/>
                  </a:lnTo>
                  <a:lnTo>
                    <a:pt x="1588" y="661"/>
                  </a:lnTo>
                  <a:lnTo>
                    <a:pt x="1353" y="604"/>
                  </a:lnTo>
                  <a:lnTo>
                    <a:pt x="1140" y="656"/>
                  </a:lnTo>
                  <a:lnTo>
                    <a:pt x="960" y="860"/>
                  </a:lnTo>
                  <a:lnTo>
                    <a:pt x="863" y="1061"/>
                  </a:lnTo>
                  <a:lnTo>
                    <a:pt x="847" y="1266"/>
                  </a:lnTo>
                  <a:lnTo>
                    <a:pt x="905" y="1486"/>
                  </a:lnTo>
                  <a:lnTo>
                    <a:pt x="1083" y="1656"/>
                  </a:lnTo>
                  <a:lnTo>
                    <a:pt x="1441" y="1404"/>
                  </a:lnTo>
                  <a:lnTo>
                    <a:pt x="1333" y="1799"/>
                  </a:lnTo>
                  <a:lnTo>
                    <a:pt x="1293" y="2138"/>
                  </a:lnTo>
                  <a:lnTo>
                    <a:pt x="1323" y="2250"/>
                  </a:lnTo>
                  <a:lnTo>
                    <a:pt x="899" y="2271"/>
                  </a:lnTo>
                  <a:lnTo>
                    <a:pt x="562" y="2337"/>
                  </a:lnTo>
                  <a:lnTo>
                    <a:pt x="87" y="2384"/>
                  </a:lnTo>
                  <a:lnTo>
                    <a:pt x="301" y="2107"/>
                  </a:lnTo>
                  <a:lnTo>
                    <a:pt x="123" y="1820"/>
                  </a:lnTo>
                  <a:lnTo>
                    <a:pt x="6" y="1471"/>
                  </a:lnTo>
                  <a:lnTo>
                    <a:pt x="0" y="1004"/>
                  </a:lnTo>
                  <a:lnTo>
                    <a:pt x="102" y="630"/>
                  </a:lnTo>
                  <a:lnTo>
                    <a:pt x="291" y="384"/>
                  </a:lnTo>
                  <a:lnTo>
                    <a:pt x="602" y="129"/>
                  </a:lnTo>
                  <a:lnTo>
                    <a:pt x="899" y="35"/>
                  </a:lnTo>
                  <a:lnTo>
                    <a:pt x="1245" y="0"/>
                  </a:lnTo>
                  <a:lnTo>
                    <a:pt x="1573" y="6"/>
                  </a:lnTo>
                  <a:lnTo>
                    <a:pt x="1874" y="123"/>
                  </a:lnTo>
                  <a:lnTo>
                    <a:pt x="2074" y="297"/>
                  </a:lnTo>
                  <a:lnTo>
                    <a:pt x="2181" y="481"/>
                  </a:lnTo>
                  <a:lnTo>
                    <a:pt x="2243" y="722"/>
                  </a:lnTo>
                  <a:lnTo>
                    <a:pt x="2217" y="1025"/>
                  </a:lnTo>
                  <a:lnTo>
                    <a:pt x="2120" y="1296"/>
                  </a:lnTo>
                  <a:lnTo>
                    <a:pt x="1961" y="1532"/>
                  </a:lnTo>
                  <a:lnTo>
                    <a:pt x="1798" y="1687"/>
                  </a:lnTo>
                  <a:lnTo>
                    <a:pt x="1982" y="1369"/>
                  </a:lnTo>
                  <a:lnTo>
                    <a:pt x="2084" y="1055"/>
                  </a:lnTo>
                  <a:lnTo>
                    <a:pt x="2094" y="743"/>
                  </a:lnTo>
                  <a:lnTo>
                    <a:pt x="2018" y="492"/>
                  </a:lnTo>
                  <a:lnTo>
                    <a:pt x="1798" y="261"/>
                  </a:lnTo>
                  <a:lnTo>
                    <a:pt x="1501" y="147"/>
                  </a:lnTo>
                  <a:lnTo>
                    <a:pt x="1221" y="143"/>
                  </a:lnTo>
                  <a:lnTo>
                    <a:pt x="868" y="210"/>
                  </a:lnTo>
                  <a:lnTo>
                    <a:pt x="629" y="328"/>
                  </a:lnTo>
                  <a:lnTo>
                    <a:pt x="419" y="528"/>
                  </a:lnTo>
                  <a:lnTo>
                    <a:pt x="296" y="727"/>
                  </a:lnTo>
                  <a:lnTo>
                    <a:pt x="230" y="1014"/>
                  </a:lnTo>
                  <a:lnTo>
                    <a:pt x="265" y="1384"/>
                  </a:lnTo>
                  <a:lnTo>
                    <a:pt x="378" y="1671"/>
                  </a:lnTo>
                  <a:lnTo>
                    <a:pt x="485" y="1825"/>
                  </a:lnTo>
                  <a:lnTo>
                    <a:pt x="664" y="1957"/>
                  </a:lnTo>
                  <a:lnTo>
                    <a:pt x="980" y="2024"/>
                  </a:lnTo>
                  <a:lnTo>
                    <a:pt x="745" y="1768"/>
                  </a:lnTo>
                  <a:lnTo>
                    <a:pt x="658" y="1492"/>
                  </a:lnTo>
                  <a:lnTo>
                    <a:pt x="653" y="1188"/>
                  </a:lnTo>
                  <a:lnTo>
                    <a:pt x="716" y="958"/>
                  </a:lnTo>
                  <a:lnTo>
                    <a:pt x="802" y="758"/>
                  </a:lnTo>
                  <a:lnTo>
                    <a:pt x="996" y="569"/>
                  </a:lnTo>
                  <a:lnTo>
                    <a:pt x="1216" y="502"/>
                  </a:lnTo>
                  <a:lnTo>
                    <a:pt x="1415" y="481"/>
                  </a:lnTo>
                  <a:lnTo>
                    <a:pt x="1594" y="528"/>
                  </a:lnTo>
                  <a:lnTo>
                    <a:pt x="1706" y="650"/>
                  </a:lnTo>
                  <a:lnTo>
                    <a:pt x="1756" y="805"/>
                  </a:lnTo>
                  <a:lnTo>
                    <a:pt x="1762" y="918"/>
                  </a:lnTo>
                  <a:lnTo>
                    <a:pt x="1701" y="1035"/>
                  </a:lnTo>
                  <a:lnTo>
                    <a:pt x="1583" y="1163"/>
                  </a:lnTo>
                  <a:lnTo>
                    <a:pt x="1583" y="1163"/>
                  </a:lnTo>
                  <a:lnTo>
                    <a:pt x="1583" y="1163"/>
                  </a:lnTo>
                  <a:close/>
                </a:path>
              </a:pathLst>
            </a:custGeom>
            <a:solidFill>
              <a:srgbClr val="000000"/>
            </a:solidFill>
            <a:ln w="9525">
              <a:noFill/>
              <a:round/>
              <a:headEnd/>
              <a:tailEnd/>
            </a:ln>
          </p:spPr>
          <p:txBody>
            <a:bodyPr/>
            <a:lstStyle/>
            <a:p>
              <a:endParaRPr lang="en-GB"/>
            </a:p>
          </p:txBody>
        </p:sp>
      </p:grpSp>
      <p:grpSp>
        <p:nvGrpSpPr>
          <p:cNvPr id="23" name="Group 159"/>
          <p:cNvGrpSpPr>
            <a:grpSpLocks/>
          </p:cNvGrpSpPr>
          <p:nvPr/>
        </p:nvGrpSpPr>
        <p:grpSpPr bwMode="auto">
          <a:xfrm rot="-5400000">
            <a:off x="3027769" y="4369863"/>
            <a:ext cx="306161" cy="315828"/>
            <a:chOff x="1561" y="1395"/>
            <a:chExt cx="469" cy="493"/>
          </a:xfrm>
        </p:grpSpPr>
        <p:sp>
          <p:nvSpPr>
            <p:cNvPr id="150688" name="Freeform 160"/>
            <p:cNvSpPr>
              <a:spLocks/>
            </p:cNvSpPr>
            <p:nvPr/>
          </p:nvSpPr>
          <p:spPr bwMode="auto">
            <a:xfrm>
              <a:off x="1561" y="1395"/>
              <a:ext cx="469" cy="444"/>
            </a:xfrm>
            <a:custGeom>
              <a:avLst/>
              <a:gdLst/>
              <a:ahLst/>
              <a:cxnLst>
                <a:cxn ang="0">
                  <a:pos x="1007" y="2002"/>
                </a:cxn>
                <a:cxn ang="0">
                  <a:pos x="876" y="1562"/>
                </a:cxn>
                <a:cxn ang="0">
                  <a:pos x="898" y="1122"/>
                </a:cxn>
                <a:cxn ang="0">
                  <a:pos x="1115" y="836"/>
                </a:cxn>
                <a:cxn ang="0">
                  <a:pos x="1379" y="771"/>
                </a:cxn>
                <a:cxn ang="0">
                  <a:pos x="1532" y="814"/>
                </a:cxn>
                <a:cxn ang="0">
                  <a:pos x="1642" y="968"/>
                </a:cxn>
                <a:cxn ang="0">
                  <a:pos x="1577" y="1254"/>
                </a:cxn>
                <a:cxn ang="0">
                  <a:pos x="1467" y="1386"/>
                </a:cxn>
                <a:cxn ang="0">
                  <a:pos x="1840" y="1254"/>
                </a:cxn>
                <a:cxn ang="0">
                  <a:pos x="1774" y="1870"/>
                </a:cxn>
                <a:cxn ang="0">
                  <a:pos x="2168" y="1540"/>
                </a:cxn>
                <a:cxn ang="0">
                  <a:pos x="2343" y="1056"/>
                </a:cxn>
                <a:cxn ang="0">
                  <a:pos x="2278" y="572"/>
                </a:cxn>
                <a:cxn ang="0">
                  <a:pos x="2102" y="242"/>
                </a:cxn>
                <a:cxn ang="0">
                  <a:pos x="1708" y="67"/>
                </a:cxn>
                <a:cxn ang="0">
                  <a:pos x="1247" y="0"/>
                </a:cxn>
                <a:cxn ang="0">
                  <a:pos x="788" y="67"/>
                </a:cxn>
                <a:cxn ang="0">
                  <a:pos x="502" y="199"/>
                </a:cxn>
                <a:cxn ang="0">
                  <a:pos x="284" y="441"/>
                </a:cxn>
                <a:cxn ang="0">
                  <a:pos x="87" y="661"/>
                </a:cxn>
                <a:cxn ang="0">
                  <a:pos x="0" y="1100"/>
                </a:cxn>
                <a:cxn ang="0">
                  <a:pos x="108" y="1408"/>
                </a:cxn>
                <a:cxn ang="0">
                  <a:pos x="393" y="1914"/>
                </a:cxn>
                <a:cxn ang="0">
                  <a:pos x="678" y="2177"/>
                </a:cxn>
                <a:cxn ang="0">
                  <a:pos x="1161" y="2222"/>
                </a:cxn>
                <a:cxn ang="0">
                  <a:pos x="1007" y="2002"/>
                </a:cxn>
                <a:cxn ang="0">
                  <a:pos x="1007" y="2002"/>
                </a:cxn>
                <a:cxn ang="0">
                  <a:pos x="1007" y="2002"/>
                </a:cxn>
              </a:cxnLst>
              <a:rect l="0" t="0" r="r" b="b"/>
              <a:pathLst>
                <a:path w="2343" h="2222">
                  <a:moveTo>
                    <a:pt x="1007" y="2002"/>
                  </a:moveTo>
                  <a:lnTo>
                    <a:pt x="876" y="1562"/>
                  </a:lnTo>
                  <a:lnTo>
                    <a:pt x="898" y="1122"/>
                  </a:lnTo>
                  <a:lnTo>
                    <a:pt x="1115" y="836"/>
                  </a:lnTo>
                  <a:lnTo>
                    <a:pt x="1379" y="771"/>
                  </a:lnTo>
                  <a:lnTo>
                    <a:pt x="1532" y="814"/>
                  </a:lnTo>
                  <a:lnTo>
                    <a:pt x="1642" y="968"/>
                  </a:lnTo>
                  <a:lnTo>
                    <a:pt x="1577" y="1254"/>
                  </a:lnTo>
                  <a:lnTo>
                    <a:pt x="1467" y="1386"/>
                  </a:lnTo>
                  <a:lnTo>
                    <a:pt x="1840" y="1254"/>
                  </a:lnTo>
                  <a:lnTo>
                    <a:pt x="1774" y="1870"/>
                  </a:lnTo>
                  <a:lnTo>
                    <a:pt x="2168" y="1540"/>
                  </a:lnTo>
                  <a:lnTo>
                    <a:pt x="2343" y="1056"/>
                  </a:lnTo>
                  <a:lnTo>
                    <a:pt x="2278" y="572"/>
                  </a:lnTo>
                  <a:lnTo>
                    <a:pt x="2102" y="242"/>
                  </a:lnTo>
                  <a:lnTo>
                    <a:pt x="1708" y="67"/>
                  </a:lnTo>
                  <a:lnTo>
                    <a:pt x="1247" y="0"/>
                  </a:lnTo>
                  <a:lnTo>
                    <a:pt x="788" y="67"/>
                  </a:lnTo>
                  <a:lnTo>
                    <a:pt x="502" y="199"/>
                  </a:lnTo>
                  <a:lnTo>
                    <a:pt x="284" y="441"/>
                  </a:lnTo>
                  <a:lnTo>
                    <a:pt x="87" y="661"/>
                  </a:lnTo>
                  <a:lnTo>
                    <a:pt x="0" y="1100"/>
                  </a:lnTo>
                  <a:lnTo>
                    <a:pt x="108" y="1408"/>
                  </a:lnTo>
                  <a:lnTo>
                    <a:pt x="393" y="1914"/>
                  </a:lnTo>
                  <a:lnTo>
                    <a:pt x="678" y="2177"/>
                  </a:lnTo>
                  <a:lnTo>
                    <a:pt x="1161" y="2222"/>
                  </a:lnTo>
                  <a:lnTo>
                    <a:pt x="1007" y="2002"/>
                  </a:lnTo>
                  <a:lnTo>
                    <a:pt x="1007" y="2002"/>
                  </a:lnTo>
                  <a:lnTo>
                    <a:pt x="1007" y="2002"/>
                  </a:lnTo>
                  <a:close/>
                </a:path>
              </a:pathLst>
            </a:custGeom>
            <a:solidFill>
              <a:srgbClr val="66FFFF"/>
            </a:solidFill>
            <a:ln w="9525">
              <a:noFill/>
              <a:round/>
              <a:headEnd/>
              <a:tailEnd/>
            </a:ln>
          </p:spPr>
          <p:txBody>
            <a:bodyPr/>
            <a:lstStyle/>
            <a:p>
              <a:endParaRPr lang="en-GB"/>
            </a:p>
          </p:txBody>
        </p:sp>
        <p:sp>
          <p:nvSpPr>
            <p:cNvPr id="150689" name="Freeform 161"/>
            <p:cNvSpPr>
              <a:spLocks/>
            </p:cNvSpPr>
            <p:nvPr/>
          </p:nvSpPr>
          <p:spPr bwMode="auto">
            <a:xfrm>
              <a:off x="1572" y="1411"/>
              <a:ext cx="449" cy="477"/>
            </a:xfrm>
            <a:custGeom>
              <a:avLst/>
              <a:gdLst/>
              <a:ahLst/>
              <a:cxnLst>
                <a:cxn ang="0">
                  <a:pos x="1675" y="989"/>
                </a:cxn>
                <a:cxn ang="0">
                  <a:pos x="1588" y="661"/>
                </a:cxn>
                <a:cxn ang="0">
                  <a:pos x="1140" y="656"/>
                </a:cxn>
                <a:cxn ang="0">
                  <a:pos x="863" y="1061"/>
                </a:cxn>
                <a:cxn ang="0">
                  <a:pos x="905" y="1486"/>
                </a:cxn>
                <a:cxn ang="0">
                  <a:pos x="1441" y="1404"/>
                </a:cxn>
                <a:cxn ang="0">
                  <a:pos x="1293" y="2138"/>
                </a:cxn>
                <a:cxn ang="0">
                  <a:pos x="899" y="2271"/>
                </a:cxn>
                <a:cxn ang="0">
                  <a:pos x="87" y="2384"/>
                </a:cxn>
                <a:cxn ang="0">
                  <a:pos x="123" y="1820"/>
                </a:cxn>
                <a:cxn ang="0">
                  <a:pos x="0" y="1004"/>
                </a:cxn>
                <a:cxn ang="0">
                  <a:pos x="291" y="384"/>
                </a:cxn>
                <a:cxn ang="0">
                  <a:pos x="899" y="35"/>
                </a:cxn>
                <a:cxn ang="0">
                  <a:pos x="1573" y="6"/>
                </a:cxn>
                <a:cxn ang="0">
                  <a:pos x="2074" y="297"/>
                </a:cxn>
                <a:cxn ang="0">
                  <a:pos x="2243" y="722"/>
                </a:cxn>
                <a:cxn ang="0">
                  <a:pos x="2120" y="1296"/>
                </a:cxn>
                <a:cxn ang="0">
                  <a:pos x="1798" y="1687"/>
                </a:cxn>
                <a:cxn ang="0">
                  <a:pos x="2084" y="1055"/>
                </a:cxn>
                <a:cxn ang="0">
                  <a:pos x="2018" y="492"/>
                </a:cxn>
                <a:cxn ang="0">
                  <a:pos x="1501" y="147"/>
                </a:cxn>
                <a:cxn ang="0">
                  <a:pos x="868" y="210"/>
                </a:cxn>
                <a:cxn ang="0">
                  <a:pos x="419" y="528"/>
                </a:cxn>
                <a:cxn ang="0">
                  <a:pos x="230" y="1014"/>
                </a:cxn>
                <a:cxn ang="0">
                  <a:pos x="378" y="1671"/>
                </a:cxn>
                <a:cxn ang="0">
                  <a:pos x="664" y="1957"/>
                </a:cxn>
                <a:cxn ang="0">
                  <a:pos x="745" y="1768"/>
                </a:cxn>
                <a:cxn ang="0">
                  <a:pos x="653" y="1188"/>
                </a:cxn>
                <a:cxn ang="0">
                  <a:pos x="802" y="758"/>
                </a:cxn>
                <a:cxn ang="0">
                  <a:pos x="1216" y="502"/>
                </a:cxn>
                <a:cxn ang="0">
                  <a:pos x="1594" y="528"/>
                </a:cxn>
                <a:cxn ang="0">
                  <a:pos x="1756" y="805"/>
                </a:cxn>
                <a:cxn ang="0">
                  <a:pos x="1701" y="1035"/>
                </a:cxn>
                <a:cxn ang="0">
                  <a:pos x="1583" y="1163"/>
                </a:cxn>
              </a:cxnLst>
              <a:rect l="0" t="0" r="r" b="b"/>
              <a:pathLst>
                <a:path w="2243" h="2384">
                  <a:moveTo>
                    <a:pt x="1583" y="1163"/>
                  </a:moveTo>
                  <a:lnTo>
                    <a:pt x="1675" y="989"/>
                  </a:lnTo>
                  <a:lnTo>
                    <a:pt x="1680" y="824"/>
                  </a:lnTo>
                  <a:lnTo>
                    <a:pt x="1588" y="661"/>
                  </a:lnTo>
                  <a:lnTo>
                    <a:pt x="1353" y="604"/>
                  </a:lnTo>
                  <a:lnTo>
                    <a:pt x="1140" y="656"/>
                  </a:lnTo>
                  <a:lnTo>
                    <a:pt x="960" y="860"/>
                  </a:lnTo>
                  <a:lnTo>
                    <a:pt x="863" y="1061"/>
                  </a:lnTo>
                  <a:lnTo>
                    <a:pt x="847" y="1266"/>
                  </a:lnTo>
                  <a:lnTo>
                    <a:pt x="905" y="1486"/>
                  </a:lnTo>
                  <a:lnTo>
                    <a:pt x="1083" y="1656"/>
                  </a:lnTo>
                  <a:lnTo>
                    <a:pt x="1441" y="1404"/>
                  </a:lnTo>
                  <a:lnTo>
                    <a:pt x="1333" y="1799"/>
                  </a:lnTo>
                  <a:lnTo>
                    <a:pt x="1293" y="2138"/>
                  </a:lnTo>
                  <a:lnTo>
                    <a:pt x="1323" y="2250"/>
                  </a:lnTo>
                  <a:lnTo>
                    <a:pt x="899" y="2271"/>
                  </a:lnTo>
                  <a:lnTo>
                    <a:pt x="562" y="2337"/>
                  </a:lnTo>
                  <a:lnTo>
                    <a:pt x="87" y="2384"/>
                  </a:lnTo>
                  <a:lnTo>
                    <a:pt x="301" y="2107"/>
                  </a:lnTo>
                  <a:lnTo>
                    <a:pt x="123" y="1820"/>
                  </a:lnTo>
                  <a:lnTo>
                    <a:pt x="6" y="1471"/>
                  </a:lnTo>
                  <a:lnTo>
                    <a:pt x="0" y="1004"/>
                  </a:lnTo>
                  <a:lnTo>
                    <a:pt x="102" y="630"/>
                  </a:lnTo>
                  <a:lnTo>
                    <a:pt x="291" y="384"/>
                  </a:lnTo>
                  <a:lnTo>
                    <a:pt x="602" y="129"/>
                  </a:lnTo>
                  <a:lnTo>
                    <a:pt x="899" y="35"/>
                  </a:lnTo>
                  <a:lnTo>
                    <a:pt x="1245" y="0"/>
                  </a:lnTo>
                  <a:lnTo>
                    <a:pt x="1573" y="6"/>
                  </a:lnTo>
                  <a:lnTo>
                    <a:pt x="1874" y="123"/>
                  </a:lnTo>
                  <a:lnTo>
                    <a:pt x="2074" y="297"/>
                  </a:lnTo>
                  <a:lnTo>
                    <a:pt x="2181" y="481"/>
                  </a:lnTo>
                  <a:lnTo>
                    <a:pt x="2243" y="722"/>
                  </a:lnTo>
                  <a:lnTo>
                    <a:pt x="2217" y="1025"/>
                  </a:lnTo>
                  <a:lnTo>
                    <a:pt x="2120" y="1296"/>
                  </a:lnTo>
                  <a:lnTo>
                    <a:pt x="1961" y="1532"/>
                  </a:lnTo>
                  <a:lnTo>
                    <a:pt x="1798" y="1687"/>
                  </a:lnTo>
                  <a:lnTo>
                    <a:pt x="1982" y="1369"/>
                  </a:lnTo>
                  <a:lnTo>
                    <a:pt x="2084" y="1055"/>
                  </a:lnTo>
                  <a:lnTo>
                    <a:pt x="2094" y="743"/>
                  </a:lnTo>
                  <a:lnTo>
                    <a:pt x="2018" y="492"/>
                  </a:lnTo>
                  <a:lnTo>
                    <a:pt x="1798" y="261"/>
                  </a:lnTo>
                  <a:lnTo>
                    <a:pt x="1501" y="147"/>
                  </a:lnTo>
                  <a:lnTo>
                    <a:pt x="1221" y="143"/>
                  </a:lnTo>
                  <a:lnTo>
                    <a:pt x="868" y="210"/>
                  </a:lnTo>
                  <a:lnTo>
                    <a:pt x="629" y="328"/>
                  </a:lnTo>
                  <a:lnTo>
                    <a:pt x="419" y="528"/>
                  </a:lnTo>
                  <a:lnTo>
                    <a:pt x="296" y="727"/>
                  </a:lnTo>
                  <a:lnTo>
                    <a:pt x="230" y="1014"/>
                  </a:lnTo>
                  <a:lnTo>
                    <a:pt x="265" y="1384"/>
                  </a:lnTo>
                  <a:lnTo>
                    <a:pt x="378" y="1671"/>
                  </a:lnTo>
                  <a:lnTo>
                    <a:pt x="485" y="1825"/>
                  </a:lnTo>
                  <a:lnTo>
                    <a:pt x="664" y="1957"/>
                  </a:lnTo>
                  <a:lnTo>
                    <a:pt x="980" y="2024"/>
                  </a:lnTo>
                  <a:lnTo>
                    <a:pt x="745" y="1768"/>
                  </a:lnTo>
                  <a:lnTo>
                    <a:pt x="658" y="1492"/>
                  </a:lnTo>
                  <a:lnTo>
                    <a:pt x="653" y="1188"/>
                  </a:lnTo>
                  <a:lnTo>
                    <a:pt x="716" y="958"/>
                  </a:lnTo>
                  <a:lnTo>
                    <a:pt x="802" y="758"/>
                  </a:lnTo>
                  <a:lnTo>
                    <a:pt x="996" y="569"/>
                  </a:lnTo>
                  <a:lnTo>
                    <a:pt x="1216" y="502"/>
                  </a:lnTo>
                  <a:lnTo>
                    <a:pt x="1415" y="481"/>
                  </a:lnTo>
                  <a:lnTo>
                    <a:pt x="1594" y="528"/>
                  </a:lnTo>
                  <a:lnTo>
                    <a:pt x="1706" y="650"/>
                  </a:lnTo>
                  <a:lnTo>
                    <a:pt x="1756" y="805"/>
                  </a:lnTo>
                  <a:lnTo>
                    <a:pt x="1762" y="918"/>
                  </a:lnTo>
                  <a:lnTo>
                    <a:pt x="1701" y="1035"/>
                  </a:lnTo>
                  <a:lnTo>
                    <a:pt x="1583" y="1163"/>
                  </a:lnTo>
                  <a:lnTo>
                    <a:pt x="1583" y="1163"/>
                  </a:lnTo>
                  <a:lnTo>
                    <a:pt x="1583" y="1163"/>
                  </a:lnTo>
                  <a:close/>
                </a:path>
              </a:pathLst>
            </a:custGeom>
            <a:solidFill>
              <a:srgbClr val="000000"/>
            </a:solidFill>
            <a:ln w="9525">
              <a:noFill/>
              <a:round/>
              <a:headEnd/>
              <a:tailEnd/>
            </a:ln>
          </p:spPr>
          <p:txBody>
            <a:bodyPr/>
            <a:lstStyle/>
            <a:p>
              <a:endParaRPr lang="en-GB"/>
            </a:p>
          </p:txBody>
        </p:sp>
      </p:grpSp>
      <p:grpSp>
        <p:nvGrpSpPr>
          <p:cNvPr id="24" name="Group 162"/>
          <p:cNvGrpSpPr>
            <a:grpSpLocks/>
          </p:cNvGrpSpPr>
          <p:nvPr/>
        </p:nvGrpSpPr>
        <p:grpSpPr bwMode="auto">
          <a:xfrm rot="7395441">
            <a:off x="3214226" y="2824572"/>
            <a:ext cx="671852" cy="693486"/>
            <a:chOff x="1561" y="1395"/>
            <a:chExt cx="469" cy="493"/>
          </a:xfrm>
        </p:grpSpPr>
        <p:sp>
          <p:nvSpPr>
            <p:cNvPr id="150691" name="Freeform 163"/>
            <p:cNvSpPr>
              <a:spLocks/>
            </p:cNvSpPr>
            <p:nvPr/>
          </p:nvSpPr>
          <p:spPr bwMode="auto">
            <a:xfrm>
              <a:off x="1561" y="1395"/>
              <a:ext cx="469" cy="444"/>
            </a:xfrm>
            <a:custGeom>
              <a:avLst/>
              <a:gdLst/>
              <a:ahLst/>
              <a:cxnLst>
                <a:cxn ang="0">
                  <a:pos x="1007" y="2002"/>
                </a:cxn>
                <a:cxn ang="0">
                  <a:pos x="876" y="1562"/>
                </a:cxn>
                <a:cxn ang="0">
                  <a:pos x="898" y="1122"/>
                </a:cxn>
                <a:cxn ang="0">
                  <a:pos x="1115" y="836"/>
                </a:cxn>
                <a:cxn ang="0">
                  <a:pos x="1379" y="771"/>
                </a:cxn>
                <a:cxn ang="0">
                  <a:pos x="1532" y="814"/>
                </a:cxn>
                <a:cxn ang="0">
                  <a:pos x="1642" y="968"/>
                </a:cxn>
                <a:cxn ang="0">
                  <a:pos x="1577" y="1254"/>
                </a:cxn>
                <a:cxn ang="0">
                  <a:pos x="1467" y="1386"/>
                </a:cxn>
                <a:cxn ang="0">
                  <a:pos x="1840" y="1254"/>
                </a:cxn>
                <a:cxn ang="0">
                  <a:pos x="1774" y="1870"/>
                </a:cxn>
                <a:cxn ang="0">
                  <a:pos x="2168" y="1540"/>
                </a:cxn>
                <a:cxn ang="0">
                  <a:pos x="2343" y="1056"/>
                </a:cxn>
                <a:cxn ang="0">
                  <a:pos x="2278" y="572"/>
                </a:cxn>
                <a:cxn ang="0">
                  <a:pos x="2102" y="242"/>
                </a:cxn>
                <a:cxn ang="0">
                  <a:pos x="1708" y="67"/>
                </a:cxn>
                <a:cxn ang="0">
                  <a:pos x="1247" y="0"/>
                </a:cxn>
                <a:cxn ang="0">
                  <a:pos x="788" y="67"/>
                </a:cxn>
                <a:cxn ang="0">
                  <a:pos x="502" y="199"/>
                </a:cxn>
                <a:cxn ang="0">
                  <a:pos x="284" y="441"/>
                </a:cxn>
                <a:cxn ang="0">
                  <a:pos x="87" y="661"/>
                </a:cxn>
                <a:cxn ang="0">
                  <a:pos x="0" y="1100"/>
                </a:cxn>
                <a:cxn ang="0">
                  <a:pos x="108" y="1408"/>
                </a:cxn>
                <a:cxn ang="0">
                  <a:pos x="393" y="1914"/>
                </a:cxn>
                <a:cxn ang="0">
                  <a:pos x="678" y="2177"/>
                </a:cxn>
                <a:cxn ang="0">
                  <a:pos x="1161" y="2222"/>
                </a:cxn>
                <a:cxn ang="0">
                  <a:pos x="1007" y="2002"/>
                </a:cxn>
                <a:cxn ang="0">
                  <a:pos x="1007" y="2002"/>
                </a:cxn>
                <a:cxn ang="0">
                  <a:pos x="1007" y="2002"/>
                </a:cxn>
              </a:cxnLst>
              <a:rect l="0" t="0" r="r" b="b"/>
              <a:pathLst>
                <a:path w="2343" h="2222">
                  <a:moveTo>
                    <a:pt x="1007" y="2002"/>
                  </a:moveTo>
                  <a:lnTo>
                    <a:pt x="876" y="1562"/>
                  </a:lnTo>
                  <a:lnTo>
                    <a:pt x="898" y="1122"/>
                  </a:lnTo>
                  <a:lnTo>
                    <a:pt x="1115" y="836"/>
                  </a:lnTo>
                  <a:lnTo>
                    <a:pt x="1379" y="771"/>
                  </a:lnTo>
                  <a:lnTo>
                    <a:pt x="1532" y="814"/>
                  </a:lnTo>
                  <a:lnTo>
                    <a:pt x="1642" y="968"/>
                  </a:lnTo>
                  <a:lnTo>
                    <a:pt x="1577" y="1254"/>
                  </a:lnTo>
                  <a:lnTo>
                    <a:pt x="1467" y="1386"/>
                  </a:lnTo>
                  <a:lnTo>
                    <a:pt x="1840" y="1254"/>
                  </a:lnTo>
                  <a:lnTo>
                    <a:pt x="1774" y="1870"/>
                  </a:lnTo>
                  <a:lnTo>
                    <a:pt x="2168" y="1540"/>
                  </a:lnTo>
                  <a:lnTo>
                    <a:pt x="2343" y="1056"/>
                  </a:lnTo>
                  <a:lnTo>
                    <a:pt x="2278" y="572"/>
                  </a:lnTo>
                  <a:lnTo>
                    <a:pt x="2102" y="242"/>
                  </a:lnTo>
                  <a:lnTo>
                    <a:pt x="1708" y="67"/>
                  </a:lnTo>
                  <a:lnTo>
                    <a:pt x="1247" y="0"/>
                  </a:lnTo>
                  <a:lnTo>
                    <a:pt x="788" y="67"/>
                  </a:lnTo>
                  <a:lnTo>
                    <a:pt x="502" y="199"/>
                  </a:lnTo>
                  <a:lnTo>
                    <a:pt x="284" y="441"/>
                  </a:lnTo>
                  <a:lnTo>
                    <a:pt x="87" y="661"/>
                  </a:lnTo>
                  <a:lnTo>
                    <a:pt x="0" y="1100"/>
                  </a:lnTo>
                  <a:lnTo>
                    <a:pt x="108" y="1408"/>
                  </a:lnTo>
                  <a:lnTo>
                    <a:pt x="393" y="1914"/>
                  </a:lnTo>
                  <a:lnTo>
                    <a:pt x="678" y="2177"/>
                  </a:lnTo>
                  <a:lnTo>
                    <a:pt x="1161" y="2222"/>
                  </a:lnTo>
                  <a:lnTo>
                    <a:pt x="1007" y="2002"/>
                  </a:lnTo>
                  <a:lnTo>
                    <a:pt x="1007" y="2002"/>
                  </a:lnTo>
                  <a:lnTo>
                    <a:pt x="1007" y="2002"/>
                  </a:lnTo>
                  <a:close/>
                </a:path>
              </a:pathLst>
            </a:custGeom>
            <a:solidFill>
              <a:srgbClr val="66FFFF"/>
            </a:solidFill>
            <a:ln w="9525">
              <a:noFill/>
              <a:round/>
              <a:headEnd/>
              <a:tailEnd/>
            </a:ln>
          </p:spPr>
          <p:txBody>
            <a:bodyPr/>
            <a:lstStyle/>
            <a:p>
              <a:endParaRPr lang="en-GB"/>
            </a:p>
          </p:txBody>
        </p:sp>
        <p:sp>
          <p:nvSpPr>
            <p:cNvPr id="150692" name="Freeform 164"/>
            <p:cNvSpPr>
              <a:spLocks/>
            </p:cNvSpPr>
            <p:nvPr/>
          </p:nvSpPr>
          <p:spPr bwMode="auto">
            <a:xfrm>
              <a:off x="1572" y="1411"/>
              <a:ext cx="449" cy="477"/>
            </a:xfrm>
            <a:custGeom>
              <a:avLst/>
              <a:gdLst/>
              <a:ahLst/>
              <a:cxnLst>
                <a:cxn ang="0">
                  <a:pos x="1675" y="989"/>
                </a:cxn>
                <a:cxn ang="0">
                  <a:pos x="1588" y="661"/>
                </a:cxn>
                <a:cxn ang="0">
                  <a:pos x="1140" y="656"/>
                </a:cxn>
                <a:cxn ang="0">
                  <a:pos x="863" y="1061"/>
                </a:cxn>
                <a:cxn ang="0">
                  <a:pos x="905" y="1486"/>
                </a:cxn>
                <a:cxn ang="0">
                  <a:pos x="1441" y="1404"/>
                </a:cxn>
                <a:cxn ang="0">
                  <a:pos x="1293" y="2138"/>
                </a:cxn>
                <a:cxn ang="0">
                  <a:pos x="899" y="2271"/>
                </a:cxn>
                <a:cxn ang="0">
                  <a:pos x="87" y="2384"/>
                </a:cxn>
                <a:cxn ang="0">
                  <a:pos x="123" y="1820"/>
                </a:cxn>
                <a:cxn ang="0">
                  <a:pos x="0" y="1004"/>
                </a:cxn>
                <a:cxn ang="0">
                  <a:pos x="291" y="384"/>
                </a:cxn>
                <a:cxn ang="0">
                  <a:pos x="899" y="35"/>
                </a:cxn>
                <a:cxn ang="0">
                  <a:pos x="1573" y="6"/>
                </a:cxn>
                <a:cxn ang="0">
                  <a:pos x="2074" y="297"/>
                </a:cxn>
                <a:cxn ang="0">
                  <a:pos x="2243" y="722"/>
                </a:cxn>
                <a:cxn ang="0">
                  <a:pos x="2120" y="1296"/>
                </a:cxn>
                <a:cxn ang="0">
                  <a:pos x="1798" y="1687"/>
                </a:cxn>
                <a:cxn ang="0">
                  <a:pos x="2084" y="1055"/>
                </a:cxn>
                <a:cxn ang="0">
                  <a:pos x="2018" y="492"/>
                </a:cxn>
                <a:cxn ang="0">
                  <a:pos x="1501" y="147"/>
                </a:cxn>
                <a:cxn ang="0">
                  <a:pos x="868" y="210"/>
                </a:cxn>
                <a:cxn ang="0">
                  <a:pos x="419" y="528"/>
                </a:cxn>
                <a:cxn ang="0">
                  <a:pos x="230" y="1014"/>
                </a:cxn>
                <a:cxn ang="0">
                  <a:pos x="378" y="1671"/>
                </a:cxn>
                <a:cxn ang="0">
                  <a:pos x="664" y="1957"/>
                </a:cxn>
                <a:cxn ang="0">
                  <a:pos x="745" y="1768"/>
                </a:cxn>
                <a:cxn ang="0">
                  <a:pos x="653" y="1188"/>
                </a:cxn>
                <a:cxn ang="0">
                  <a:pos x="802" y="758"/>
                </a:cxn>
                <a:cxn ang="0">
                  <a:pos x="1216" y="502"/>
                </a:cxn>
                <a:cxn ang="0">
                  <a:pos x="1594" y="528"/>
                </a:cxn>
                <a:cxn ang="0">
                  <a:pos x="1756" y="805"/>
                </a:cxn>
                <a:cxn ang="0">
                  <a:pos x="1701" y="1035"/>
                </a:cxn>
                <a:cxn ang="0">
                  <a:pos x="1583" y="1163"/>
                </a:cxn>
              </a:cxnLst>
              <a:rect l="0" t="0" r="r" b="b"/>
              <a:pathLst>
                <a:path w="2243" h="2384">
                  <a:moveTo>
                    <a:pt x="1583" y="1163"/>
                  </a:moveTo>
                  <a:lnTo>
                    <a:pt x="1675" y="989"/>
                  </a:lnTo>
                  <a:lnTo>
                    <a:pt x="1680" y="824"/>
                  </a:lnTo>
                  <a:lnTo>
                    <a:pt x="1588" y="661"/>
                  </a:lnTo>
                  <a:lnTo>
                    <a:pt x="1353" y="604"/>
                  </a:lnTo>
                  <a:lnTo>
                    <a:pt x="1140" y="656"/>
                  </a:lnTo>
                  <a:lnTo>
                    <a:pt x="960" y="860"/>
                  </a:lnTo>
                  <a:lnTo>
                    <a:pt x="863" y="1061"/>
                  </a:lnTo>
                  <a:lnTo>
                    <a:pt x="847" y="1266"/>
                  </a:lnTo>
                  <a:lnTo>
                    <a:pt x="905" y="1486"/>
                  </a:lnTo>
                  <a:lnTo>
                    <a:pt x="1083" y="1656"/>
                  </a:lnTo>
                  <a:lnTo>
                    <a:pt x="1441" y="1404"/>
                  </a:lnTo>
                  <a:lnTo>
                    <a:pt x="1333" y="1799"/>
                  </a:lnTo>
                  <a:lnTo>
                    <a:pt x="1293" y="2138"/>
                  </a:lnTo>
                  <a:lnTo>
                    <a:pt x="1323" y="2250"/>
                  </a:lnTo>
                  <a:lnTo>
                    <a:pt x="899" y="2271"/>
                  </a:lnTo>
                  <a:lnTo>
                    <a:pt x="562" y="2337"/>
                  </a:lnTo>
                  <a:lnTo>
                    <a:pt x="87" y="2384"/>
                  </a:lnTo>
                  <a:lnTo>
                    <a:pt x="301" y="2107"/>
                  </a:lnTo>
                  <a:lnTo>
                    <a:pt x="123" y="1820"/>
                  </a:lnTo>
                  <a:lnTo>
                    <a:pt x="6" y="1471"/>
                  </a:lnTo>
                  <a:lnTo>
                    <a:pt x="0" y="1004"/>
                  </a:lnTo>
                  <a:lnTo>
                    <a:pt x="102" y="630"/>
                  </a:lnTo>
                  <a:lnTo>
                    <a:pt x="291" y="384"/>
                  </a:lnTo>
                  <a:lnTo>
                    <a:pt x="602" y="129"/>
                  </a:lnTo>
                  <a:lnTo>
                    <a:pt x="899" y="35"/>
                  </a:lnTo>
                  <a:lnTo>
                    <a:pt x="1245" y="0"/>
                  </a:lnTo>
                  <a:lnTo>
                    <a:pt x="1573" y="6"/>
                  </a:lnTo>
                  <a:lnTo>
                    <a:pt x="1874" y="123"/>
                  </a:lnTo>
                  <a:lnTo>
                    <a:pt x="2074" y="297"/>
                  </a:lnTo>
                  <a:lnTo>
                    <a:pt x="2181" y="481"/>
                  </a:lnTo>
                  <a:lnTo>
                    <a:pt x="2243" y="722"/>
                  </a:lnTo>
                  <a:lnTo>
                    <a:pt x="2217" y="1025"/>
                  </a:lnTo>
                  <a:lnTo>
                    <a:pt x="2120" y="1296"/>
                  </a:lnTo>
                  <a:lnTo>
                    <a:pt x="1961" y="1532"/>
                  </a:lnTo>
                  <a:lnTo>
                    <a:pt x="1798" y="1687"/>
                  </a:lnTo>
                  <a:lnTo>
                    <a:pt x="1982" y="1369"/>
                  </a:lnTo>
                  <a:lnTo>
                    <a:pt x="2084" y="1055"/>
                  </a:lnTo>
                  <a:lnTo>
                    <a:pt x="2094" y="743"/>
                  </a:lnTo>
                  <a:lnTo>
                    <a:pt x="2018" y="492"/>
                  </a:lnTo>
                  <a:lnTo>
                    <a:pt x="1798" y="261"/>
                  </a:lnTo>
                  <a:lnTo>
                    <a:pt x="1501" y="147"/>
                  </a:lnTo>
                  <a:lnTo>
                    <a:pt x="1221" y="143"/>
                  </a:lnTo>
                  <a:lnTo>
                    <a:pt x="868" y="210"/>
                  </a:lnTo>
                  <a:lnTo>
                    <a:pt x="629" y="328"/>
                  </a:lnTo>
                  <a:lnTo>
                    <a:pt x="419" y="528"/>
                  </a:lnTo>
                  <a:lnTo>
                    <a:pt x="296" y="727"/>
                  </a:lnTo>
                  <a:lnTo>
                    <a:pt x="230" y="1014"/>
                  </a:lnTo>
                  <a:lnTo>
                    <a:pt x="265" y="1384"/>
                  </a:lnTo>
                  <a:lnTo>
                    <a:pt x="378" y="1671"/>
                  </a:lnTo>
                  <a:lnTo>
                    <a:pt x="485" y="1825"/>
                  </a:lnTo>
                  <a:lnTo>
                    <a:pt x="664" y="1957"/>
                  </a:lnTo>
                  <a:lnTo>
                    <a:pt x="980" y="2024"/>
                  </a:lnTo>
                  <a:lnTo>
                    <a:pt x="745" y="1768"/>
                  </a:lnTo>
                  <a:lnTo>
                    <a:pt x="658" y="1492"/>
                  </a:lnTo>
                  <a:lnTo>
                    <a:pt x="653" y="1188"/>
                  </a:lnTo>
                  <a:lnTo>
                    <a:pt x="716" y="958"/>
                  </a:lnTo>
                  <a:lnTo>
                    <a:pt x="802" y="758"/>
                  </a:lnTo>
                  <a:lnTo>
                    <a:pt x="996" y="569"/>
                  </a:lnTo>
                  <a:lnTo>
                    <a:pt x="1216" y="502"/>
                  </a:lnTo>
                  <a:lnTo>
                    <a:pt x="1415" y="481"/>
                  </a:lnTo>
                  <a:lnTo>
                    <a:pt x="1594" y="528"/>
                  </a:lnTo>
                  <a:lnTo>
                    <a:pt x="1706" y="650"/>
                  </a:lnTo>
                  <a:lnTo>
                    <a:pt x="1756" y="805"/>
                  </a:lnTo>
                  <a:lnTo>
                    <a:pt x="1762" y="918"/>
                  </a:lnTo>
                  <a:lnTo>
                    <a:pt x="1701" y="1035"/>
                  </a:lnTo>
                  <a:lnTo>
                    <a:pt x="1583" y="1163"/>
                  </a:lnTo>
                  <a:lnTo>
                    <a:pt x="1583" y="1163"/>
                  </a:lnTo>
                  <a:lnTo>
                    <a:pt x="1583" y="1163"/>
                  </a:lnTo>
                  <a:close/>
                </a:path>
              </a:pathLst>
            </a:custGeom>
            <a:solidFill>
              <a:srgbClr val="000000"/>
            </a:solidFill>
            <a:ln w="9525">
              <a:noFill/>
              <a:round/>
              <a:headEnd/>
              <a:tailEnd/>
            </a:ln>
          </p:spPr>
          <p:txBody>
            <a:bodyPr/>
            <a:lstStyle/>
            <a:p>
              <a:endParaRPr lang="en-GB"/>
            </a:p>
          </p:txBody>
        </p:sp>
      </p:grpSp>
      <p:grpSp>
        <p:nvGrpSpPr>
          <p:cNvPr id="25" name="Group 165"/>
          <p:cNvGrpSpPr>
            <a:grpSpLocks/>
          </p:cNvGrpSpPr>
          <p:nvPr/>
        </p:nvGrpSpPr>
        <p:grpSpPr bwMode="auto">
          <a:xfrm flipH="1">
            <a:off x="3029620" y="1665175"/>
            <a:ext cx="1044407" cy="1115786"/>
            <a:chOff x="1561" y="1395"/>
            <a:chExt cx="469" cy="493"/>
          </a:xfrm>
        </p:grpSpPr>
        <p:sp>
          <p:nvSpPr>
            <p:cNvPr id="150694" name="Freeform 166"/>
            <p:cNvSpPr>
              <a:spLocks/>
            </p:cNvSpPr>
            <p:nvPr/>
          </p:nvSpPr>
          <p:spPr bwMode="auto">
            <a:xfrm>
              <a:off x="1561" y="1395"/>
              <a:ext cx="469" cy="444"/>
            </a:xfrm>
            <a:custGeom>
              <a:avLst/>
              <a:gdLst/>
              <a:ahLst/>
              <a:cxnLst>
                <a:cxn ang="0">
                  <a:pos x="1007" y="2002"/>
                </a:cxn>
                <a:cxn ang="0">
                  <a:pos x="876" y="1562"/>
                </a:cxn>
                <a:cxn ang="0">
                  <a:pos x="898" y="1122"/>
                </a:cxn>
                <a:cxn ang="0">
                  <a:pos x="1115" y="836"/>
                </a:cxn>
                <a:cxn ang="0">
                  <a:pos x="1379" y="771"/>
                </a:cxn>
                <a:cxn ang="0">
                  <a:pos x="1532" y="814"/>
                </a:cxn>
                <a:cxn ang="0">
                  <a:pos x="1642" y="968"/>
                </a:cxn>
                <a:cxn ang="0">
                  <a:pos x="1577" y="1254"/>
                </a:cxn>
                <a:cxn ang="0">
                  <a:pos x="1467" y="1386"/>
                </a:cxn>
                <a:cxn ang="0">
                  <a:pos x="1840" y="1254"/>
                </a:cxn>
                <a:cxn ang="0">
                  <a:pos x="1774" y="1870"/>
                </a:cxn>
                <a:cxn ang="0">
                  <a:pos x="2168" y="1540"/>
                </a:cxn>
                <a:cxn ang="0">
                  <a:pos x="2343" y="1056"/>
                </a:cxn>
                <a:cxn ang="0">
                  <a:pos x="2278" y="572"/>
                </a:cxn>
                <a:cxn ang="0">
                  <a:pos x="2102" y="242"/>
                </a:cxn>
                <a:cxn ang="0">
                  <a:pos x="1708" y="67"/>
                </a:cxn>
                <a:cxn ang="0">
                  <a:pos x="1247" y="0"/>
                </a:cxn>
                <a:cxn ang="0">
                  <a:pos x="788" y="67"/>
                </a:cxn>
                <a:cxn ang="0">
                  <a:pos x="502" y="199"/>
                </a:cxn>
                <a:cxn ang="0">
                  <a:pos x="284" y="441"/>
                </a:cxn>
                <a:cxn ang="0">
                  <a:pos x="87" y="661"/>
                </a:cxn>
                <a:cxn ang="0">
                  <a:pos x="0" y="1100"/>
                </a:cxn>
                <a:cxn ang="0">
                  <a:pos x="108" y="1408"/>
                </a:cxn>
                <a:cxn ang="0">
                  <a:pos x="393" y="1914"/>
                </a:cxn>
                <a:cxn ang="0">
                  <a:pos x="678" y="2177"/>
                </a:cxn>
                <a:cxn ang="0">
                  <a:pos x="1161" y="2222"/>
                </a:cxn>
                <a:cxn ang="0">
                  <a:pos x="1007" y="2002"/>
                </a:cxn>
                <a:cxn ang="0">
                  <a:pos x="1007" y="2002"/>
                </a:cxn>
                <a:cxn ang="0">
                  <a:pos x="1007" y="2002"/>
                </a:cxn>
              </a:cxnLst>
              <a:rect l="0" t="0" r="r" b="b"/>
              <a:pathLst>
                <a:path w="2343" h="2222">
                  <a:moveTo>
                    <a:pt x="1007" y="2002"/>
                  </a:moveTo>
                  <a:lnTo>
                    <a:pt x="876" y="1562"/>
                  </a:lnTo>
                  <a:lnTo>
                    <a:pt x="898" y="1122"/>
                  </a:lnTo>
                  <a:lnTo>
                    <a:pt x="1115" y="836"/>
                  </a:lnTo>
                  <a:lnTo>
                    <a:pt x="1379" y="771"/>
                  </a:lnTo>
                  <a:lnTo>
                    <a:pt x="1532" y="814"/>
                  </a:lnTo>
                  <a:lnTo>
                    <a:pt x="1642" y="968"/>
                  </a:lnTo>
                  <a:lnTo>
                    <a:pt x="1577" y="1254"/>
                  </a:lnTo>
                  <a:lnTo>
                    <a:pt x="1467" y="1386"/>
                  </a:lnTo>
                  <a:lnTo>
                    <a:pt x="1840" y="1254"/>
                  </a:lnTo>
                  <a:lnTo>
                    <a:pt x="1774" y="1870"/>
                  </a:lnTo>
                  <a:lnTo>
                    <a:pt x="2168" y="1540"/>
                  </a:lnTo>
                  <a:lnTo>
                    <a:pt x="2343" y="1056"/>
                  </a:lnTo>
                  <a:lnTo>
                    <a:pt x="2278" y="572"/>
                  </a:lnTo>
                  <a:lnTo>
                    <a:pt x="2102" y="242"/>
                  </a:lnTo>
                  <a:lnTo>
                    <a:pt x="1708" y="67"/>
                  </a:lnTo>
                  <a:lnTo>
                    <a:pt x="1247" y="0"/>
                  </a:lnTo>
                  <a:lnTo>
                    <a:pt x="788" y="67"/>
                  </a:lnTo>
                  <a:lnTo>
                    <a:pt x="502" y="199"/>
                  </a:lnTo>
                  <a:lnTo>
                    <a:pt x="284" y="441"/>
                  </a:lnTo>
                  <a:lnTo>
                    <a:pt x="87" y="661"/>
                  </a:lnTo>
                  <a:lnTo>
                    <a:pt x="0" y="1100"/>
                  </a:lnTo>
                  <a:lnTo>
                    <a:pt x="108" y="1408"/>
                  </a:lnTo>
                  <a:lnTo>
                    <a:pt x="393" y="1914"/>
                  </a:lnTo>
                  <a:lnTo>
                    <a:pt x="678" y="2177"/>
                  </a:lnTo>
                  <a:lnTo>
                    <a:pt x="1161" y="2222"/>
                  </a:lnTo>
                  <a:lnTo>
                    <a:pt x="1007" y="2002"/>
                  </a:lnTo>
                  <a:lnTo>
                    <a:pt x="1007" y="2002"/>
                  </a:lnTo>
                  <a:lnTo>
                    <a:pt x="1007" y="2002"/>
                  </a:lnTo>
                  <a:close/>
                </a:path>
              </a:pathLst>
            </a:custGeom>
            <a:solidFill>
              <a:srgbClr val="66FFFF"/>
            </a:solidFill>
            <a:ln w="9525">
              <a:noFill/>
              <a:round/>
              <a:headEnd/>
              <a:tailEnd/>
            </a:ln>
          </p:spPr>
          <p:txBody>
            <a:bodyPr/>
            <a:lstStyle/>
            <a:p>
              <a:endParaRPr lang="en-GB"/>
            </a:p>
          </p:txBody>
        </p:sp>
        <p:sp>
          <p:nvSpPr>
            <p:cNvPr id="150695" name="Freeform 167"/>
            <p:cNvSpPr>
              <a:spLocks/>
            </p:cNvSpPr>
            <p:nvPr/>
          </p:nvSpPr>
          <p:spPr bwMode="auto">
            <a:xfrm>
              <a:off x="1572" y="1411"/>
              <a:ext cx="449" cy="477"/>
            </a:xfrm>
            <a:custGeom>
              <a:avLst/>
              <a:gdLst/>
              <a:ahLst/>
              <a:cxnLst>
                <a:cxn ang="0">
                  <a:pos x="1675" y="989"/>
                </a:cxn>
                <a:cxn ang="0">
                  <a:pos x="1588" y="661"/>
                </a:cxn>
                <a:cxn ang="0">
                  <a:pos x="1140" y="656"/>
                </a:cxn>
                <a:cxn ang="0">
                  <a:pos x="863" y="1061"/>
                </a:cxn>
                <a:cxn ang="0">
                  <a:pos x="905" y="1486"/>
                </a:cxn>
                <a:cxn ang="0">
                  <a:pos x="1441" y="1404"/>
                </a:cxn>
                <a:cxn ang="0">
                  <a:pos x="1293" y="2138"/>
                </a:cxn>
                <a:cxn ang="0">
                  <a:pos x="899" y="2271"/>
                </a:cxn>
                <a:cxn ang="0">
                  <a:pos x="87" y="2384"/>
                </a:cxn>
                <a:cxn ang="0">
                  <a:pos x="123" y="1820"/>
                </a:cxn>
                <a:cxn ang="0">
                  <a:pos x="0" y="1004"/>
                </a:cxn>
                <a:cxn ang="0">
                  <a:pos x="291" y="384"/>
                </a:cxn>
                <a:cxn ang="0">
                  <a:pos x="899" y="35"/>
                </a:cxn>
                <a:cxn ang="0">
                  <a:pos x="1573" y="6"/>
                </a:cxn>
                <a:cxn ang="0">
                  <a:pos x="2074" y="297"/>
                </a:cxn>
                <a:cxn ang="0">
                  <a:pos x="2243" y="722"/>
                </a:cxn>
                <a:cxn ang="0">
                  <a:pos x="2120" y="1296"/>
                </a:cxn>
                <a:cxn ang="0">
                  <a:pos x="1798" y="1687"/>
                </a:cxn>
                <a:cxn ang="0">
                  <a:pos x="2084" y="1055"/>
                </a:cxn>
                <a:cxn ang="0">
                  <a:pos x="2018" y="492"/>
                </a:cxn>
                <a:cxn ang="0">
                  <a:pos x="1501" y="147"/>
                </a:cxn>
                <a:cxn ang="0">
                  <a:pos x="868" y="210"/>
                </a:cxn>
                <a:cxn ang="0">
                  <a:pos x="419" y="528"/>
                </a:cxn>
                <a:cxn ang="0">
                  <a:pos x="230" y="1014"/>
                </a:cxn>
                <a:cxn ang="0">
                  <a:pos x="378" y="1671"/>
                </a:cxn>
                <a:cxn ang="0">
                  <a:pos x="664" y="1957"/>
                </a:cxn>
                <a:cxn ang="0">
                  <a:pos x="745" y="1768"/>
                </a:cxn>
                <a:cxn ang="0">
                  <a:pos x="653" y="1188"/>
                </a:cxn>
                <a:cxn ang="0">
                  <a:pos x="802" y="758"/>
                </a:cxn>
                <a:cxn ang="0">
                  <a:pos x="1216" y="502"/>
                </a:cxn>
                <a:cxn ang="0">
                  <a:pos x="1594" y="528"/>
                </a:cxn>
                <a:cxn ang="0">
                  <a:pos x="1756" y="805"/>
                </a:cxn>
                <a:cxn ang="0">
                  <a:pos x="1701" y="1035"/>
                </a:cxn>
                <a:cxn ang="0">
                  <a:pos x="1583" y="1163"/>
                </a:cxn>
              </a:cxnLst>
              <a:rect l="0" t="0" r="r" b="b"/>
              <a:pathLst>
                <a:path w="2243" h="2384">
                  <a:moveTo>
                    <a:pt x="1583" y="1163"/>
                  </a:moveTo>
                  <a:lnTo>
                    <a:pt x="1675" y="989"/>
                  </a:lnTo>
                  <a:lnTo>
                    <a:pt x="1680" y="824"/>
                  </a:lnTo>
                  <a:lnTo>
                    <a:pt x="1588" y="661"/>
                  </a:lnTo>
                  <a:lnTo>
                    <a:pt x="1353" y="604"/>
                  </a:lnTo>
                  <a:lnTo>
                    <a:pt x="1140" y="656"/>
                  </a:lnTo>
                  <a:lnTo>
                    <a:pt x="960" y="860"/>
                  </a:lnTo>
                  <a:lnTo>
                    <a:pt x="863" y="1061"/>
                  </a:lnTo>
                  <a:lnTo>
                    <a:pt x="847" y="1266"/>
                  </a:lnTo>
                  <a:lnTo>
                    <a:pt x="905" y="1486"/>
                  </a:lnTo>
                  <a:lnTo>
                    <a:pt x="1083" y="1656"/>
                  </a:lnTo>
                  <a:lnTo>
                    <a:pt x="1441" y="1404"/>
                  </a:lnTo>
                  <a:lnTo>
                    <a:pt x="1333" y="1799"/>
                  </a:lnTo>
                  <a:lnTo>
                    <a:pt x="1293" y="2138"/>
                  </a:lnTo>
                  <a:lnTo>
                    <a:pt x="1323" y="2250"/>
                  </a:lnTo>
                  <a:lnTo>
                    <a:pt x="899" y="2271"/>
                  </a:lnTo>
                  <a:lnTo>
                    <a:pt x="562" y="2337"/>
                  </a:lnTo>
                  <a:lnTo>
                    <a:pt x="87" y="2384"/>
                  </a:lnTo>
                  <a:lnTo>
                    <a:pt x="301" y="2107"/>
                  </a:lnTo>
                  <a:lnTo>
                    <a:pt x="123" y="1820"/>
                  </a:lnTo>
                  <a:lnTo>
                    <a:pt x="6" y="1471"/>
                  </a:lnTo>
                  <a:lnTo>
                    <a:pt x="0" y="1004"/>
                  </a:lnTo>
                  <a:lnTo>
                    <a:pt x="102" y="630"/>
                  </a:lnTo>
                  <a:lnTo>
                    <a:pt x="291" y="384"/>
                  </a:lnTo>
                  <a:lnTo>
                    <a:pt x="602" y="129"/>
                  </a:lnTo>
                  <a:lnTo>
                    <a:pt x="899" y="35"/>
                  </a:lnTo>
                  <a:lnTo>
                    <a:pt x="1245" y="0"/>
                  </a:lnTo>
                  <a:lnTo>
                    <a:pt x="1573" y="6"/>
                  </a:lnTo>
                  <a:lnTo>
                    <a:pt x="1874" y="123"/>
                  </a:lnTo>
                  <a:lnTo>
                    <a:pt x="2074" y="297"/>
                  </a:lnTo>
                  <a:lnTo>
                    <a:pt x="2181" y="481"/>
                  </a:lnTo>
                  <a:lnTo>
                    <a:pt x="2243" y="722"/>
                  </a:lnTo>
                  <a:lnTo>
                    <a:pt x="2217" y="1025"/>
                  </a:lnTo>
                  <a:lnTo>
                    <a:pt x="2120" y="1296"/>
                  </a:lnTo>
                  <a:lnTo>
                    <a:pt x="1961" y="1532"/>
                  </a:lnTo>
                  <a:lnTo>
                    <a:pt x="1798" y="1687"/>
                  </a:lnTo>
                  <a:lnTo>
                    <a:pt x="1982" y="1369"/>
                  </a:lnTo>
                  <a:lnTo>
                    <a:pt x="2084" y="1055"/>
                  </a:lnTo>
                  <a:lnTo>
                    <a:pt x="2094" y="743"/>
                  </a:lnTo>
                  <a:lnTo>
                    <a:pt x="2018" y="492"/>
                  </a:lnTo>
                  <a:lnTo>
                    <a:pt x="1798" y="261"/>
                  </a:lnTo>
                  <a:lnTo>
                    <a:pt x="1501" y="147"/>
                  </a:lnTo>
                  <a:lnTo>
                    <a:pt x="1221" y="143"/>
                  </a:lnTo>
                  <a:lnTo>
                    <a:pt x="868" y="210"/>
                  </a:lnTo>
                  <a:lnTo>
                    <a:pt x="629" y="328"/>
                  </a:lnTo>
                  <a:lnTo>
                    <a:pt x="419" y="528"/>
                  </a:lnTo>
                  <a:lnTo>
                    <a:pt x="296" y="727"/>
                  </a:lnTo>
                  <a:lnTo>
                    <a:pt x="230" y="1014"/>
                  </a:lnTo>
                  <a:lnTo>
                    <a:pt x="265" y="1384"/>
                  </a:lnTo>
                  <a:lnTo>
                    <a:pt x="378" y="1671"/>
                  </a:lnTo>
                  <a:lnTo>
                    <a:pt x="485" y="1825"/>
                  </a:lnTo>
                  <a:lnTo>
                    <a:pt x="664" y="1957"/>
                  </a:lnTo>
                  <a:lnTo>
                    <a:pt x="980" y="2024"/>
                  </a:lnTo>
                  <a:lnTo>
                    <a:pt x="745" y="1768"/>
                  </a:lnTo>
                  <a:lnTo>
                    <a:pt x="658" y="1492"/>
                  </a:lnTo>
                  <a:lnTo>
                    <a:pt x="653" y="1188"/>
                  </a:lnTo>
                  <a:lnTo>
                    <a:pt x="716" y="958"/>
                  </a:lnTo>
                  <a:lnTo>
                    <a:pt x="802" y="758"/>
                  </a:lnTo>
                  <a:lnTo>
                    <a:pt x="996" y="569"/>
                  </a:lnTo>
                  <a:lnTo>
                    <a:pt x="1216" y="502"/>
                  </a:lnTo>
                  <a:lnTo>
                    <a:pt x="1415" y="481"/>
                  </a:lnTo>
                  <a:lnTo>
                    <a:pt x="1594" y="528"/>
                  </a:lnTo>
                  <a:lnTo>
                    <a:pt x="1706" y="650"/>
                  </a:lnTo>
                  <a:lnTo>
                    <a:pt x="1756" y="805"/>
                  </a:lnTo>
                  <a:lnTo>
                    <a:pt x="1762" y="918"/>
                  </a:lnTo>
                  <a:lnTo>
                    <a:pt x="1701" y="1035"/>
                  </a:lnTo>
                  <a:lnTo>
                    <a:pt x="1583" y="1163"/>
                  </a:lnTo>
                  <a:lnTo>
                    <a:pt x="1583" y="1163"/>
                  </a:lnTo>
                  <a:lnTo>
                    <a:pt x="1583" y="1163"/>
                  </a:lnTo>
                  <a:close/>
                </a:path>
              </a:pathLst>
            </a:custGeom>
            <a:solidFill>
              <a:srgbClr val="000000"/>
            </a:solidFill>
            <a:ln w="9525">
              <a:noFill/>
              <a:round/>
              <a:headEnd/>
              <a:tailEnd/>
            </a:ln>
          </p:spPr>
          <p:txBody>
            <a:bodyPr/>
            <a:lstStyle/>
            <a:p>
              <a:endParaRPr lang="en-GB"/>
            </a:p>
          </p:txBody>
        </p:sp>
      </p:grpSp>
      <p:grpSp>
        <p:nvGrpSpPr>
          <p:cNvPr id="26" name="Group 168"/>
          <p:cNvGrpSpPr>
            <a:grpSpLocks/>
          </p:cNvGrpSpPr>
          <p:nvPr/>
        </p:nvGrpSpPr>
        <p:grpSpPr bwMode="auto">
          <a:xfrm>
            <a:off x="2518278" y="2270693"/>
            <a:ext cx="932447" cy="995022"/>
            <a:chOff x="1561" y="1395"/>
            <a:chExt cx="469" cy="493"/>
          </a:xfrm>
        </p:grpSpPr>
        <p:sp>
          <p:nvSpPr>
            <p:cNvPr id="150697" name="Freeform 169"/>
            <p:cNvSpPr>
              <a:spLocks/>
            </p:cNvSpPr>
            <p:nvPr/>
          </p:nvSpPr>
          <p:spPr bwMode="auto">
            <a:xfrm>
              <a:off x="1561" y="1395"/>
              <a:ext cx="469" cy="444"/>
            </a:xfrm>
            <a:custGeom>
              <a:avLst/>
              <a:gdLst/>
              <a:ahLst/>
              <a:cxnLst>
                <a:cxn ang="0">
                  <a:pos x="1007" y="2002"/>
                </a:cxn>
                <a:cxn ang="0">
                  <a:pos x="876" y="1562"/>
                </a:cxn>
                <a:cxn ang="0">
                  <a:pos x="898" y="1122"/>
                </a:cxn>
                <a:cxn ang="0">
                  <a:pos x="1115" y="836"/>
                </a:cxn>
                <a:cxn ang="0">
                  <a:pos x="1379" y="771"/>
                </a:cxn>
                <a:cxn ang="0">
                  <a:pos x="1532" y="814"/>
                </a:cxn>
                <a:cxn ang="0">
                  <a:pos x="1642" y="968"/>
                </a:cxn>
                <a:cxn ang="0">
                  <a:pos x="1577" y="1254"/>
                </a:cxn>
                <a:cxn ang="0">
                  <a:pos x="1467" y="1386"/>
                </a:cxn>
                <a:cxn ang="0">
                  <a:pos x="1840" y="1254"/>
                </a:cxn>
                <a:cxn ang="0">
                  <a:pos x="1774" y="1870"/>
                </a:cxn>
                <a:cxn ang="0">
                  <a:pos x="2168" y="1540"/>
                </a:cxn>
                <a:cxn ang="0">
                  <a:pos x="2343" y="1056"/>
                </a:cxn>
                <a:cxn ang="0">
                  <a:pos x="2278" y="572"/>
                </a:cxn>
                <a:cxn ang="0">
                  <a:pos x="2102" y="242"/>
                </a:cxn>
                <a:cxn ang="0">
                  <a:pos x="1708" y="67"/>
                </a:cxn>
                <a:cxn ang="0">
                  <a:pos x="1247" y="0"/>
                </a:cxn>
                <a:cxn ang="0">
                  <a:pos x="788" y="67"/>
                </a:cxn>
                <a:cxn ang="0">
                  <a:pos x="502" y="199"/>
                </a:cxn>
                <a:cxn ang="0">
                  <a:pos x="284" y="441"/>
                </a:cxn>
                <a:cxn ang="0">
                  <a:pos x="87" y="661"/>
                </a:cxn>
                <a:cxn ang="0">
                  <a:pos x="0" y="1100"/>
                </a:cxn>
                <a:cxn ang="0">
                  <a:pos x="108" y="1408"/>
                </a:cxn>
                <a:cxn ang="0">
                  <a:pos x="393" y="1914"/>
                </a:cxn>
                <a:cxn ang="0">
                  <a:pos x="678" y="2177"/>
                </a:cxn>
                <a:cxn ang="0">
                  <a:pos x="1161" y="2222"/>
                </a:cxn>
                <a:cxn ang="0">
                  <a:pos x="1007" y="2002"/>
                </a:cxn>
                <a:cxn ang="0">
                  <a:pos x="1007" y="2002"/>
                </a:cxn>
                <a:cxn ang="0">
                  <a:pos x="1007" y="2002"/>
                </a:cxn>
              </a:cxnLst>
              <a:rect l="0" t="0" r="r" b="b"/>
              <a:pathLst>
                <a:path w="2343" h="2222">
                  <a:moveTo>
                    <a:pt x="1007" y="2002"/>
                  </a:moveTo>
                  <a:lnTo>
                    <a:pt x="876" y="1562"/>
                  </a:lnTo>
                  <a:lnTo>
                    <a:pt x="898" y="1122"/>
                  </a:lnTo>
                  <a:lnTo>
                    <a:pt x="1115" y="836"/>
                  </a:lnTo>
                  <a:lnTo>
                    <a:pt x="1379" y="771"/>
                  </a:lnTo>
                  <a:lnTo>
                    <a:pt x="1532" y="814"/>
                  </a:lnTo>
                  <a:lnTo>
                    <a:pt x="1642" y="968"/>
                  </a:lnTo>
                  <a:lnTo>
                    <a:pt x="1577" y="1254"/>
                  </a:lnTo>
                  <a:lnTo>
                    <a:pt x="1467" y="1386"/>
                  </a:lnTo>
                  <a:lnTo>
                    <a:pt x="1840" y="1254"/>
                  </a:lnTo>
                  <a:lnTo>
                    <a:pt x="1774" y="1870"/>
                  </a:lnTo>
                  <a:lnTo>
                    <a:pt x="2168" y="1540"/>
                  </a:lnTo>
                  <a:lnTo>
                    <a:pt x="2343" y="1056"/>
                  </a:lnTo>
                  <a:lnTo>
                    <a:pt x="2278" y="572"/>
                  </a:lnTo>
                  <a:lnTo>
                    <a:pt x="2102" y="242"/>
                  </a:lnTo>
                  <a:lnTo>
                    <a:pt x="1708" y="67"/>
                  </a:lnTo>
                  <a:lnTo>
                    <a:pt x="1247" y="0"/>
                  </a:lnTo>
                  <a:lnTo>
                    <a:pt x="788" y="67"/>
                  </a:lnTo>
                  <a:lnTo>
                    <a:pt x="502" y="199"/>
                  </a:lnTo>
                  <a:lnTo>
                    <a:pt x="284" y="441"/>
                  </a:lnTo>
                  <a:lnTo>
                    <a:pt x="87" y="661"/>
                  </a:lnTo>
                  <a:lnTo>
                    <a:pt x="0" y="1100"/>
                  </a:lnTo>
                  <a:lnTo>
                    <a:pt x="108" y="1408"/>
                  </a:lnTo>
                  <a:lnTo>
                    <a:pt x="393" y="1914"/>
                  </a:lnTo>
                  <a:lnTo>
                    <a:pt x="678" y="2177"/>
                  </a:lnTo>
                  <a:lnTo>
                    <a:pt x="1161" y="2222"/>
                  </a:lnTo>
                  <a:lnTo>
                    <a:pt x="1007" y="2002"/>
                  </a:lnTo>
                  <a:lnTo>
                    <a:pt x="1007" y="2002"/>
                  </a:lnTo>
                  <a:lnTo>
                    <a:pt x="1007" y="2002"/>
                  </a:lnTo>
                  <a:close/>
                </a:path>
              </a:pathLst>
            </a:custGeom>
            <a:solidFill>
              <a:srgbClr val="66FFFF"/>
            </a:solidFill>
            <a:ln w="9525">
              <a:noFill/>
              <a:round/>
              <a:headEnd/>
              <a:tailEnd/>
            </a:ln>
          </p:spPr>
          <p:txBody>
            <a:bodyPr/>
            <a:lstStyle/>
            <a:p>
              <a:endParaRPr lang="en-GB"/>
            </a:p>
          </p:txBody>
        </p:sp>
        <p:sp>
          <p:nvSpPr>
            <p:cNvPr id="150698" name="Freeform 170"/>
            <p:cNvSpPr>
              <a:spLocks/>
            </p:cNvSpPr>
            <p:nvPr/>
          </p:nvSpPr>
          <p:spPr bwMode="auto">
            <a:xfrm>
              <a:off x="1572" y="1411"/>
              <a:ext cx="449" cy="477"/>
            </a:xfrm>
            <a:custGeom>
              <a:avLst/>
              <a:gdLst/>
              <a:ahLst/>
              <a:cxnLst>
                <a:cxn ang="0">
                  <a:pos x="1675" y="989"/>
                </a:cxn>
                <a:cxn ang="0">
                  <a:pos x="1588" y="661"/>
                </a:cxn>
                <a:cxn ang="0">
                  <a:pos x="1140" y="656"/>
                </a:cxn>
                <a:cxn ang="0">
                  <a:pos x="863" y="1061"/>
                </a:cxn>
                <a:cxn ang="0">
                  <a:pos x="905" y="1486"/>
                </a:cxn>
                <a:cxn ang="0">
                  <a:pos x="1441" y="1404"/>
                </a:cxn>
                <a:cxn ang="0">
                  <a:pos x="1293" y="2138"/>
                </a:cxn>
                <a:cxn ang="0">
                  <a:pos x="899" y="2271"/>
                </a:cxn>
                <a:cxn ang="0">
                  <a:pos x="87" y="2384"/>
                </a:cxn>
                <a:cxn ang="0">
                  <a:pos x="123" y="1820"/>
                </a:cxn>
                <a:cxn ang="0">
                  <a:pos x="0" y="1004"/>
                </a:cxn>
                <a:cxn ang="0">
                  <a:pos x="291" y="384"/>
                </a:cxn>
                <a:cxn ang="0">
                  <a:pos x="899" y="35"/>
                </a:cxn>
                <a:cxn ang="0">
                  <a:pos x="1573" y="6"/>
                </a:cxn>
                <a:cxn ang="0">
                  <a:pos x="2074" y="297"/>
                </a:cxn>
                <a:cxn ang="0">
                  <a:pos x="2243" y="722"/>
                </a:cxn>
                <a:cxn ang="0">
                  <a:pos x="2120" y="1296"/>
                </a:cxn>
                <a:cxn ang="0">
                  <a:pos x="1798" y="1687"/>
                </a:cxn>
                <a:cxn ang="0">
                  <a:pos x="2084" y="1055"/>
                </a:cxn>
                <a:cxn ang="0">
                  <a:pos x="2018" y="492"/>
                </a:cxn>
                <a:cxn ang="0">
                  <a:pos x="1501" y="147"/>
                </a:cxn>
                <a:cxn ang="0">
                  <a:pos x="868" y="210"/>
                </a:cxn>
                <a:cxn ang="0">
                  <a:pos x="419" y="528"/>
                </a:cxn>
                <a:cxn ang="0">
                  <a:pos x="230" y="1014"/>
                </a:cxn>
                <a:cxn ang="0">
                  <a:pos x="378" y="1671"/>
                </a:cxn>
                <a:cxn ang="0">
                  <a:pos x="664" y="1957"/>
                </a:cxn>
                <a:cxn ang="0">
                  <a:pos x="745" y="1768"/>
                </a:cxn>
                <a:cxn ang="0">
                  <a:pos x="653" y="1188"/>
                </a:cxn>
                <a:cxn ang="0">
                  <a:pos x="802" y="758"/>
                </a:cxn>
                <a:cxn ang="0">
                  <a:pos x="1216" y="502"/>
                </a:cxn>
                <a:cxn ang="0">
                  <a:pos x="1594" y="528"/>
                </a:cxn>
                <a:cxn ang="0">
                  <a:pos x="1756" y="805"/>
                </a:cxn>
                <a:cxn ang="0">
                  <a:pos x="1701" y="1035"/>
                </a:cxn>
                <a:cxn ang="0">
                  <a:pos x="1583" y="1163"/>
                </a:cxn>
              </a:cxnLst>
              <a:rect l="0" t="0" r="r" b="b"/>
              <a:pathLst>
                <a:path w="2243" h="2384">
                  <a:moveTo>
                    <a:pt x="1583" y="1163"/>
                  </a:moveTo>
                  <a:lnTo>
                    <a:pt x="1675" y="989"/>
                  </a:lnTo>
                  <a:lnTo>
                    <a:pt x="1680" y="824"/>
                  </a:lnTo>
                  <a:lnTo>
                    <a:pt x="1588" y="661"/>
                  </a:lnTo>
                  <a:lnTo>
                    <a:pt x="1353" y="604"/>
                  </a:lnTo>
                  <a:lnTo>
                    <a:pt x="1140" y="656"/>
                  </a:lnTo>
                  <a:lnTo>
                    <a:pt x="960" y="860"/>
                  </a:lnTo>
                  <a:lnTo>
                    <a:pt x="863" y="1061"/>
                  </a:lnTo>
                  <a:lnTo>
                    <a:pt x="847" y="1266"/>
                  </a:lnTo>
                  <a:lnTo>
                    <a:pt x="905" y="1486"/>
                  </a:lnTo>
                  <a:lnTo>
                    <a:pt x="1083" y="1656"/>
                  </a:lnTo>
                  <a:lnTo>
                    <a:pt x="1441" y="1404"/>
                  </a:lnTo>
                  <a:lnTo>
                    <a:pt x="1333" y="1799"/>
                  </a:lnTo>
                  <a:lnTo>
                    <a:pt x="1293" y="2138"/>
                  </a:lnTo>
                  <a:lnTo>
                    <a:pt x="1323" y="2250"/>
                  </a:lnTo>
                  <a:lnTo>
                    <a:pt x="899" y="2271"/>
                  </a:lnTo>
                  <a:lnTo>
                    <a:pt x="562" y="2337"/>
                  </a:lnTo>
                  <a:lnTo>
                    <a:pt x="87" y="2384"/>
                  </a:lnTo>
                  <a:lnTo>
                    <a:pt x="301" y="2107"/>
                  </a:lnTo>
                  <a:lnTo>
                    <a:pt x="123" y="1820"/>
                  </a:lnTo>
                  <a:lnTo>
                    <a:pt x="6" y="1471"/>
                  </a:lnTo>
                  <a:lnTo>
                    <a:pt x="0" y="1004"/>
                  </a:lnTo>
                  <a:lnTo>
                    <a:pt x="102" y="630"/>
                  </a:lnTo>
                  <a:lnTo>
                    <a:pt x="291" y="384"/>
                  </a:lnTo>
                  <a:lnTo>
                    <a:pt x="602" y="129"/>
                  </a:lnTo>
                  <a:lnTo>
                    <a:pt x="899" y="35"/>
                  </a:lnTo>
                  <a:lnTo>
                    <a:pt x="1245" y="0"/>
                  </a:lnTo>
                  <a:lnTo>
                    <a:pt x="1573" y="6"/>
                  </a:lnTo>
                  <a:lnTo>
                    <a:pt x="1874" y="123"/>
                  </a:lnTo>
                  <a:lnTo>
                    <a:pt x="2074" y="297"/>
                  </a:lnTo>
                  <a:lnTo>
                    <a:pt x="2181" y="481"/>
                  </a:lnTo>
                  <a:lnTo>
                    <a:pt x="2243" y="722"/>
                  </a:lnTo>
                  <a:lnTo>
                    <a:pt x="2217" y="1025"/>
                  </a:lnTo>
                  <a:lnTo>
                    <a:pt x="2120" y="1296"/>
                  </a:lnTo>
                  <a:lnTo>
                    <a:pt x="1961" y="1532"/>
                  </a:lnTo>
                  <a:lnTo>
                    <a:pt x="1798" y="1687"/>
                  </a:lnTo>
                  <a:lnTo>
                    <a:pt x="1982" y="1369"/>
                  </a:lnTo>
                  <a:lnTo>
                    <a:pt x="2084" y="1055"/>
                  </a:lnTo>
                  <a:lnTo>
                    <a:pt x="2094" y="743"/>
                  </a:lnTo>
                  <a:lnTo>
                    <a:pt x="2018" y="492"/>
                  </a:lnTo>
                  <a:lnTo>
                    <a:pt x="1798" y="261"/>
                  </a:lnTo>
                  <a:lnTo>
                    <a:pt x="1501" y="147"/>
                  </a:lnTo>
                  <a:lnTo>
                    <a:pt x="1221" y="143"/>
                  </a:lnTo>
                  <a:lnTo>
                    <a:pt x="868" y="210"/>
                  </a:lnTo>
                  <a:lnTo>
                    <a:pt x="629" y="328"/>
                  </a:lnTo>
                  <a:lnTo>
                    <a:pt x="419" y="528"/>
                  </a:lnTo>
                  <a:lnTo>
                    <a:pt x="296" y="727"/>
                  </a:lnTo>
                  <a:lnTo>
                    <a:pt x="230" y="1014"/>
                  </a:lnTo>
                  <a:lnTo>
                    <a:pt x="265" y="1384"/>
                  </a:lnTo>
                  <a:lnTo>
                    <a:pt x="378" y="1671"/>
                  </a:lnTo>
                  <a:lnTo>
                    <a:pt x="485" y="1825"/>
                  </a:lnTo>
                  <a:lnTo>
                    <a:pt x="664" y="1957"/>
                  </a:lnTo>
                  <a:lnTo>
                    <a:pt x="980" y="2024"/>
                  </a:lnTo>
                  <a:lnTo>
                    <a:pt x="745" y="1768"/>
                  </a:lnTo>
                  <a:lnTo>
                    <a:pt x="658" y="1492"/>
                  </a:lnTo>
                  <a:lnTo>
                    <a:pt x="653" y="1188"/>
                  </a:lnTo>
                  <a:lnTo>
                    <a:pt x="716" y="958"/>
                  </a:lnTo>
                  <a:lnTo>
                    <a:pt x="802" y="758"/>
                  </a:lnTo>
                  <a:lnTo>
                    <a:pt x="996" y="569"/>
                  </a:lnTo>
                  <a:lnTo>
                    <a:pt x="1216" y="502"/>
                  </a:lnTo>
                  <a:lnTo>
                    <a:pt x="1415" y="481"/>
                  </a:lnTo>
                  <a:lnTo>
                    <a:pt x="1594" y="528"/>
                  </a:lnTo>
                  <a:lnTo>
                    <a:pt x="1706" y="650"/>
                  </a:lnTo>
                  <a:lnTo>
                    <a:pt x="1756" y="805"/>
                  </a:lnTo>
                  <a:lnTo>
                    <a:pt x="1762" y="918"/>
                  </a:lnTo>
                  <a:lnTo>
                    <a:pt x="1701" y="1035"/>
                  </a:lnTo>
                  <a:lnTo>
                    <a:pt x="1583" y="1163"/>
                  </a:lnTo>
                  <a:lnTo>
                    <a:pt x="1583" y="1163"/>
                  </a:lnTo>
                  <a:lnTo>
                    <a:pt x="1583" y="1163"/>
                  </a:lnTo>
                  <a:close/>
                </a:path>
              </a:pathLst>
            </a:custGeom>
            <a:solidFill>
              <a:srgbClr val="000000"/>
            </a:solidFill>
            <a:ln w="9525">
              <a:noFill/>
              <a:round/>
              <a:headEnd/>
              <a:tailEnd/>
            </a:ln>
          </p:spPr>
          <p:txBody>
            <a:bodyPr/>
            <a:lstStyle/>
            <a:p>
              <a:endParaRPr lang="en-GB"/>
            </a:p>
          </p:txBody>
        </p:sp>
      </p:grpSp>
      <p:grpSp>
        <p:nvGrpSpPr>
          <p:cNvPr id="27" name="Group 171"/>
          <p:cNvGrpSpPr>
            <a:grpSpLocks/>
          </p:cNvGrpSpPr>
          <p:nvPr/>
        </p:nvGrpSpPr>
        <p:grpSpPr bwMode="auto">
          <a:xfrm rot="-5400000">
            <a:off x="2393246" y="830096"/>
            <a:ext cx="1299482" cy="1340184"/>
            <a:chOff x="1561" y="1395"/>
            <a:chExt cx="469" cy="493"/>
          </a:xfrm>
        </p:grpSpPr>
        <p:sp>
          <p:nvSpPr>
            <p:cNvPr id="150700" name="Freeform 172"/>
            <p:cNvSpPr>
              <a:spLocks/>
            </p:cNvSpPr>
            <p:nvPr/>
          </p:nvSpPr>
          <p:spPr bwMode="auto">
            <a:xfrm>
              <a:off x="1561" y="1395"/>
              <a:ext cx="469" cy="444"/>
            </a:xfrm>
            <a:custGeom>
              <a:avLst/>
              <a:gdLst/>
              <a:ahLst/>
              <a:cxnLst>
                <a:cxn ang="0">
                  <a:pos x="1007" y="2002"/>
                </a:cxn>
                <a:cxn ang="0">
                  <a:pos x="876" y="1562"/>
                </a:cxn>
                <a:cxn ang="0">
                  <a:pos x="898" y="1122"/>
                </a:cxn>
                <a:cxn ang="0">
                  <a:pos x="1115" y="836"/>
                </a:cxn>
                <a:cxn ang="0">
                  <a:pos x="1379" y="771"/>
                </a:cxn>
                <a:cxn ang="0">
                  <a:pos x="1532" y="814"/>
                </a:cxn>
                <a:cxn ang="0">
                  <a:pos x="1642" y="968"/>
                </a:cxn>
                <a:cxn ang="0">
                  <a:pos x="1577" y="1254"/>
                </a:cxn>
                <a:cxn ang="0">
                  <a:pos x="1467" y="1386"/>
                </a:cxn>
                <a:cxn ang="0">
                  <a:pos x="1840" y="1254"/>
                </a:cxn>
                <a:cxn ang="0">
                  <a:pos x="1774" y="1870"/>
                </a:cxn>
                <a:cxn ang="0">
                  <a:pos x="2168" y="1540"/>
                </a:cxn>
                <a:cxn ang="0">
                  <a:pos x="2343" y="1056"/>
                </a:cxn>
                <a:cxn ang="0">
                  <a:pos x="2278" y="572"/>
                </a:cxn>
                <a:cxn ang="0">
                  <a:pos x="2102" y="242"/>
                </a:cxn>
                <a:cxn ang="0">
                  <a:pos x="1708" y="67"/>
                </a:cxn>
                <a:cxn ang="0">
                  <a:pos x="1247" y="0"/>
                </a:cxn>
                <a:cxn ang="0">
                  <a:pos x="788" y="67"/>
                </a:cxn>
                <a:cxn ang="0">
                  <a:pos x="502" y="199"/>
                </a:cxn>
                <a:cxn ang="0">
                  <a:pos x="284" y="441"/>
                </a:cxn>
                <a:cxn ang="0">
                  <a:pos x="87" y="661"/>
                </a:cxn>
                <a:cxn ang="0">
                  <a:pos x="0" y="1100"/>
                </a:cxn>
                <a:cxn ang="0">
                  <a:pos x="108" y="1408"/>
                </a:cxn>
                <a:cxn ang="0">
                  <a:pos x="393" y="1914"/>
                </a:cxn>
                <a:cxn ang="0">
                  <a:pos x="678" y="2177"/>
                </a:cxn>
                <a:cxn ang="0">
                  <a:pos x="1161" y="2222"/>
                </a:cxn>
                <a:cxn ang="0">
                  <a:pos x="1007" y="2002"/>
                </a:cxn>
                <a:cxn ang="0">
                  <a:pos x="1007" y="2002"/>
                </a:cxn>
                <a:cxn ang="0">
                  <a:pos x="1007" y="2002"/>
                </a:cxn>
              </a:cxnLst>
              <a:rect l="0" t="0" r="r" b="b"/>
              <a:pathLst>
                <a:path w="2343" h="2222">
                  <a:moveTo>
                    <a:pt x="1007" y="2002"/>
                  </a:moveTo>
                  <a:lnTo>
                    <a:pt x="876" y="1562"/>
                  </a:lnTo>
                  <a:lnTo>
                    <a:pt x="898" y="1122"/>
                  </a:lnTo>
                  <a:lnTo>
                    <a:pt x="1115" y="836"/>
                  </a:lnTo>
                  <a:lnTo>
                    <a:pt x="1379" y="771"/>
                  </a:lnTo>
                  <a:lnTo>
                    <a:pt x="1532" y="814"/>
                  </a:lnTo>
                  <a:lnTo>
                    <a:pt x="1642" y="968"/>
                  </a:lnTo>
                  <a:lnTo>
                    <a:pt x="1577" y="1254"/>
                  </a:lnTo>
                  <a:lnTo>
                    <a:pt x="1467" y="1386"/>
                  </a:lnTo>
                  <a:lnTo>
                    <a:pt x="1840" y="1254"/>
                  </a:lnTo>
                  <a:lnTo>
                    <a:pt x="1774" y="1870"/>
                  </a:lnTo>
                  <a:lnTo>
                    <a:pt x="2168" y="1540"/>
                  </a:lnTo>
                  <a:lnTo>
                    <a:pt x="2343" y="1056"/>
                  </a:lnTo>
                  <a:lnTo>
                    <a:pt x="2278" y="572"/>
                  </a:lnTo>
                  <a:lnTo>
                    <a:pt x="2102" y="242"/>
                  </a:lnTo>
                  <a:lnTo>
                    <a:pt x="1708" y="67"/>
                  </a:lnTo>
                  <a:lnTo>
                    <a:pt x="1247" y="0"/>
                  </a:lnTo>
                  <a:lnTo>
                    <a:pt x="788" y="67"/>
                  </a:lnTo>
                  <a:lnTo>
                    <a:pt x="502" y="199"/>
                  </a:lnTo>
                  <a:lnTo>
                    <a:pt x="284" y="441"/>
                  </a:lnTo>
                  <a:lnTo>
                    <a:pt x="87" y="661"/>
                  </a:lnTo>
                  <a:lnTo>
                    <a:pt x="0" y="1100"/>
                  </a:lnTo>
                  <a:lnTo>
                    <a:pt x="108" y="1408"/>
                  </a:lnTo>
                  <a:lnTo>
                    <a:pt x="393" y="1914"/>
                  </a:lnTo>
                  <a:lnTo>
                    <a:pt x="678" y="2177"/>
                  </a:lnTo>
                  <a:lnTo>
                    <a:pt x="1161" y="2222"/>
                  </a:lnTo>
                  <a:lnTo>
                    <a:pt x="1007" y="2002"/>
                  </a:lnTo>
                  <a:lnTo>
                    <a:pt x="1007" y="2002"/>
                  </a:lnTo>
                  <a:lnTo>
                    <a:pt x="1007" y="2002"/>
                  </a:lnTo>
                  <a:close/>
                </a:path>
              </a:pathLst>
            </a:custGeom>
            <a:solidFill>
              <a:srgbClr val="66FFFF"/>
            </a:solidFill>
            <a:ln w="9525">
              <a:noFill/>
              <a:round/>
              <a:headEnd/>
              <a:tailEnd/>
            </a:ln>
          </p:spPr>
          <p:txBody>
            <a:bodyPr/>
            <a:lstStyle/>
            <a:p>
              <a:endParaRPr lang="en-GB"/>
            </a:p>
          </p:txBody>
        </p:sp>
        <p:sp>
          <p:nvSpPr>
            <p:cNvPr id="150701" name="Freeform 173"/>
            <p:cNvSpPr>
              <a:spLocks/>
            </p:cNvSpPr>
            <p:nvPr/>
          </p:nvSpPr>
          <p:spPr bwMode="auto">
            <a:xfrm>
              <a:off x="1572" y="1411"/>
              <a:ext cx="449" cy="477"/>
            </a:xfrm>
            <a:custGeom>
              <a:avLst/>
              <a:gdLst/>
              <a:ahLst/>
              <a:cxnLst>
                <a:cxn ang="0">
                  <a:pos x="1675" y="989"/>
                </a:cxn>
                <a:cxn ang="0">
                  <a:pos x="1588" y="661"/>
                </a:cxn>
                <a:cxn ang="0">
                  <a:pos x="1140" y="656"/>
                </a:cxn>
                <a:cxn ang="0">
                  <a:pos x="863" y="1061"/>
                </a:cxn>
                <a:cxn ang="0">
                  <a:pos x="905" y="1486"/>
                </a:cxn>
                <a:cxn ang="0">
                  <a:pos x="1441" y="1404"/>
                </a:cxn>
                <a:cxn ang="0">
                  <a:pos x="1293" y="2138"/>
                </a:cxn>
                <a:cxn ang="0">
                  <a:pos x="899" y="2271"/>
                </a:cxn>
                <a:cxn ang="0">
                  <a:pos x="87" y="2384"/>
                </a:cxn>
                <a:cxn ang="0">
                  <a:pos x="123" y="1820"/>
                </a:cxn>
                <a:cxn ang="0">
                  <a:pos x="0" y="1004"/>
                </a:cxn>
                <a:cxn ang="0">
                  <a:pos x="291" y="384"/>
                </a:cxn>
                <a:cxn ang="0">
                  <a:pos x="899" y="35"/>
                </a:cxn>
                <a:cxn ang="0">
                  <a:pos x="1573" y="6"/>
                </a:cxn>
                <a:cxn ang="0">
                  <a:pos x="2074" y="297"/>
                </a:cxn>
                <a:cxn ang="0">
                  <a:pos x="2243" y="722"/>
                </a:cxn>
                <a:cxn ang="0">
                  <a:pos x="2120" y="1296"/>
                </a:cxn>
                <a:cxn ang="0">
                  <a:pos x="1798" y="1687"/>
                </a:cxn>
                <a:cxn ang="0">
                  <a:pos x="2084" y="1055"/>
                </a:cxn>
                <a:cxn ang="0">
                  <a:pos x="2018" y="492"/>
                </a:cxn>
                <a:cxn ang="0">
                  <a:pos x="1501" y="147"/>
                </a:cxn>
                <a:cxn ang="0">
                  <a:pos x="868" y="210"/>
                </a:cxn>
                <a:cxn ang="0">
                  <a:pos x="419" y="528"/>
                </a:cxn>
                <a:cxn ang="0">
                  <a:pos x="230" y="1014"/>
                </a:cxn>
                <a:cxn ang="0">
                  <a:pos x="378" y="1671"/>
                </a:cxn>
                <a:cxn ang="0">
                  <a:pos x="664" y="1957"/>
                </a:cxn>
                <a:cxn ang="0">
                  <a:pos x="745" y="1768"/>
                </a:cxn>
                <a:cxn ang="0">
                  <a:pos x="653" y="1188"/>
                </a:cxn>
                <a:cxn ang="0">
                  <a:pos x="802" y="758"/>
                </a:cxn>
                <a:cxn ang="0">
                  <a:pos x="1216" y="502"/>
                </a:cxn>
                <a:cxn ang="0">
                  <a:pos x="1594" y="528"/>
                </a:cxn>
                <a:cxn ang="0">
                  <a:pos x="1756" y="805"/>
                </a:cxn>
                <a:cxn ang="0">
                  <a:pos x="1701" y="1035"/>
                </a:cxn>
                <a:cxn ang="0">
                  <a:pos x="1583" y="1163"/>
                </a:cxn>
              </a:cxnLst>
              <a:rect l="0" t="0" r="r" b="b"/>
              <a:pathLst>
                <a:path w="2243" h="2384">
                  <a:moveTo>
                    <a:pt x="1583" y="1163"/>
                  </a:moveTo>
                  <a:lnTo>
                    <a:pt x="1675" y="989"/>
                  </a:lnTo>
                  <a:lnTo>
                    <a:pt x="1680" y="824"/>
                  </a:lnTo>
                  <a:lnTo>
                    <a:pt x="1588" y="661"/>
                  </a:lnTo>
                  <a:lnTo>
                    <a:pt x="1353" y="604"/>
                  </a:lnTo>
                  <a:lnTo>
                    <a:pt x="1140" y="656"/>
                  </a:lnTo>
                  <a:lnTo>
                    <a:pt x="960" y="860"/>
                  </a:lnTo>
                  <a:lnTo>
                    <a:pt x="863" y="1061"/>
                  </a:lnTo>
                  <a:lnTo>
                    <a:pt x="847" y="1266"/>
                  </a:lnTo>
                  <a:lnTo>
                    <a:pt x="905" y="1486"/>
                  </a:lnTo>
                  <a:lnTo>
                    <a:pt x="1083" y="1656"/>
                  </a:lnTo>
                  <a:lnTo>
                    <a:pt x="1441" y="1404"/>
                  </a:lnTo>
                  <a:lnTo>
                    <a:pt x="1333" y="1799"/>
                  </a:lnTo>
                  <a:lnTo>
                    <a:pt x="1293" y="2138"/>
                  </a:lnTo>
                  <a:lnTo>
                    <a:pt x="1323" y="2250"/>
                  </a:lnTo>
                  <a:lnTo>
                    <a:pt x="899" y="2271"/>
                  </a:lnTo>
                  <a:lnTo>
                    <a:pt x="562" y="2337"/>
                  </a:lnTo>
                  <a:lnTo>
                    <a:pt x="87" y="2384"/>
                  </a:lnTo>
                  <a:lnTo>
                    <a:pt x="301" y="2107"/>
                  </a:lnTo>
                  <a:lnTo>
                    <a:pt x="123" y="1820"/>
                  </a:lnTo>
                  <a:lnTo>
                    <a:pt x="6" y="1471"/>
                  </a:lnTo>
                  <a:lnTo>
                    <a:pt x="0" y="1004"/>
                  </a:lnTo>
                  <a:lnTo>
                    <a:pt x="102" y="630"/>
                  </a:lnTo>
                  <a:lnTo>
                    <a:pt x="291" y="384"/>
                  </a:lnTo>
                  <a:lnTo>
                    <a:pt x="602" y="129"/>
                  </a:lnTo>
                  <a:lnTo>
                    <a:pt x="899" y="35"/>
                  </a:lnTo>
                  <a:lnTo>
                    <a:pt x="1245" y="0"/>
                  </a:lnTo>
                  <a:lnTo>
                    <a:pt x="1573" y="6"/>
                  </a:lnTo>
                  <a:lnTo>
                    <a:pt x="1874" y="123"/>
                  </a:lnTo>
                  <a:lnTo>
                    <a:pt x="2074" y="297"/>
                  </a:lnTo>
                  <a:lnTo>
                    <a:pt x="2181" y="481"/>
                  </a:lnTo>
                  <a:lnTo>
                    <a:pt x="2243" y="722"/>
                  </a:lnTo>
                  <a:lnTo>
                    <a:pt x="2217" y="1025"/>
                  </a:lnTo>
                  <a:lnTo>
                    <a:pt x="2120" y="1296"/>
                  </a:lnTo>
                  <a:lnTo>
                    <a:pt x="1961" y="1532"/>
                  </a:lnTo>
                  <a:lnTo>
                    <a:pt x="1798" y="1687"/>
                  </a:lnTo>
                  <a:lnTo>
                    <a:pt x="1982" y="1369"/>
                  </a:lnTo>
                  <a:lnTo>
                    <a:pt x="2084" y="1055"/>
                  </a:lnTo>
                  <a:lnTo>
                    <a:pt x="2094" y="743"/>
                  </a:lnTo>
                  <a:lnTo>
                    <a:pt x="2018" y="492"/>
                  </a:lnTo>
                  <a:lnTo>
                    <a:pt x="1798" y="261"/>
                  </a:lnTo>
                  <a:lnTo>
                    <a:pt x="1501" y="147"/>
                  </a:lnTo>
                  <a:lnTo>
                    <a:pt x="1221" y="143"/>
                  </a:lnTo>
                  <a:lnTo>
                    <a:pt x="868" y="210"/>
                  </a:lnTo>
                  <a:lnTo>
                    <a:pt x="629" y="328"/>
                  </a:lnTo>
                  <a:lnTo>
                    <a:pt x="419" y="528"/>
                  </a:lnTo>
                  <a:lnTo>
                    <a:pt x="296" y="727"/>
                  </a:lnTo>
                  <a:lnTo>
                    <a:pt x="230" y="1014"/>
                  </a:lnTo>
                  <a:lnTo>
                    <a:pt x="265" y="1384"/>
                  </a:lnTo>
                  <a:lnTo>
                    <a:pt x="378" y="1671"/>
                  </a:lnTo>
                  <a:lnTo>
                    <a:pt x="485" y="1825"/>
                  </a:lnTo>
                  <a:lnTo>
                    <a:pt x="664" y="1957"/>
                  </a:lnTo>
                  <a:lnTo>
                    <a:pt x="980" y="2024"/>
                  </a:lnTo>
                  <a:lnTo>
                    <a:pt x="745" y="1768"/>
                  </a:lnTo>
                  <a:lnTo>
                    <a:pt x="658" y="1492"/>
                  </a:lnTo>
                  <a:lnTo>
                    <a:pt x="653" y="1188"/>
                  </a:lnTo>
                  <a:lnTo>
                    <a:pt x="716" y="958"/>
                  </a:lnTo>
                  <a:lnTo>
                    <a:pt x="802" y="758"/>
                  </a:lnTo>
                  <a:lnTo>
                    <a:pt x="996" y="569"/>
                  </a:lnTo>
                  <a:lnTo>
                    <a:pt x="1216" y="502"/>
                  </a:lnTo>
                  <a:lnTo>
                    <a:pt x="1415" y="481"/>
                  </a:lnTo>
                  <a:lnTo>
                    <a:pt x="1594" y="528"/>
                  </a:lnTo>
                  <a:lnTo>
                    <a:pt x="1706" y="650"/>
                  </a:lnTo>
                  <a:lnTo>
                    <a:pt x="1756" y="805"/>
                  </a:lnTo>
                  <a:lnTo>
                    <a:pt x="1762" y="918"/>
                  </a:lnTo>
                  <a:lnTo>
                    <a:pt x="1701" y="1035"/>
                  </a:lnTo>
                  <a:lnTo>
                    <a:pt x="1583" y="1163"/>
                  </a:lnTo>
                  <a:lnTo>
                    <a:pt x="1583" y="1163"/>
                  </a:lnTo>
                  <a:lnTo>
                    <a:pt x="1583" y="1163"/>
                  </a:lnTo>
                  <a:close/>
                </a:path>
              </a:pathLst>
            </a:custGeom>
            <a:solidFill>
              <a:srgbClr val="000000"/>
            </a:solidFill>
            <a:ln w="9525">
              <a:noFill/>
              <a:round/>
              <a:headEnd/>
              <a:tailEnd/>
            </a:ln>
          </p:spPr>
          <p:txBody>
            <a:bodyPr/>
            <a:lstStyle/>
            <a:p>
              <a:endParaRPr lang="en-GB"/>
            </a:p>
          </p:txBody>
        </p:sp>
      </p:grpSp>
      <p:grpSp>
        <p:nvGrpSpPr>
          <p:cNvPr id="28" name="Group 174"/>
          <p:cNvGrpSpPr>
            <a:grpSpLocks/>
          </p:cNvGrpSpPr>
          <p:nvPr/>
        </p:nvGrpSpPr>
        <p:grpSpPr bwMode="auto">
          <a:xfrm rot="-5400000">
            <a:off x="3184848" y="4065404"/>
            <a:ext cx="306161" cy="315828"/>
            <a:chOff x="1561" y="1395"/>
            <a:chExt cx="469" cy="493"/>
          </a:xfrm>
        </p:grpSpPr>
        <p:sp>
          <p:nvSpPr>
            <p:cNvPr id="150703" name="Freeform 175"/>
            <p:cNvSpPr>
              <a:spLocks/>
            </p:cNvSpPr>
            <p:nvPr/>
          </p:nvSpPr>
          <p:spPr bwMode="auto">
            <a:xfrm>
              <a:off x="1561" y="1395"/>
              <a:ext cx="469" cy="444"/>
            </a:xfrm>
            <a:custGeom>
              <a:avLst/>
              <a:gdLst/>
              <a:ahLst/>
              <a:cxnLst>
                <a:cxn ang="0">
                  <a:pos x="1007" y="2002"/>
                </a:cxn>
                <a:cxn ang="0">
                  <a:pos x="876" y="1562"/>
                </a:cxn>
                <a:cxn ang="0">
                  <a:pos x="898" y="1122"/>
                </a:cxn>
                <a:cxn ang="0">
                  <a:pos x="1115" y="836"/>
                </a:cxn>
                <a:cxn ang="0">
                  <a:pos x="1379" y="771"/>
                </a:cxn>
                <a:cxn ang="0">
                  <a:pos x="1532" y="814"/>
                </a:cxn>
                <a:cxn ang="0">
                  <a:pos x="1642" y="968"/>
                </a:cxn>
                <a:cxn ang="0">
                  <a:pos x="1577" y="1254"/>
                </a:cxn>
                <a:cxn ang="0">
                  <a:pos x="1467" y="1386"/>
                </a:cxn>
                <a:cxn ang="0">
                  <a:pos x="1840" y="1254"/>
                </a:cxn>
                <a:cxn ang="0">
                  <a:pos x="1774" y="1870"/>
                </a:cxn>
                <a:cxn ang="0">
                  <a:pos x="2168" y="1540"/>
                </a:cxn>
                <a:cxn ang="0">
                  <a:pos x="2343" y="1056"/>
                </a:cxn>
                <a:cxn ang="0">
                  <a:pos x="2278" y="572"/>
                </a:cxn>
                <a:cxn ang="0">
                  <a:pos x="2102" y="242"/>
                </a:cxn>
                <a:cxn ang="0">
                  <a:pos x="1708" y="67"/>
                </a:cxn>
                <a:cxn ang="0">
                  <a:pos x="1247" y="0"/>
                </a:cxn>
                <a:cxn ang="0">
                  <a:pos x="788" y="67"/>
                </a:cxn>
                <a:cxn ang="0">
                  <a:pos x="502" y="199"/>
                </a:cxn>
                <a:cxn ang="0">
                  <a:pos x="284" y="441"/>
                </a:cxn>
                <a:cxn ang="0">
                  <a:pos x="87" y="661"/>
                </a:cxn>
                <a:cxn ang="0">
                  <a:pos x="0" y="1100"/>
                </a:cxn>
                <a:cxn ang="0">
                  <a:pos x="108" y="1408"/>
                </a:cxn>
                <a:cxn ang="0">
                  <a:pos x="393" y="1914"/>
                </a:cxn>
                <a:cxn ang="0">
                  <a:pos x="678" y="2177"/>
                </a:cxn>
                <a:cxn ang="0">
                  <a:pos x="1161" y="2222"/>
                </a:cxn>
                <a:cxn ang="0">
                  <a:pos x="1007" y="2002"/>
                </a:cxn>
                <a:cxn ang="0">
                  <a:pos x="1007" y="2002"/>
                </a:cxn>
                <a:cxn ang="0">
                  <a:pos x="1007" y="2002"/>
                </a:cxn>
              </a:cxnLst>
              <a:rect l="0" t="0" r="r" b="b"/>
              <a:pathLst>
                <a:path w="2343" h="2222">
                  <a:moveTo>
                    <a:pt x="1007" y="2002"/>
                  </a:moveTo>
                  <a:lnTo>
                    <a:pt x="876" y="1562"/>
                  </a:lnTo>
                  <a:lnTo>
                    <a:pt x="898" y="1122"/>
                  </a:lnTo>
                  <a:lnTo>
                    <a:pt x="1115" y="836"/>
                  </a:lnTo>
                  <a:lnTo>
                    <a:pt x="1379" y="771"/>
                  </a:lnTo>
                  <a:lnTo>
                    <a:pt x="1532" y="814"/>
                  </a:lnTo>
                  <a:lnTo>
                    <a:pt x="1642" y="968"/>
                  </a:lnTo>
                  <a:lnTo>
                    <a:pt x="1577" y="1254"/>
                  </a:lnTo>
                  <a:lnTo>
                    <a:pt x="1467" y="1386"/>
                  </a:lnTo>
                  <a:lnTo>
                    <a:pt x="1840" y="1254"/>
                  </a:lnTo>
                  <a:lnTo>
                    <a:pt x="1774" y="1870"/>
                  </a:lnTo>
                  <a:lnTo>
                    <a:pt x="2168" y="1540"/>
                  </a:lnTo>
                  <a:lnTo>
                    <a:pt x="2343" y="1056"/>
                  </a:lnTo>
                  <a:lnTo>
                    <a:pt x="2278" y="572"/>
                  </a:lnTo>
                  <a:lnTo>
                    <a:pt x="2102" y="242"/>
                  </a:lnTo>
                  <a:lnTo>
                    <a:pt x="1708" y="67"/>
                  </a:lnTo>
                  <a:lnTo>
                    <a:pt x="1247" y="0"/>
                  </a:lnTo>
                  <a:lnTo>
                    <a:pt x="788" y="67"/>
                  </a:lnTo>
                  <a:lnTo>
                    <a:pt x="502" y="199"/>
                  </a:lnTo>
                  <a:lnTo>
                    <a:pt x="284" y="441"/>
                  </a:lnTo>
                  <a:lnTo>
                    <a:pt x="87" y="661"/>
                  </a:lnTo>
                  <a:lnTo>
                    <a:pt x="0" y="1100"/>
                  </a:lnTo>
                  <a:lnTo>
                    <a:pt x="108" y="1408"/>
                  </a:lnTo>
                  <a:lnTo>
                    <a:pt x="393" y="1914"/>
                  </a:lnTo>
                  <a:lnTo>
                    <a:pt x="678" y="2177"/>
                  </a:lnTo>
                  <a:lnTo>
                    <a:pt x="1161" y="2222"/>
                  </a:lnTo>
                  <a:lnTo>
                    <a:pt x="1007" y="2002"/>
                  </a:lnTo>
                  <a:lnTo>
                    <a:pt x="1007" y="2002"/>
                  </a:lnTo>
                  <a:lnTo>
                    <a:pt x="1007" y="2002"/>
                  </a:lnTo>
                  <a:close/>
                </a:path>
              </a:pathLst>
            </a:custGeom>
            <a:solidFill>
              <a:srgbClr val="66FFFF"/>
            </a:solidFill>
            <a:ln w="9525">
              <a:noFill/>
              <a:round/>
              <a:headEnd/>
              <a:tailEnd/>
            </a:ln>
          </p:spPr>
          <p:txBody>
            <a:bodyPr/>
            <a:lstStyle/>
            <a:p>
              <a:endParaRPr lang="en-GB"/>
            </a:p>
          </p:txBody>
        </p:sp>
        <p:sp>
          <p:nvSpPr>
            <p:cNvPr id="150704" name="Freeform 176"/>
            <p:cNvSpPr>
              <a:spLocks/>
            </p:cNvSpPr>
            <p:nvPr/>
          </p:nvSpPr>
          <p:spPr bwMode="auto">
            <a:xfrm>
              <a:off x="1572" y="1411"/>
              <a:ext cx="449" cy="477"/>
            </a:xfrm>
            <a:custGeom>
              <a:avLst/>
              <a:gdLst/>
              <a:ahLst/>
              <a:cxnLst>
                <a:cxn ang="0">
                  <a:pos x="1675" y="989"/>
                </a:cxn>
                <a:cxn ang="0">
                  <a:pos x="1588" y="661"/>
                </a:cxn>
                <a:cxn ang="0">
                  <a:pos x="1140" y="656"/>
                </a:cxn>
                <a:cxn ang="0">
                  <a:pos x="863" y="1061"/>
                </a:cxn>
                <a:cxn ang="0">
                  <a:pos x="905" y="1486"/>
                </a:cxn>
                <a:cxn ang="0">
                  <a:pos x="1441" y="1404"/>
                </a:cxn>
                <a:cxn ang="0">
                  <a:pos x="1293" y="2138"/>
                </a:cxn>
                <a:cxn ang="0">
                  <a:pos x="899" y="2271"/>
                </a:cxn>
                <a:cxn ang="0">
                  <a:pos x="87" y="2384"/>
                </a:cxn>
                <a:cxn ang="0">
                  <a:pos x="123" y="1820"/>
                </a:cxn>
                <a:cxn ang="0">
                  <a:pos x="0" y="1004"/>
                </a:cxn>
                <a:cxn ang="0">
                  <a:pos x="291" y="384"/>
                </a:cxn>
                <a:cxn ang="0">
                  <a:pos x="899" y="35"/>
                </a:cxn>
                <a:cxn ang="0">
                  <a:pos x="1573" y="6"/>
                </a:cxn>
                <a:cxn ang="0">
                  <a:pos x="2074" y="297"/>
                </a:cxn>
                <a:cxn ang="0">
                  <a:pos x="2243" y="722"/>
                </a:cxn>
                <a:cxn ang="0">
                  <a:pos x="2120" y="1296"/>
                </a:cxn>
                <a:cxn ang="0">
                  <a:pos x="1798" y="1687"/>
                </a:cxn>
                <a:cxn ang="0">
                  <a:pos x="2084" y="1055"/>
                </a:cxn>
                <a:cxn ang="0">
                  <a:pos x="2018" y="492"/>
                </a:cxn>
                <a:cxn ang="0">
                  <a:pos x="1501" y="147"/>
                </a:cxn>
                <a:cxn ang="0">
                  <a:pos x="868" y="210"/>
                </a:cxn>
                <a:cxn ang="0">
                  <a:pos x="419" y="528"/>
                </a:cxn>
                <a:cxn ang="0">
                  <a:pos x="230" y="1014"/>
                </a:cxn>
                <a:cxn ang="0">
                  <a:pos x="378" y="1671"/>
                </a:cxn>
                <a:cxn ang="0">
                  <a:pos x="664" y="1957"/>
                </a:cxn>
                <a:cxn ang="0">
                  <a:pos x="745" y="1768"/>
                </a:cxn>
                <a:cxn ang="0">
                  <a:pos x="653" y="1188"/>
                </a:cxn>
                <a:cxn ang="0">
                  <a:pos x="802" y="758"/>
                </a:cxn>
                <a:cxn ang="0">
                  <a:pos x="1216" y="502"/>
                </a:cxn>
                <a:cxn ang="0">
                  <a:pos x="1594" y="528"/>
                </a:cxn>
                <a:cxn ang="0">
                  <a:pos x="1756" y="805"/>
                </a:cxn>
                <a:cxn ang="0">
                  <a:pos x="1701" y="1035"/>
                </a:cxn>
                <a:cxn ang="0">
                  <a:pos x="1583" y="1163"/>
                </a:cxn>
              </a:cxnLst>
              <a:rect l="0" t="0" r="r" b="b"/>
              <a:pathLst>
                <a:path w="2243" h="2384">
                  <a:moveTo>
                    <a:pt x="1583" y="1163"/>
                  </a:moveTo>
                  <a:lnTo>
                    <a:pt x="1675" y="989"/>
                  </a:lnTo>
                  <a:lnTo>
                    <a:pt x="1680" y="824"/>
                  </a:lnTo>
                  <a:lnTo>
                    <a:pt x="1588" y="661"/>
                  </a:lnTo>
                  <a:lnTo>
                    <a:pt x="1353" y="604"/>
                  </a:lnTo>
                  <a:lnTo>
                    <a:pt x="1140" y="656"/>
                  </a:lnTo>
                  <a:lnTo>
                    <a:pt x="960" y="860"/>
                  </a:lnTo>
                  <a:lnTo>
                    <a:pt x="863" y="1061"/>
                  </a:lnTo>
                  <a:lnTo>
                    <a:pt x="847" y="1266"/>
                  </a:lnTo>
                  <a:lnTo>
                    <a:pt x="905" y="1486"/>
                  </a:lnTo>
                  <a:lnTo>
                    <a:pt x="1083" y="1656"/>
                  </a:lnTo>
                  <a:lnTo>
                    <a:pt x="1441" y="1404"/>
                  </a:lnTo>
                  <a:lnTo>
                    <a:pt x="1333" y="1799"/>
                  </a:lnTo>
                  <a:lnTo>
                    <a:pt x="1293" y="2138"/>
                  </a:lnTo>
                  <a:lnTo>
                    <a:pt x="1323" y="2250"/>
                  </a:lnTo>
                  <a:lnTo>
                    <a:pt x="899" y="2271"/>
                  </a:lnTo>
                  <a:lnTo>
                    <a:pt x="562" y="2337"/>
                  </a:lnTo>
                  <a:lnTo>
                    <a:pt x="87" y="2384"/>
                  </a:lnTo>
                  <a:lnTo>
                    <a:pt x="301" y="2107"/>
                  </a:lnTo>
                  <a:lnTo>
                    <a:pt x="123" y="1820"/>
                  </a:lnTo>
                  <a:lnTo>
                    <a:pt x="6" y="1471"/>
                  </a:lnTo>
                  <a:lnTo>
                    <a:pt x="0" y="1004"/>
                  </a:lnTo>
                  <a:lnTo>
                    <a:pt x="102" y="630"/>
                  </a:lnTo>
                  <a:lnTo>
                    <a:pt x="291" y="384"/>
                  </a:lnTo>
                  <a:lnTo>
                    <a:pt x="602" y="129"/>
                  </a:lnTo>
                  <a:lnTo>
                    <a:pt x="899" y="35"/>
                  </a:lnTo>
                  <a:lnTo>
                    <a:pt x="1245" y="0"/>
                  </a:lnTo>
                  <a:lnTo>
                    <a:pt x="1573" y="6"/>
                  </a:lnTo>
                  <a:lnTo>
                    <a:pt x="1874" y="123"/>
                  </a:lnTo>
                  <a:lnTo>
                    <a:pt x="2074" y="297"/>
                  </a:lnTo>
                  <a:lnTo>
                    <a:pt x="2181" y="481"/>
                  </a:lnTo>
                  <a:lnTo>
                    <a:pt x="2243" y="722"/>
                  </a:lnTo>
                  <a:lnTo>
                    <a:pt x="2217" y="1025"/>
                  </a:lnTo>
                  <a:lnTo>
                    <a:pt x="2120" y="1296"/>
                  </a:lnTo>
                  <a:lnTo>
                    <a:pt x="1961" y="1532"/>
                  </a:lnTo>
                  <a:lnTo>
                    <a:pt x="1798" y="1687"/>
                  </a:lnTo>
                  <a:lnTo>
                    <a:pt x="1982" y="1369"/>
                  </a:lnTo>
                  <a:lnTo>
                    <a:pt x="2084" y="1055"/>
                  </a:lnTo>
                  <a:lnTo>
                    <a:pt x="2094" y="743"/>
                  </a:lnTo>
                  <a:lnTo>
                    <a:pt x="2018" y="492"/>
                  </a:lnTo>
                  <a:lnTo>
                    <a:pt x="1798" y="261"/>
                  </a:lnTo>
                  <a:lnTo>
                    <a:pt x="1501" y="147"/>
                  </a:lnTo>
                  <a:lnTo>
                    <a:pt x="1221" y="143"/>
                  </a:lnTo>
                  <a:lnTo>
                    <a:pt x="868" y="210"/>
                  </a:lnTo>
                  <a:lnTo>
                    <a:pt x="629" y="328"/>
                  </a:lnTo>
                  <a:lnTo>
                    <a:pt x="419" y="528"/>
                  </a:lnTo>
                  <a:lnTo>
                    <a:pt x="296" y="727"/>
                  </a:lnTo>
                  <a:lnTo>
                    <a:pt x="230" y="1014"/>
                  </a:lnTo>
                  <a:lnTo>
                    <a:pt x="265" y="1384"/>
                  </a:lnTo>
                  <a:lnTo>
                    <a:pt x="378" y="1671"/>
                  </a:lnTo>
                  <a:lnTo>
                    <a:pt x="485" y="1825"/>
                  </a:lnTo>
                  <a:lnTo>
                    <a:pt x="664" y="1957"/>
                  </a:lnTo>
                  <a:lnTo>
                    <a:pt x="980" y="2024"/>
                  </a:lnTo>
                  <a:lnTo>
                    <a:pt x="745" y="1768"/>
                  </a:lnTo>
                  <a:lnTo>
                    <a:pt x="658" y="1492"/>
                  </a:lnTo>
                  <a:lnTo>
                    <a:pt x="653" y="1188"/>
                  </a:lnTo>
                  <a:lnTo>
                    <a:pt x="716" y="958"/>
                  </a:lnTo>
                  <a:lnTo>
                    <a:pt x="802" y="758"/>
                  </a:lnTo>
                  <a:lnTo>
                    <a:pt x="996" y="569"/>
                  </a:lnTo>
                  <a:lnTo>
                    <a:pt x="1216" y="502"/>
                  </a:lnTo>
                  <a:lnTo>
                    <a:pt x="1415" y="481"/>
                  </a:lnTo>
                  <a:lnTo>
                    <a:pt x="1594" y="528"/>
                  </a:lnTo>
                  <a:lnTo>
                    <a:pt x="1706" y="650"/>
                  </a:lnTo>
                  <a:lnTo>
                    <a:pt x="1756" y="805"/>
                  </a:lnTo>
                  <a:lnTo>
                    <a:pt x="1762" y="918"/>
                  </a:lnTo>
                  <a:lnTo>
                    <a:pt x="1701" y="1035"/>
                  </a:lnTo>
                  <a:lnTo>
                    <a:pt x="1583" y="1163"/>
                  </a:lnTo>
                  <a:lnTo>
                    <a:pt x="1583" y="1163"/>
                  </a:lnTo>
                  <a:lnTo>
                    <a:pt x="1583" y="1163"/>
                  </a:lnTo>
                  <a:close/>
                </a:path>
              </a:pathLst>
            </a:custGeom>
            <a:solidFill>
              <a:srgbClr val="000000"/>
            </a:solidFill>
            <a:ln w="9525">
              <a:noFill/>
              <a:round/>
              <a:headEnd/>
              <a:tailEnd/>
            </a:ln>
          </p:spPr>
          <p:txBody>
            <a:bodyPr/>
            <a:lstStyle/>
            <a:p>
              <a:endParaRPr lang="en-GB"/>
            </a:p>
          </p:txBody>
        </p:sp>
      </p:grpSp>
      <p:grpSp>
        <p:nvGrpSpPr>
          <p:cNvPr id="29" name="Group 177"/>
          <p:cNvGrpSpPr>
            <a:grpSpLocks/>
          </p:cNvGrpSpPr>
          <p:nvPr/>
        </p:nvGrpSpPr>
        <p:grpSpPr bwMode="auto">
          <a:xfrm rot="8509831">
            <a:off x="2845803" y="4583907"/>
            <a:ext cx="240632" cy="256834"/>
            <a:chOff x="1561" y="1395"/>
            <a:chExt cx="469" cy="493"/>
          </a:xfrm>
        </p:grpSpPr>
        <p:sp>
          <p:nvSpPr>
            <p:cNvPr id="150706" name="Freeform 178"/>
            <p:cNvSpPr>
              <a:spLocks/>
            </p:cNvSpPr>
            <p:nvPr/>
          </p:nvSpPr>
          <p:spPr bwMode="auto">
            <a:xfrm>
              <a:off x="1561" y="1395"/>
              <a:ext cx="469" cy="444"/>
            </a:xfrm>
            <a:custGeom>
              <a:avLst/>
              <a:gdLst/>
              <a:ahLst/>
              <a:cxnLst>
                <a:cxn ang="0">
                  <a:pos x="1007" y="2002"/>
                </a:cxn>
                <a:cxn ang="0">
                  <a:pos x="876" y="1562"/>
                </a:cxn>
                <a:cxn ang="0">
                  <a:pos x="898" y="1122"/>
                </a:cxn>
                <a:cxn ang="0">
                  <a:pos x="1115" y="836"/>
                </a:cxn>
                <a:cxn ang="0">
                  <a:pos x="1379" y="771"/>
                </a:cxn>
                <a:cxn ang="0">
                  <a:pos x="1532" y="814"/>
                </a:cxn>
                <a:cxn ang="0">
                  <a:pos x="1642" y="968"/>
                </a:cxn>
                <a:cxn ang="0">
                  <a:pos x="1577" y="1254"/>
                </a:cxn>
                <a:cxn ang="0">
                  <a:pos x="1467" y="1386"/>
                </a:cxn>
                <a:cxn ang="0">
                  <a:pos x="1840" y="1254"/>
                </a:cxn>
                <a:cxn ang="0">
                  <a:pos x="1774" y="1870"/>
                </a:cxn>
                <a:cxn ang="0">
                  <a:pos x="2168" y="1540"/>
                </a:cxn>
                <a:cxn ang="0">
                  <a:pos x="2343" y="1056"/>
                </a:cxn>
                <a:cxn ang="0">
                  <a:pos x="2278" y="572"/>
                </a:cxn>
                <a:cxn ang="0">
                  <a:pos x="2102" y="242"/>
                </a:cxn>
                <a:cxn ang="0">
                  <a:pos x="1708" y="67"/>
                </a:cxn>
                <a:cxn ang="0">
                  <a:pos x="1247" y="0"/>
                </a:cxn>
                <a:cxn ang="0">
                  <a:pos x="788" y="67"/>
                </a:cxn>
                <a:cxn ang="0">
                  <a:pos x="502" y="199"/>
                </a:cxn>
                <a:cxn ang="0">
                  <a:pos x="284" y="441"/>
                </a:cxn>
                <a:cxn ang="0">
                  <a:pos x="87" y="661"/>
                </a:cxn>
                <a:cxn ang="0">
                  <a:pos x="0" y="1100"/>
                </a:cxn>
                <a:cxn ang="0">
                  <a:pos x="108" y="1408"/>
                </a:cxn>
                <a:cxn ang="0">
                  <a:pos x="393" y="1914"/>
                </a:cxn>
                <a:cxn ang="0">
                  <a:pos x="678" y="2177"/>
                </a:cxn>
                <a:cxn ang="0">
                  <a:pos x="1161" y="2222"/>
                </a:cxn>
                <a:cxn ang="0">
                  <a:pos x="1007" y="2002"/>
                </a:cxn>
                <a:cxn ang="0">
                  <a:pos x="1007" y="2002"/>
                </a:cxn>
                <a:cxn ang="0">
                  <a:pos x="1007" y="2002"/>
                </a:cxn>
              </a:cxnLst>
              <a:rect l="0" t="0" r="r" b="b"/>
              <a:pathLst>
                <a:path w="2343" h="2222">
                  <a:moveTo>
                    <a:pt x="1007" y="2002"/>
                  </a:moveTo>
                  <a:lnTo>
                    <a:pt x="876" y="1562"/>
                  </a:lnTo>
                  <a:lnTo>
                    <a:pt x="898" y="1122"/>
                  </a:lnTo>
                  <a:lnTo>
                    <a:pt x="1115" y="836"/>
                  </a:lnTo>
                  <a:lnTo>
                    <a:pt x="1379" y="771"/>
                  </a:lnTo>
                  <a:lnTo>
                    <a:pt x="1532" y="814"/>
                  </a:lnTo>
                  <a:lnTo>
                    <a:pt x="1642" y="968"/>
                  </a:lnTo>
                  <a:lnTo>
                    <a:pt x="1577" y="1254"/>
                  </a:lnTo>
                  <a:lnTo>
                    <a:pt x="1467" y="1386"/>
                  </a:lnTo>
                  <a:lnTo>
                    <a:pt x="1840" y="1254"/>
                  </a:lnTo>
                  <a:lnTo>
                    <a:pt x="1774" y="1870"/>
                  </a:lnTo>
                  <a:lnTo>
                    <a:pt x="2168" y="1540"/>
                  </a:lnTo>
                  <a:lnTo>
                    <a:pt x="2343" y="1056"/>
                  </a:lnTo>
                  <a:lnTo>
                    <a:pt x="2278" y="572"/>
                  </a:lnTo>
                  <a:lnTo>
                    <a:pt x="2102" y="242"/>
                  </a:lnTo>
                  <a:lnTo>
                    <a:pt x="1708" y="67"/>
                  </a:lnTo>
                  <a:lnTo>
                    <a:pt x="1247" y="0"/>
                  </a:lnTo>
                  <a:lnTo>
                    <a:pt x="788" y="67"/>
                  </a:lnTo>
                  <a:lnTo>
                    <a:pt x="502" y="199"/>
                  </a:lnTo>
                  <a:lnTo>
                    <a:pt x="284" y="441"/>
                  </a:lnTo>
                  <a:lnTo>
                    <a:pt x="87" y="661"/>
                  </a:lnTo>
                  <a:lnTo>
                    <a:pt x="0" y="1100"/>
                  </a:lnTo>
                  <a:lnTo>
                    <a:pt x="108" y="1408"/>
                  </a:lnTo>
                  <a:lnTo>
                    <a:pt x="393" y="1914"/>
                  </a:lnTo>
                  <a:lnTo>
                    <a:pt x="678" y="2177"/>
                  </a:lnTo>
                  <a:lnTo>
                    <a:pt x="1161" y="2222"/>
                  </a:lnTo>
                  <a:lnTo>
                    <a:pt x="1007" y="2002"/>
                  </a:lnTo>
                  <a:lnTo>
                    <a:pt x="1007" y="2002"/>
                  </a:lnTo>
                  <a:lnTo>
                    <a:pt x="1007" y="2002"/>
                  </a:lnTo>
                  <a:close/>
                </a:path>
              </a:pathLst>
            </a:custGeom>
            <a:solidFill>
              <a:srgbClr val="66FFFF"/>
            </a:solidFill>
            <a:ln w="9525">
              <a:noFill/>
              <a:round/>
              <a:headEnd/>
              <a:tailEnd/>
            </a:ln>
          </p:spPr>
          <p:txBody>
            <a:bodyPr/>
            <a:lstStyle/>
            <a:p>
              <a:endParaRPr lang="en-GB"/>
            </a:p>
          </p:txBody>
        </p:sp>
        <p:sp>
          <p:nvSpPr>
            <p:cNvPr id="150707" name="Freeform 179"/>
            <p:cNvSpPr>
              <a:spLocks/>
            </p:cNvSpPr>
            <p:nvPr/>
          </p:nvSpPr>
          <p:spPr bwMode="auto">
            <a:xfrm>
              <a:off x="1572" y="1411"/>
              <a:ext cx="449" cy="477"/>
            </a:xfrm>
            <a:custGeom>
              <a:avLst/>
              <a:gdLst/>
              <a:ahLst/>
              <a:cxnLst>
                <a:cxn ang="0">
                  <a:pos x="1675" y="989"/>
                </a:cxn>
                <a:cxn ang="0">
                  <a:pos x="1588" y="661"/>
                </a:cxn>
                <a:cxn ang="0">
                  <a:pos x="1140" y="656"/>
                </a:cxn>
                <a:cxn ang="0">
                  <a:pos x="863" y="1061"/>
                </a:cxn>
                <a:cxn ang="0">
                  <a:pos x="905" y="1486"/>
                </a:cxn>
                <a:cxn ang="0">
                  <a:pos x="1441" y="1404"/>
                </a:cxn>
                <a:cxn ang="0">
                  <a:pos x="1293" y="2138"/>
                </a:cxn>
                <a:cxn ang="0">
                  <a:pos x="899" y="2271"/>
                </a:cxn>
                <a:cxn ang="0">
                  <a:pos x="87" y="2384"/>
                </a:cxn>
                <a:cxn ang="0">
                  <a:pos x="123" y="1820"/>
                </a:cxn>
                <a:cxn ang="0">
                  <a:pos x="0" y="1004"/>
                </a:cxn>
                <a:cxn ang="0">
                  <a:pos x="291" y="384"/>
                </a:cxn>
                <a:cxn ang="0">
                  <a:pos x="899" y="35"/>
                </a:cxn>
                <a:cxn ang="0">
                  <a:pos x="1573" y="6"/>
                </a:cxn>
                <a:cxn ang="0">
                  <a:pos x="2074" y="297"/>
                </a:cxn>
                <a:cxn ang="0">
                  <a:pos x="2243" y="722"/>
                </a:cxn>
                <a:cxn ang="0">
                  <a:pos x="2120" y="1296"/>
                </a:cxn>
                <a:cxn ang="0">
                  <a:pos x="1798" y="1687"/>
                </a:cxn>
                <a:cxn ang="0">
                  <a:pos x="2084" y="1055"/>
                </a:cxn>
                <a:cxn ang="0">
                  <a:pos x="2018" y="492"/>
                </a:cxn>
                <a:cxn ang="0">
                  <a:pos x="1501" y="147"/>
                </a:cxn>
                <a:cxn ang="0">
                  <a:pos x="868" y="210"/>
                </a:cxn>
                <a:cxn ang="0">
                  <a:pos x="419" y="528"/>
                </a:cxn>
                <a:cxn ang="0">
                  <a:pos x="230" y="1014"/>
                </a:cxn>
                <a:cxn ang="0">
                  <a:pos x="378" y="1671"/>
                </a:cxn>
                <a:cxn ang="0">
                  <a:pos x="664" y="1957"/>
                </a:cxn>
                <a:cxn ang="0">
                  <a:pos x="745" y="1768"/>
                </a:cxn>
                <a:cxn ang="0">
                  <a:pos x="653" y="1188"/>
                </a:cxn>
                <a:cxn ang="0">
                  <a:pos x="802" y="758"/>
                </a:cxn>
                <a:cxn ang="0">
                  <a:pos x="1216" y="502"/>
                </a:cxn>
                <a:cxn ang="0">
                  <a:pos x="1594" y="528"/>
                </a:cxn>
                <a:cxn ang="0">
                  <a:pos x="1756" y="805"/>
                </a:cxn>
                <a:cxn ang="0">
                  <a:pos x="1701" y="1035"/>
                </a:cxn>
                <a:cxn ang="0">
                  <a:pos x="1583" y="1163"/>
                </a:cxn>
              </a:cxnLst>
              <a:rect l="0" t="0" r="r" b="b"/>
              <a:pathLst>
                <a:path w="2243" h="2384">
                  <a:moveTo>
                    <a:pt x="1583" y="1163"/>
                  </a:moveTo>
                  <a:lnTo>
                    <a:pt x="1675" y="989"/>
                  </a:lnTo>
                  <a:lnTo>
                    <a:pt x="1680" y="824"/>
                  </a:lnTo>
                  <a:lnTo>
                    <a:pt x="1588" y="661"/>
                  </a:lnTo>
                  <a:lnTo>
                    <a:pt x="1353" y="604"/>
                  </a:lnTo>
                  <a:lnTo>
                    <a:pt x="1140" y="656"/>
                  </a:lnTo>
                  <a:lnTo>
                    <a:pt x="960" y="860"/>
                  </a:lnTo>
                  <a:lnTo>
                    <a:pt x="863" y="1061"/>
                  </a:lnTo>
                  <a:lnTo>
                    <a:pt x="847" y="1266"/>
                  </a:lnTo>
                  <a:lnTo>
                    <a:pt x="905" y="1486"/>
                  </a:lnTo>
                  <a:lnTo>
                    <a:pt x="1083" y="1656"/>
                  </a:lnTo>
                  <a:lnTo>
                    <a:pt x="1441" y="1404"/>
                  </a:lnTo>
                  <a:lnTo>
                    <a:pt x="1333" y="1799"/>
                  </a:lnTo>
                  <a:lnTo>
                    <a:pt x="1293" y="2138"/>
                  </a:lnTo>
                  <a:lnTo>
                    <a:pt x="1323" y="2250"/>
                  </a:lnTo>
                  <a:lnTo>
                    <a:pt x="899" y="2271"/>
                  </a:lnTo>
                  <a:lnTo>
                    <a:pt x="562" y="2337"/>
                  </a:lnTo>
                  <a:lnTo>
                    <a:pt x="87" y="2384"/>
                  </a:lnTo>
                  <a:lnTo>
                    <a:pt x="301" y="2107"/>
                  </a:lnTo>
                  <a:lnTo>
                    <a:pt x="123" y="1820"/>
                  </a:lnTo>
                  <a:lnTo>
                    <a:pt x="6" y="1471"/>
                  </a:lnTo>
                  <a:lnTo>
                    <a:pt x="0" y="1004"/>
                  </a:lnTo>
                  <a:lnTo>
                    <a:pt x="102" y="630"/>
                  </a:lnTo>
                  <a:lnTo>
                    <a:pt x="291" y="384"/>
                  </a:lnTo>
                  <a:lnTo>
                    <a:pt x="602" y="129"/>
                  </a:lnTo>
                  <a:lnTo>
                    <a:pt x="899" y="35"/>
                  </a:lnTo>
                  <a:lnTo>
                    <a:pt x="1245" y="0"/>
                  </a:lnTo>
                  <a:lnTo>
                    <a:pt x="1573" y="6"/>
                  </a:lnTo>
                  <a:lnTo>
                    <a:pt x="1874" y="123"/>
                  </a:lnTo>
                  <a:lnTo>
                    <a:pt x="2074" y="297"/>
                  </a:lnTo>
                  <a:lnTo>
                    <a:pt x="2181" y="481"/>
                  </a:lnTo>
                  <a:lnTo>
                    <a:pt x="2243" y="722"/>
                  </a:lnTo>
                  <a:lnTo>
                    <a:pt x="2217" y="1025"/>
                  </a:lnTo>
                  <a:lnTo>
                    <a:pt x="2120" y="1296"/>
                  </a:lnTo>
                  <a:lnTo>
                    <a:pt x="1961" y="1532"/>
                  </a:lnTo>
                  <a:lnTo>
                    <a:pt x="1798" y="1687"/>
                  </a:lnTo>
                  <a:lnTo>
                    <a:pt x="1982" y="1369"/>
                  </a:lnTo>
                  <a:lnTo>
                    <a:pt x="2084" y="1055"/>
                  </a:lnTo>
                  <a:lnTo>
                    <a:pt x="2094" y="743"/>
                  </a:lnTo>
                  <a:lnTo>
                    <a:pt x="2018" y="492"/>
                  </a:lnTo>
                  <a:lnTo>
                    <a:pt x="1798" y="261"/>
                  </a:lnTo>
                  <a:lnTo>
                    <a:pt x="1501" y="147"/>
                  </a:lnTo>
                  <a:lnTo>
                    <a:pt x="1221" y="143"/>
                  </a:lnTo>
                  <a:lnTo>
                    <a:pt x="868" y="210"/>
                  </a:lnTo>
                  <a:lnTo>
                    <a:pt x="629" y="328"/>
                  </a:lnTo>
                  <a:lnTo>
                    <a:pt x="419" y="528"/>
                  </a:lnTo>
                  <a:lnTo>
                    <a:pt x="296" y="727"/>
                  </a:lnTo>
                  <a:lnTo>
                    <a:pt x="230" y="1014"/>
                  </a:lnTo>
                  <a:lnTo>
                    <a:pt x="265" y="1384"/>
                  </a:lnTo>
                  <a:lnTo>
                    <a:pt x="378" y="1671"/>
                  </a:lnTo>
                  <a:lnTo>
                    <a:pt x="485" y="1825"/>
                  </a:lnTo>
                  <a:lnTo>
                    <a:pt x="664" y="1957"/>
                  </a:lnTo>
                  <a:lnTo>
                    <a:pt x="980" y="2024"/>
                  </a:lnTo>
                  <a:lnTo>
                    <a:pt x="745" y="1768"/>
                  </a:lnTo>
                  <a:lnTo>
                    <a:pt x="658" y="1492"/>
                  </a:lnTo>
                  <a:lnTo>
                    <a:pt x="653" y="1188"/>
                  </a:lnTo>
                  <a:lnTo>
                    <a:pt x="716" y="958"/>
                  </a:lnTo>
                  <a:lnTo>
                    <a:pt x="802" y="758"/>
                  </a:lnTo>
                  <a:lnTo>
                    <a:pt x="996" y="569"/>
                  </a:lnTo>
                  <a:lnTo>
                    <a:pt x="1216" y="502"/>
                  </a:lnTo>
                  <a:lnTo>
                    <a:pt x="1415" y="481"/>
                  </a:lnTo>
                  <a:lnTo>
                    <a:pt x="1594" y="528"/>
                  </a:lnTo>
                  <a:lnTo>
                    <a:pt x="1706" y="650"/>
                  </a:lnTo>
                  <a:lnTo>
                    <a:pt x="1756" y="805"/>
                  </a:lnTo>
                  <a:lnTo>
                    <a:pt x="1762" y="918"/>
                  </a:lnTo>
                  <a:lnTo>
                    <a:pt x="1701" y="1035"/>
                  </a:lnTo>
                  <a:lnTo>
                    <a:pt x="1583" y="1163"/>
                  </a:lnTo>
                  <a:lnTo>
                    <a:pt x="1583" y="1163"/>
                  </a:lnTo>
                  <a:lnTo>
                    <a:pt x="1583" y="1163"/>
                  </a:lnTo>
                  <a:close/>
                </a:path>
              </a:pathLst>
            </a:custGeom>
            <a:solidFill>
              <a:srgbClr val="000000"/>
            </a:solidFill>
            <a:ln w="9525">
              <a:noFill/>
              <a:round/>
              <a:headEnd/>
              <a:tailEnd/>
            </a:ln>
          </p:spPr>
          <p:txBody>
            <a:bodyPr/>
            <a:lstStyle/>
            <a:p>
              <a:endParaRPr lang="en-GB"/>
            </a:p>
          </p:txBody>
        </p:sp>
      </p:grpSp>
      <p:grpSp>
        <p:nvGrpSpPr>
          <p:cNvPr id="30" name="Group 180"/>
          <p:cNvGrpSpPr>
            <a:grpSpLocks/>
          </p:cNvGrpSpPr>
          <p:nvPr/>
        </p:nvGrpSpPr>
        <p:grpSpPr bwMode="auto">
          <a:xfrm rot="-5400000">
            <a:off x="2656795" y="4348646"/>
            <a:ext cx="306161" cy="225593"/>
            <a:chOff x="1561" y="1395"/>
            <a:chExt cx="469" cy="493"/>
          </a:xfrm>
        </p:grpSpPr>
        <p:sp>
          <p:nvSpPr>
            <p:cNvPr id="150709" name="Freeform 181"/>
            <p:cNvSpPr>
              <a:spLocks/>
            </p:cNvSpPr>
            <p:nvPr/>
          </p:nvSpPr>
          <p:spPr bwMode="auto">
            <a:xfrm>
              <a:off x="1561" y="1395"/>
              <a:ext cx="469" cy="444"/>
            </a:xfrm>
            <a:custGeom>
              <a:avLst/>
              <a:gdLst/>
              <a:ahLst/>
              <a:cxnLst>
                <a:cxn ang="0">
                  <a:pos x="1007" y="2002"/>
                </a:cxn>
                <a:cxn ang="0">
                  <a:pos x="876" y="1562"/>
                </a:cxn>
                <a:cxn ang="0">
                  <a:pos x="898" y="1122"/>
                </a:cxn>
                <a:cxn ang="0">
                  <a:pos x="1115" y="836"/>
                </a:cxn>
                <a:cxn ang="0">
                  <a:pos x="1379" y="771"/>
                </a:cxn>
                <a:cxn ang="0">
                  <a:pos x="1532" y="814"/>
                </a:cxn>
                <a:cxn ang="0">
                  <a:pos x="1642" y="968"/>
                </a:cxn>
                <a:cxn ang="0">
                  <a:pos x="1577" y="1254"/>
                </a:cxn>
                <a:cxn ang="0">
                  <a:pos x="1467" y="1386"/>
                </a:cxn>
                <a:cxn ang="0">
                  <a:pos x="1840" y="1254"/>
                </a:cxn>
                <a:cxn ang="0">
                  <a:pos x="1774" y="1870"/>
                </a:cxn>
                <a:cxn ang="0">
                  <a:pos x="2168" y="1540"/>
                </a:cxn>
                <a:cxn ang="0">
                  <a:pos x="2343" y="1056"/>
                </a:cxn>
                <a:cxn ang="0">
                  <a:pos x="2278" y="572"/>
                </a:cxn>
                <a:cxn ang="0">
                  <a:pos x="2102" y="242"/>
                </a:cxn>
                <a:cxn ang="0">
                  <a:pos x="1708" y="67"/>
                </a:cxn>
                <a:cxn ang="0">
                  <a:pos x="1247" y="0"/>
                </a:cxn>
                <a:cxn ang="0">
                  <a:pos x="788" y="67"/>
                </a:cxn>
                <a:cxn ang="0">
                  <a:pos x="502" y="199"/>
                </a:cxn>
                <a:cxn ang="0">
                  <a:pos x="284" y="441"/>
                </a:cxn>
                <a:cxn ang="0">
                  <a:pos x="87" y="661"/>
                </a:cxn>
                <a:cxn ang="0">
                  <a:pos x="0" y="1100"/>
                </a:cxn>
                <a:cxn ang="0">
                  <a:pos x="108" y="1408"/>
                </a:cxn>
                <a:cxn ang="0">
                  <a:pos x="393" y="1914"/>
                </a:cxn>
                <a:cxn ang="0">
                  <a:pos x="678" y="2177"/>
                </a:cxn>
                <a:cxn ang="0">
                  <a:pos x="1161" y="2222"/>
                </a:cxn>
                <a:cxn ang="0">
                  <a:pos x="1007" y="2002"/>
                </a:cxn>
                <a:cxn ang="0">
                  <a:pos x="1007" y="2002"/>
                </a:cxn>
                <a:cxn ang="0">
                  <a:pos x="1007" y="2002"/>
                </a:cxn>
              </a:cxnLst>
              <a:rect l="0" t="0" r="r" b="b"/>
              <a:pathLst>
                <a:path w="2343" h="2222">
                  <a:moveTo>
                    <a:pt x="1007" y="2002"/>
                  </a:moveTo>
                  <a:lnTo>
                    <a:pt x="876" y="1562"/>
                  </a:lnTo>
                  <a:lnTo>
                    <a:pt x="898" y="1122"/>
                  </a:lnTo>
                  <a:lnTo>
                    <a:pt x="1115" y="836"/>
                  </a:lnTo>
                  <a:lnTo>
                    <a:pt x="1379" y="771"/>
                  </a:lnTo>
                  <a:lnTo>
                    <a:pt x="1532" y="814"/>
                  </a:lnTo>
                  <a:lnTo>
                    <a:pt x="1642" y="968"/>
                  </a:lnTo>
                  <a:lnTo>
                    <a:pt x="1577" y="1254"/>
                  </a:lnTo>
                  <a:lnTo>
                    <a:pt x="1467" y="1386"/>
                  </a:lnTo>
                  <a:lnTo>
                    <a:pt x="1840" y="1254"/>
                  </a:lnTo>
                  <a:lnTo>
                    <a:pt x="1774" y="1870"/>
                  </a:lnTo>
                  <a:lnTo>
                    <a:pt x="2168" y="1540"/>
                  </a:lnTo>
                  <a:lnTo>
                    <a:pt x="2343" y="1056"/>
                  </a:lnTo>
                  <a:lnTo>
                    <a:pt x="2278" y="572"/>
                  </a:lnTo>
                  <a:lnTo>
                    <a:pt x="2102" y="242"/>
                  </a:lnTo>
                  <a:lnTo>
                    <a:pt x="1708" y="67"/>
                  </a:lnTo>
                  <a:lnTo>
                    <a:pt x="1247" y="0"/>
                  </a:lnTo>
                  <a:lnTo>
                    <a:pt x="788" y="67"/>
                  </a:lnTo>
                  <a:lnTo>
                    <a:pt x="502" y="199"/>
                  </a:lnTo>
                  <a:lnTo>
                    <a:pt x="284" y="441"/>
                  </a:lnTo>
                  <a:lnTo>
                    <a:pt x="87" y="661"/>
                  </a:lnTo>
                  <a:lnTo>
                    <a:pt x="0" y="1100"/>
                  </a:lnTo>
                  <a:lnTo>
                    <a:pt x="108" y="1408"/>
                  </a:lnTo>
                  <a:lnTo>
                    <a:pt x="393" y="1914"/>
                  </a:lnTo>
                  <a:lnTo>
                    <a:pt x="678" y="2177"/>
                  </a:lnTo>
                  <a:lnTo>
                    <a:pt x="1161" y="2222"/>
                  </a:lnTo>
                  <a:lnTo>
                    <a:pt x="1007" y="2002"/>
                  </a:lnTo>
                  <a:lnTo>
                    <a:pt x="1007" y="2002"/>
                  </a:lnTo>
                  <a:lnTo>
                    <a:pt x="1007" y="2002"/>
                  </a:lnTo>
                  <a:close/>
                </a:path>
              </a:pathLst>
            </a:custGeom>
            <a:solidFill>
              <a:srgbClr val="66FFFF"/>
            </a:solidFill>
            <a:ln w="9525">
              <a:noFill/>
              <a:round/>
              <a:headEnd/>
              <a:tailEnd/>
            </a:ln>
          </p:spPr>
          <p:txBody>
            <a:bodyPr/>
            <a:lstStyle/>
            <a:p>
              <a:endParaRPr lang="en-GB"/>
            </a:p>
          </p:txBody>
        </p:sp>
        <p:sp>
          <p:nvSpPr>
            <p:cNvPr id="150710" name="Freeform 182"/>
            <p:cNvSpPr>
              <a:spLocks/>
            </p:cNvSpPr>
            <p:nvPr/>
          </p:nvSpPr>
          <p:spPr bwMode="auto">
            <a:xfrm>
              <a:off x="1572" y="1411"/>
              <a:ext cx="449" cy="477"/>
            </a:xfrm>
            <a:custGeom>
              <a:avLst/>
              <a:gdLst/>
              <a:ahLst/>
              <a:cxnLst>
                <a:cxn ang="0">
                  <a:pos x="1675" y="989"/>
                </a:cxn>
                <a:cxn ang="0">
                  <a:pos x="1588" y="661"/>
                </a:cxn>
                <a:cxn ang="0">
                  <a:pos x="1140" y="656"/>
                </a:cxn>
                <a:cxn ang="0">
                  <a:pos x="863" y="1061"/>
                </a:cxn>
                <a:cxn ang="0">
                  <a:pos x="905" y="1486"/>
                </a:cxn>
                <a:cxn ang="0">
                  <a:pos x="1441" y="1404"/>
                </a:cxn>
                <a:cxn ang="0">
                  <a:pos x="1293" y="2138"/>
                </a:cxn>
                <a:cxn ang="0">
                  <a:pos x="899" y="2271"/>
                </a:cxn>
                <a:cxn ang="0">
                  <a:pos x="87" y="2384"/>
                </a:cxn>
                <a:cxn ang="0">
                  <a:pos x="123" y="1820"/>
                </a:cxn>
                <a:cxn ang="0">
                  <a:pos x="0" y="1004"/>
                </a:cxn>
                <a:cxn ang="0">
                  <a:pos x="291" y="384"/>
                </a:cxn>
                <a:cxn ang="0">
                  <a:pos x="899" y="35"/>
                </a:cxn>
                <a:cxn ang="0">
                  <a:pos x="1573" y="6"/>
                </a:cxn>
                <a:cxn ang="0">
                  <a:pos x="2074" y="297"/>
                </a:cxn>
                <a:cxn ang="0">
                  <a:pos x="2243" y="722"/>
                </a:cxn>
                <a:cxn ang="0">
                  <a:pos x="2120" y="1296"/>
                </a:cxn>
                <a:cxn ang="0">
                  <a:pos x="1798" y="1687"/>
                </a:cxn>
                <a:cxn ang="0">
                  <a:pos x="2084" y="1055"/>
                </a:cxn>
                <a:cxn ang="0">
                  <a:pos x="2018" y="492"/>
                </a:cxn>
                <a:cxn ang="0">
                  <a:pos x="1501" y="147"/>
                </a:cxn>
                <a:cxn ang="0">
                  <a:pos x="868" y="210"/>
                </a:cxn>
                <a:cxn ang="0">
                  <a:pos x="419" y="528"/>
                </a:cxn>
                <a:cxn ang="0">
                  <a:pos x="230" y="1014"/>
                </a:cxn>
                <a:cxn ang="0">
                  <a:pos x="378" y="1671"/>
                </a:cxn>
                <a:cxn ang="0">
                  <a:pos x="664" y="1957"/>
                </a:cxn>
                <a:cxn ang="0">
                  <a:pos x="745" y="1768"/>
                </a:cxn>
                <a:cxn ang="0">
                  <a:pos x="653" y="1188"/>
                </a:cxn>
                <a:cxn ang="0">
                  <a:pos x="802" y="758"/>
                </a:cxn>
                <a:cxn ang="0">
                  <a:pos x="1216" y="502"/>
                </a:cxn>
                <a:cxn ang="0">
                  <a:pos x="1594" y="528"/>
                </a:cxn>
                <a:cxn ang="0">
                  <a:pos x="1756" y="805"/>
                </a:cxn>
                <a:cxn ang="0">
                  <a:pos x="1701" y="1035"/>
                </a:cxn>
                <a:cxn ang="0">
                  <a:pos x="1583" y="1163"/>
                </a:cxn>
              </a:cxnLst>
              <a:rect l="0" t="0" r="r" b="b"/>
              <a:pathLst>
                <a:path w="2243" h="2384">
                  <a:moveTo>
                    <a:pt x="1583" y="1163"/>
                  </a:moveTo>
                  <a:lnTo>
                    <a:pt x="1675" y="989"/>
                  </a:lnTo>
                  <a:lnTo>
                    <a:pt x="1680" y="824"/>
                  </a:lnTo>
                  <a:lnTo>
                    <a:pt x="1588" y="661"/>
                  </a:lnTo>
                  <a:lnTo>
                    <a:pt x="1353" y="604"/>
                  </a:lnTo>
                  <a:lnTo>
                    <a:pt x="1140" y="656"/>
                  </a:lnTo>
                  <a:lnTo>
                    <a:pt x="960" y="860"/>
                  </a:lnTo>
                  <a:lnTo>
                    <a:pt x="863" y="1061"/>
                  </a:lnTo>
                  <a:lnTo>
                    <a:pt x="847" y="1266"/>
                  </a:lnTo>
                  <a:lnTo>
                    <a:pt x="905" y="1486"/>
                  </a:lnTo>
                  <a:lnTo>
                    <a:pt x="1083" y="1656"/>
                  </a:lnTo>
                  <a:lnTo>
                    <a:pt x="1441" y="1404"/>
                  </a:lnTo>
                  <a:lnTo>
                    <a:pt x="1333" y="1799"/>
                  </a:lnTo>
                  <a:lnTo>
                    <a:pt x="1293" y="2138"/>
                  </a:lnTo>
                  <a:lnTo>
                    <a:pt x="1323" y="2250"/>
                  </a:lnTo>
                  <a:lnTo>
                    <a:pt x="899" y="2271"/>
                  </a:lnTo>
                  <a:lnTo>
                    <a:pt x="562" y="2337"/>
                  </a:lnTo>
                  <a:lnTo>
                    <a:pt x="87" y="2384"/>
                  </a:lnTo>
                  <a:lnTo>
                    <a:pt x="301" y="2107"/>
                  </a:lnTo>
                  <a:lnTo>
                    <a:pt x="123" y="1820"/>
                  </a:lnTo>
                  <a:lnTo>
                    <a:pt x="6" y="1471"/>
                  </a:lnTo>
                  <a:lnTo>
                    <a:pt x="0" y="1004"/>
                  </a:lnTo>
                  <a:lnTo>
                    <a:pt x="102" y="630"/>
                  </a:lnTo>
                  <a:lnTo>
                    <a:pt x="291" y="384"/>
                  </a:lnTo>
                  <a:lnTo>
                    <a:pt x="602" y="129"/>
                  </a:lnTo>
                  <a:lnTo>
                    <a:pt x="899" y="35"/>
                  </a:lnTo>
                  <a:lnTo>
                    <a:pt x="1245" y="0"/>
                  </a:lnTo>
                  <a:lnTo>
                    <a:pt x="1573" y="6"/>
                  </a:lnTo>
                  <a:lnTo>
                    <a:pt x="1874" y="123"/>
                  </a:lnTo>
                  <a:lnTo>
                    <a:pt x="2074" y="297"/>
                  </a:lnTo>
                  <a:lnTo>
                    <a:pt x="2181" y="481"/>
                  </a:lnTo>
                  <a:lnTo>
                    <a:pt x="2243" y="722"/>
                  </a:lnTo>
                  <a:lnTo>
                    <a:pt x="2217" y="1025"/>
                  </a:lnTo>
                  <a:lnTo>
                    <a:pt x="2120" y="1296"/>
                  </a:lnTo>
                  <a:lnTo>
                    <a:pt x="1961" y="1532"/>
                  </a:lnTo>
                  <a:lnTo>
                    <a:pt x="1798" y="1687"/>
                  </a:lnTo>
                  <a:lnTo>
                    <a:pt x="1982" y="1369"/>
                  </a:lnTo>
                  <a:lnTo>
                    <a:pt x="2084" y="1055"/>
                  </a:lnTo>
                  <a:lnTo>
                    <a:pt x="2094" y="743"/>
                  </a:lnTo>
                  <a:lnTo>
                    <a:pt x="2018" y="492"/>
                  </a:lnTo>
                  <a:lnTo>
                    <a:pt x="1798" y="261"/>
                  </a:lnTo>
                  <a:lnTo>
                    <a:pt x="1501" y="147"/>
                  </a:lnTo>
                  <a:lnTo>
                    <a:pt x="1221" y="143"/>
                  </a:lnTo>
                  <a:lnTo>
                    <a:pt x="868" y="210"/>
                  </a:lnTo>
                  <a:lnTo>
                    <a:pt x="629" y="328"/>
                  </a:lnTo>
                  <a:lnTo>
                    <a:pt x="419" y="528"/>
                  </a:lnTo>
                  <a:lnTo>
                    <a:pt x="296" y="727"/>
                  </a:lnTo>
                  <a:lnTo>
                    <a:pt x="230" y="1014"/>
                  </a:lnTo>
                  <a:lnTo>
                    <a:pt x="265" y="1384"/>
                  </a:lnTo>
                  <a:lnTo>
                    <a:pt x="378" y="1671"/>
                  </a:lnTo>
                  <a:lnTo>
                    <a:pt x="485" y="1825"/>
                  </a:lnTo>
                  <a:lnTo>
                    <a:pt x="664" y="1957"/>
                  </a:lnTo>
                  <a:lnTo>
                    <a:pt x="980" y="2024"/>
                  </a:lnTo>
                  <a:lnTo>
                    <a:pt x="745" y="1768"/>
                  </a:lnTo>
                  <a:lnTo>
                    <a:pt x="658" y="1492"/>
                  </a:lnTo>
                  <a:lnTo>
                    <a:pt x="653" y="1188"/>
                  </a:lnTo>
                  <a:lnTo>
                    <a:pt x="716" y="958"/>
                  </a:lnTo>
                  <a:lnTo>
                    <a:pt x="802" y="758"/>
                  </a:lnTo>
                  <a:lnTo>
                    <a:pt x="996" y="569"/>
                  </a:lnTo>
                  <a:lnTo>
                    <a:pt x="1216" y="502"/>
                  </a:lnTo>
                  <a:lnTo>
                    <a:pt x="1415" y="481"/>
                  </a:lnTo>
                  <a:lnTo>
                    <a:pt x="1594" y="528"/>
                  </a:lnTo>
                  <a:lnTo>
                    <a:pt x="1706" y="650"/>
                  </a:lnTo>
                  <a:lnTo>
                    <a:pt x="1756" y="805"/>
                  </a:lnTo>
                  <a:lnTo>
                    <a:pt x="1762" y="918"/>
                  </a:lnTo>
                  <a:lnTo>
                    <a:pt x="1701" y="1035"/>
                  </a:lnTo>
                  <a:lnTo>
                    <a:pt x="1583" y="1163"/>
                  </a:lnTo>
                  <a:lnTo>
                    <a:pt x="1583" y="1163"/>
                  </a:lnTo>
                  <a:lnTo>
                    <a:pt x="1583" y="1163"/>
                  </a:lnTo>
                  <a:close/>
                </a:path>
              </a:pathLst>
            </a:custGeom>
            <a:solidFill>
              <a:srgbClr val="000000"/>
            </a:solidFill>
            <a:ln w="9525">
              <a:noFill/>
              <a:round/>
              <a:headEnd/>
              <a:tailEnd/>
            </a:ln>
          </p:spPr>
          <p:txBody>
            <a:bodyPr/>
            <a:lstStyle/>
            <a:p>
              <a:endParaRPr lang="en-GB"/>
            </a:p>
          </p:txBody>
        </p:sp>
      </p:grpSp>
      <p:grpSp>
        <p:nvGrpSpPr>
          <p:cNvPr id="31" name="Group 183"/>
          <p:cNvGrpSpPr>
            <a:grpSpLocks/>
          </p:cNvGrpSpPr>
          <p:nvPr/>
        </p:nvGrpSpPr>
        <p:grpSpPr bwMode="auto">
          <a:xfrm>
            <a:off x="3220119" y="3844018"/>
            <a:ext cx="300789" cy="321469"/>
            <a:chOff x="1561" y="1395"/>
            <a:chExt cx="469" cy="493"/>
          </a:xfrm>
        </p:grpSpPr>
        <p:sp>
          <p:nvSpPr>
            <p:cNvPr id="150712" name="Freeform 184"/>
            <p:cNvSpPr>
              <a:spLocks/>
            </p:cNvSpPr>
            <p:nvPr/>
          </p:nvSpPr>
          <p:spPr bwMode="auto">
            <a:xfrm>
              <a:off x="1561" y="1395"/>
              <a:ext cx="469" cy="444"/>
            </a:xfrm>
            <a:custGeom>
              <a:avLst/>
              <a:gdLst/>
              <a:ahLst/>
              <a:cxnLst>
                <a:cxn ang="0">
                  <a:pos x="1007" y="2002"/>
                </a:cxn>
                <a:cxn ang="0">
                  <a:pos x="876" y="1562"/>
                </a:cxn>
                <a:cxn ang="0">
                  <a:pos x="898" y="1122"/>
                </a:cxn>
                <a:cxn ang="0">
                  <a:pos x="1115" y="836"/>
                </a:cxn>
                <a:cxn ang="0">
                  <a:pos x="1379" y="771"/>
                </a:cxn>
                <a:cxn ang="0">
                  <a:pos x="1532" y="814"/>
                </a:cxn>
                <a:cxn ang="0">
                  <a:pos x="1642" y="968"/>
                </a:cxn>
                <a:cxn ang="0">
                  <a:pos x="1577" y="1254"/>
                </a:cxn>
                <a:cxn ang="0">
                  <a:pos x="1467" y="1386"/>
                </a:cxn>
                <a:cxn ang="0">
                  <a:pos x="1840" y="1254"/>
                </a:cxn>
                <a:cxn ang="0">
                  <a:pos x="1774" y="1870"/>
                </a:cxn>
                <a:cxn ang="0">
                  <a:pos x="2168" y="1540"/>
                </a:cxn>
                <a:cxn ang="0">
                  <a:pos x="2343" y="1056"/>
                </a:cxn>
                <a:cxn ang="0">
                  <a:pos x="2278" y="572"/>
                </a:cxn>
                <a:cxn ang="0">
                  <a:pos x="2102" y="242"/>
                </a:cxn>
                <a:cxn ang="0">
                  <a:pos x="1708" y="67"/>
                </a:cxn>
                <a:cxn ang="0">
                  <a:pos x="1247" y="0"/>
                </a:cxn>
                <a:cxn ang="0">
                  <a:pos x="788" y="67"/>
                </a:cxn>
                <a:cxn ang="0">
                  <a:pos x="502" y="199"/>
                </a:cxn>
                <a:cxn ang="0">
                  <a:pos x="284" y="441"/>
                </a:cxn>
                <a:cxn ang="0">
                  <a:pos x="87" y="661"/>
                </a:cxn>
                <a:cxn ang="0">
                  <a:pos x="0" y="1100"/>
                </a:cxn>
                <a:cxn ang="0">
                  <a:pos x="108" y="1408"/>
                </a:cxn>
                <a:cxn ang="0">
                  <a:pos x="393" y="1914"/>
                </a:cxn>
                <a:cxn ang="0">
                  <a:pos x="678" y="2177"/>
                </a:cxn>
                <a:cxn ang="0">
                  <a:pos x="1161" y="2222"/>
                </a:cxn>
                <a:cxn ang="0">
                  <a:pos x="1007" y="2002"/>
                </a:cxn>
                <a:cxn ang="0">
                  <a:pos x="1007" y="2002"/>
                </a:cxn>
                <a:cxn ang="0">
                  <a:pos x="1007" y="2002"/>
                </a:cxn>
              </a:cxnLst>
              <a:rect l="0" t="0" r="r" b="b"/>
              <a:pathLst>
                <a:path w="2343" h="2222">
                  <a:moveTo>
                    <a:pt x="1007" y="2002"/>
                  </a:moveTo>
                  <a:lnTo>
                    <a:pt x="876" y="1562"/>
                  </a:lnTo>
                  <a:lnTo>
                    <a:pt x="898" y="1122"/>
                  </a:lnTo>
                  <a:lnTo>
                    <a:pt x="1115" y="836"/>
                  </a:lnTo>
                  <a:lnTo>
                    <a:pt x="1379" y="771"/>
                  </a:lnTo>
                  <a:lnTo>
                    <a:pt x="1532" y="814"/>
                  </a:lnTo>
                  <a:lnTo>
                    <a:pt x="1642" y="968"/>
                  </a:lnTo>
                  <a:lnTo>
                    <a:pt x="1577" y="1254"/>
                  </a:lnTo>
                  <a:lnTo>
                    <a:pt x="1467" y="1386"/>
                  </a:lnTo>
                  <a:lnTo>
                    <a:pt x="1840" y="1254"/>
                  </a:lnTo>
                  <a:lnTo>
                    <a:pt x="1774" y="1870"/>
                  </a:lnTo>
                  <a:lnTo>
                    <a:pt x="2168" y="1540"/>
                  </a:lnTo>
                  <a:lnTo>
                    <a:pt x="2343" y="1056"/>
                  </a:lnTo>
                  <a:lnTo>
                    <a:pt x="2278" y="572"/>
                  </a:lnTo>
                  <a:lnTo>
                    <a:pt x="2102" y="242"/>
                  </a:lnTo>
                  <a:lnTo>
                    <a:pt x="1708" y="67"/>
                  </a:lnTo>
                  <a:lnTo>
                    <a:pt x="1247" y="0"/>
                  </a:lnTo>
                  <a:lnTo>
                    <a:pt x="788" y="67"/>
                  </a:lnTo>
                  <a:lnTo>
                    <a:pt x="502" y="199"/>
                  </a:lnTo>
                  <a:lnTo>
                    <a:pt x="284" y="441"/>
                  </a:lnTo>
                  <a:lnTo>
                    <a:pt x="87" y="661"/>
                  </a:lnTo>
                  <a:lnTo>
                    <a:pt x="0" y="1100"/>
                  </a:lnTo>
                  <a:lnTo>
                    <a:pt x="108" y="1408"/>
                  </a:lnTo>
                  <a:lnTo>
                    <a:pt x="393" y="1914"/>
                  </a:lnTo>
                  <a:lnTo>
                    <a:pt x="678" y="2177"/>
                  </a:lnTo>
                  <a:lnTo>
                    <a:pt x="1161" y="2222"/>
                  </a:lnTo>
                  <a:lnTo>
                    <a:pt x="1007" y="2002"/>
                  </a:lnTo>
                  <a:lnTo>
                    <a:pt x="1007" y="2002"/>
                  </a:lnTo>
                  <a:lnTo>
                    <a:pt x="1007" y="2002"/>
                  </a:lnTo>
                  <a:close/>
                </a:path>
              </a:pathLst>
            </a:custGeom>
            <a:solidFill>
              <a:srgbClr val="66FFFF"/>
            </a:solidFill>
            <a:ln w="9525">
              <a:noFill/>
              <a:round/>
              <a:headEnd/>
              <a:tailEnd/>
            </a:ln>
          </p:spPr>
          <p:txBody>
            <a:bodyPr/>
            <a:lstStyle/>
            <a:p>
              <a:endParaRPr lang="en-GB"/>
            </a:p>
          </p:txBody>
        </p:sp>
        <p:sp>
          <p:nvSpPr>
            <p:cNvPr id="150713" name="Freeform 185"/>
            <p:cNvSpPr>
              <a:spLocks/>
            </p:cNvSpPr>
            <p:nvPr/>
          </p:nvSpPr>
          <p:spPr bwMode="auto">
            <a:xfrm>
              <a:off x="1572" y="1411"/>
              <a:ext cx="449" cy="477"/>
            </a:xfrm>
            <a:custGeom>
              <a:avLst/>
              <a:gdLst/>
              <a:ahLst/>
              <a:cxnLst>
                <a:cxn ang="0">
                  <a:pos x="1675" y="989"/>
                </a:cxn>
                <a:cxn ang="0">
                  <a:pos x="1588" y="661"/>
                </a:cxn>
                <a:cxn ang="0">
                  <a:pos x="1140" y="656"/>
                </a:cxn>
                <a:cxn ang="0">
                  <a:pos x="863" y="1061"/>
                </a:cxn>
                <a:cxn ang="0">
                  <a:pos x="905" y="1486"/>
                </a:cxn>
                <a:cxn ang="0">
                  <a:pos x="1441" y="1404"/>
                </a:cxn>
                <a:cxn ang="0">
                  <a:pos x="1293" y="2138"/>
                </a:cxn>
                <a:cxn ang="0">
                  <a:pos x="899" y="2271"/>
                </a:cxn>
                <a:cxn ang="0">
                  <a:pos x="87" y="2384"/>
                </a:cxn>
                <a:cxn ang="0">
                  <a:pos x="123" y="1820"/>
                </a:cxn>
                <a:cxn ang="0">
                  <a:pos x="0" y="1004"/>
                </a:cxn>
                <a:cxn ang="0">
                  <a:pos x="291" y="384"/>
                </a:cxn>
                <a:cxn ang="0">
                  <a:pos x="899" y="35"/>
                </a:cxn>
                <a:cxn ang="0">
                  <a:pos x="1573" y="6"/>
                </a:cxn>
                <a:cxn ang="0">
                  <a:pos x="2074" y="297"/>
                </a:cxn>
                <a:cxn ang="0">
                  <a:pos x="2243" y="722"/>
                </a:cxn>
                <a:cxn ang="0">
                  <a:pos x="2120" y="1296"/>
                </a:cxn>
                <a:cxn ang="0">
                  <a:pos x="1798" y="1687"/>
                </a:cxn>
                <a:cxn ang="0">
                  <a:pos x="2084" y="1055"/>
                </a:cxn>
                <a:cxn ang="0">
                  <a:pos x="2018" y="492"/>
                </a:cxn>
                <a:cxn ang="0">
                  <a:pos x="1501" y="147"/>
                </a:cxn>
                <a:cxn ang="0">
                  <a:pos x="868" y="210"/>
                </a:cxn>
                <a:cxn ang="0">
                  <a:pos x="419" y="528"/>
                </a:cxn>
                <a:cxn ang="0">
                  <a:pos x="230" y="1014"/>
                </a:cxn>
                <a:cxn ang="0">
                  <a:pos x="378" y="1671"/>
                </a:cxn>
                <a:cxn ang="0">
                  <a:pos x="664" y="1957"/>
                </a:cxn>
                <a:cxn ang="0">
                  <a:pos x="745" y="1768"/>
                </a:cxn>
                <a:cxn ang="0">
                  <a:pos x="653" y="1188"/>
                </a:cxn>
                <a:cxn ang="0">
                  <a:pos x="802" y="758"/>
                </a:cxn>
                <a:cxn ang="0">
                  <a:pos x="1216" y="502"/>
                </a:cxn>
                <a:cxn ang="0">
                  <a:pos x="1594" y="528"/>
                </a:cxn>
                <a:cxn ang="0">
                  <a:pos x="1756" y="805"/>
                </a:cxn>
                <a:cxn ang="0">
                  <a:pos x="1701" y="1035"/>
                </a:cxn>
                <a:cxn ang="0">
                  <a:pos x="1583" y="1163"/>
                </a:cxn>
              </a:cxnLst>
              <a:rect l="0" t="0" r="r" b="b"/>
              <a:pathLst>
                <a:path w="2243" h="2384">
                  <a:moveTo>
                    <a:pt x="1583" y="1163"/>
                  </a:moveTo>
                  <a:lnTo>
                    <a:pt x="1675" y="989"/>
                  </a:lnTo>
                  <a:lnTo>
                    <a:pt x="1680" y="824"/>
                  </a:lnTo>
                  <a:lnTo>
                    <a:pt x="1588" y="661"/>
                  </a:lnTo>
                  <a:lnTo>
                    <a:pt x="1353" y="604"/>
                  </a:lnTo>
                  <a:lnTo>
                    <a:pt x="1140" y="656"/>
                  </a:lnTo>
                  <a:lnTo>
                    <a:pt x="960" y="860"/>
                  </a:lnTo>
                  <a:lnTo>
                    <a:pt x="863" y="1061"/>
                  </a:lnTo>
                  <a:lnTo>
                    <a:pt x="847" y="1266"/>
                  </a:lnTo>
                  <a:lnTo>
                    <a:pt x="905" y="1486"/>
                  </a:lnTo>
                  <a:lnTo>
                    <a:pt x="1083" y="1656"/>
                  </a:lnTo>
                  <a:lnTo>
                    <a:pt x="1441" y="1404"/>
                  </a:lnTo>
                  <a:lnTo>
                    <a:pt x="1333" y="1799"/>
                  </a:lnTo>
                  <a:lnTo>
                    <a:pt x="1293" y="2138"/>
                  </a:lnTo>
                  <a:lnTo>
                    <a:pt x="1323" y="2250"/>
                  </a:lnTo>
                  <a:lnTo>
                    <a:pt x="899" y="2271"/>
                  </a:lnTo>
                  <a:lnTo>
                    <a:pt x="562" y="2337"/>
                  </a:lnTo>
                  <a:lnTo>
                    <a:pt x="87" y="2384"/>
                  </a:lnTo>
                  <a:lnTo>
                    <a:pt x="301" y="2107"/>
                  </a:lnTo>
                  <a:lnTo>
                    <a:pt x="123" y="1820"/>
                  </a:lnTo>
                  <a:lnTo>
                    <a:pt x="6" y="1471"/>
                  </a:lnTo>
                  <a:lnTo>
                    <a:pt x="0" y="1004"/>
                  </a:lnTo>
                  <a:lnTo>
                    <a:pt x="102" y="630"/>
                  </a:lnTo>
                  <a:lnTo>
                    <a:pt x="291" y="384"/>
                  </a:lnTo>
                  <a:lnTo>
                    <a:pt x="602" y="129"/>
                  </a:lnTo>
                  <a:lnTo>
                    <a:pt x="899" y="35"/>
                  </a:lnTo>
                  <a:lnTo>
                    <a:pt x="1245" y="0"/>
                  </a:lnTo>
                  <a:lnTo>
                    <a:pt x="1573" y="6"/>
                  </a:lnTo>
                  <a:lnTo>
                    <a:pt x="1874" y="123"/>
                  </a:lnTo>
                  <a:lnTo>
                    <a:pt x="2074" y="297"/>
                  </a:lnTo>
                  <a:lnTo>
                    <a:pt x="2181" y="481"/>
                  </a:lnTo>
                  <a:lnTo>
                    <a:pt x="2243" y="722"/>
                  </a:lnTo>
                  <a:lnTo>
                    <a:pt x="2217" y="1025"/>
                  </a:lnTo>
                  <a:lnTo>
                    <a:pt x="2120" y="1296"/>
                  </a:lnTo>
                  <a:lnTo>
                    <a:pt x="1961" y="1532"/>
                  </a:lnTo>
                  <a:lnTo>
                    <a:pt x="1798" y="1687"/>
                  </a:lnTo>
                  <a:lnTo>
                    <a:pt x="1982" y="1369"/>
                  </a:lnTo>
                  <a:lnTo>
                    <a:pt x="2084" y="1055"/>
                  </a:lnTo>
                  <a:lnTo>
                    <a:pt x="2094" y="743"/>
                  </a:lnTo>
                  <a:lnTo>
                    <a:pt x="2018" y="492"/>
                  </a:lnTo>
                  <a:lnTo>
                    <a:pt x="1798" y="261"/>
                  </a:lnTo>
                  <a:lnTo>
                    <a:pt x="1501" y="147"/>
                  </a:lnTo>
                  <a:lnTo>
                    <a:pt x="1221" y="143"/>
                  </a:lnTo>
                  <a:lnTo>
                    <a:pt x="868" y="210"/>
                  </a:lnTo>
                  <a:lnTo>
                    <a:pt x="629" y="328"/>
                  </a:lnTo>
                  <a:lnTo>
                    <a:pt x="419" y="528"/>
                  </a:lnTo>
                  <a:lnTo>
                    <a:pt x="296" y="727"/>
                  </a:lnTo>
                  <a:lnTo>
                    <a:pt x="230" y="1014"/>
                  </a:lnTo>
                  <a:lnTo>
                    <a:pt x="265" y="1384"/>
                  </a:lnTo>
                  <a:lnTo>
                    <a:pt x="378" y="1671"/>
                  </a:lnTo>
                  <a:lnTo>
                    <a:pt x="485" y="1825"/>
                  </a:lnTo>
                  <a:lnTo>
                    <a:pt x="664" y="1957"/>
                  </a:lnTo>
                  <a:lnTo>
                    <a:pt x="980" y="2024"/>
                  </a:lnTo>
                  <a:lnTo>
                    <a:pt x="745" y="1768"/>
                  </a:lnTo>
                  <a:lnTo>
                    <a:pt x="658" y="1492"/>
                  </a:lnTo>
                  <a:lnTo>
                    <a:pt x="653" y="1188"/>
                  </a:lnTo>
                  <a:lnTo>
                    <a:pt x="716" y="958"/>
                  </a:lnTo>
                  <a:lnTo>
                    <a:pt x="802" y="758"/>
                  </a:lnTo>
                  <a:lnTo>
                    <a:pt x="996" y="569"/>
                  </a:lnTo>
                  <a:lnTo>
                    <a:pt x="1216" y="502"/>
                  </a:lnTo>
                  <a:lnTo>
                    <a:pt x="1415" y="481"/>
                  </a:lnTo>
                  <a:lnTo>
                    <a:pt x="1594" y="528"/>
                  </a:lnTo>
                  <a:lnTo>
                    <a:pt x="1706" y="650"/>
                  </a:lnTo>
                  <a:lnTo>
                    <a:pt x="1756" y="805"/>
                  </a:lnTo>
                  <a:lnTo>
                    <a:pt x="1762" y="918"/>
                  </a:lnTo>
                  <a:lnTo>
                    <a:pt x="1701" y="1035"/>
                  </a:lnTo>
                  <a:lnTo>
                    <a:pt x="1583" y="1163"/>
                  </a:lnTo>
                  <a:lnTo>
                    <a:pt x="1583" y="1163"/>
                  </a:lnTo>
                  <a:lnTo>
                    <a:pt x="1583" y="1163"/>
                  </a:lnTo>
                  <a:close/>
                </a:path>
              </a:pathLst>
            </a:custGeom>
            <a:solidFill>
              <a:srgbClr val="000000"/>
            </a:solidFill>
            <a:ln w="9525">
              <a:noFill/>
              <a:round/>
              <a:headEnd/>
              <a:tailEnd/>
            </a:ln>
          </p:spPr>
          <p:txBody>
            <a:bodyPr/>
            <a:lstStyle/>
            <a:p>
              <a:endParaRPr lang="en-GB"/>
            </a:p>
          </p:txBody>
        </p:sp>
      </p:grpSp>
      <p:grpSp>
        <p:nvGrpSpPr>
          <p:cNvPr id="150528" name="Group 186"/>
          <p:cNvGrpSpPr>
            <a:grpSpLocks/>
          </p:cNvGrpSpPr>
          <p:nvPr/>
        </p:nvGrpSpPr>
        <p:grpSpPr bwMode="auto">
          <a:xfrm rot="8509831">
            <a:off x="2845803" y="4583907"/>
            <a:ext cx="240632" cy="256834"/>
            <a:chOff x="1561" y="1395"/>
            <a:chExt cx="469" cy="493"/>
          </a:xfrm>
        </p:grpSpPr>
        <p:sp>
          <p:nvSpPr>
            <p:cNvPr id="150715" name="Freeform 187"/>
            <p:cNvSpPr>
              <a:spLocks/>
            </p:cNvSpPr>
            <p:nvPr/>
          </p:nvSpPr>
          <p:spPr bwMode="auto">
            <a:xfrm>
              <a:off x="1561" y="1395"/>
              <a:ext cx="469" cy="444"/>
            </a:xfrm>
            <a:custGeom>
              <a:avLst/>
              <a:gdLst/>
              <a:ahLst/>
              <a:cxnLst>
                <a:cxn ang="0">
                  <a:pos x="1007" y="2002"/>
                </a:cxn>
                <a:cxn ang="0">
                  <a:pos x="876" y="1562"/>
                </a:cxn>
                <a:cxn ang="0">
                  <a:pos x="898" y="1122"/>
                </a:cxn>
                <a:cxn ang="0">
                  <a:pos x="1115" y="836"/>
                </a:cxn>
                <a:cxn ang="0">
                  <a:pos x="1379" y="771"/>
                </a:cxn>
                <a:cxn ang="0">
                  <a:pos x="1532" y="814"/>
                </a:cxn>
                <a:cxn ang="0">
                  <a:pos x="1642" y="968"/>
                </a:cxn>
                <a:cxn ang="0">
                  <a:pos x="1577" y="1254"/>
                </a:cxn>
                <a:cxn ang="0">
                  <a:pos x="1467" y="1386"/>
                </a:cxn>
                <a:cxn ang="0">
                  <a:pos x="1840" y="1254"/>
                </a:cxn>
                <a:cxn ang="0">
                  <a:pos x="1774" y="1870"/>
                </a:cxn>
                <a:cxn ang="0">
                  <a:pos x="2168" y="1540"/>
                </a:cxn>
                <a:cxn ang="0">
                  <a:pos x="2343" y="1056"/>
                </a:cxn>
                <a:cxn ang="0">
                  <a:pos x="2278" y="572"/>
                </a:cxn>
                <a:cxn ang="0">
                  <a:pos x="2102" y="242"/>
                </a:cxn>
                <a:cxn ang="0">
                  <a:pos x="1708" y="67"/>
                </a:cxn>
                <a:cxn ang="0">
                  <a:pos x="1247" y="0"/>
                </a:cxn>
                <a:cxn ang="0">
                  <a:pos x="788" y="67"/>
                </a:cxn>
                <a:cxn ang="0">
                  <a:pos x="502" y="199"/>
                </a:cxn>
                <a:cxn ang="0">
                  <a:pos x="284" y="441"/>
                </a:cxn>
                <a:cxn ang="0">
                  <a:pos x="87" y="661"/>
                </a:cxn>
                <a:cxn ang="0">
                  <a:pos x="0" y="1100"/>
                </a:cxn>
                <a:cxn ang="0">
                  <a:pos x="108" y="1408"/>
                </a:cxn>
                <a:cxn ang="0">
                  <a:pos x="393" y="1914"/>
                </a:cxn>
                <a:cxn ang="0">
                  <a:pos x="678" y="2177"/>
                </a:cxn>
                <a:cxn ang="0">
                  <a:pos x="1161" y="2222"/>
                </a:cxn>
                <a:cxn ang="0">
                  <a:pos x="1007" y="2002"/>
                </a:cxn>
                <a:cxn ang="0">
                  <a:pos x="1007" y="2002"/>
                </a:cxn>
                <a:cxn ang="0">
                  <a:pos x="1007" y="2002"/>
                </a:cxn>
              </a:cxnLst>
              <a:rect l="0" t="0" r="r" b="b"/>
              <a:pathLst>
                <a:path w="2343" h="2222">
                  <a:moveTo>
                    <a:pt x="1007" y="2002"/>
                  </a:moveTo>
                  <a:lnTo>
                    <a:pt x="876" y="1562"/>
                  </a:lnTo>
                  <a:lnTo>
                    <a:pt x="898" y="1122"/>
                  </a:lnTo>
                  <a:lnTo>
                    <a:pt x="1115" y="836"/>
                  </a:lnTo>
                  <a:lnTo>
                    <a:pt x="1379" y="771"/>
                  </a:lnTo>
                  <a:lnTo>
                    <a:pt x="1532" y="814"/>
                  </a:lnTo>
                  <a:lnTo>
                    <a:pt x="1642" y="968"/>
                  </a:lnTo>
                  <a:lnTo>
                    <a:pt x="1577" y="1254"/>
                  </a:lnTo>
                  <a:lnTo>
                    <a:pt x="1467" y="1386"/>
                  </a:lnTo>
                  <a:lnTo>
                    <a:pt x="1840" y="1254"/>
                  </a:lnTo>
                  <a:lnTo>
                    <a:pt x="1774" y="1870"/>
                  </a:lnTo>
                  <a:lnTo>
                    <a:pt x="2168" y="1540"/>
                  </a:lnTo>
                  <a:lnTo>
                    <a:pt x="2343" y="1056"/>
                  </a:lnTo>
                  <a:lnTo>
                    <a:pt x="2278" y="572"/>
                  </a:lnTo>
                  <a:lnTo>
                    <a:pt x="2102" y="242"/>
                  </a:lnTo>
                  <a:lnTo>
                    <a:pt x="1708" y="67"/>
                  </a:lnTo>
                  <a:lnTo>
                    <a:pt x="1247" y="0"/>
                  </a:lnTo>
                  <a:lnTo>
                    <a:pt x="788" y="67"/>
                  </a:lnTo>
                  <a:lnTo>
                    <a:pt x="502" y="199"/>
                  </a:lnTo>
                  <a:lnTo>
                    <a:pt x="284" y="441"/>
                  </a:lnTo>
                  <a:lnTo>
                    <a:pt x="87" y="661"/>
                  </a:lnTo>
                  <a:lnTo>
                    <a:pt x="0" y="1100"/>
                  </a:lnTo>
                  <a:lnTo>
                    <a:pt x="108" y="1408"/>
                  </a:lnTo>
                  <a:lnTo>
                    <a:pt x="393" y="1914"/>
                  </a:lnTo>
                  <a:lnTo>
                    <a:pt x="678" y="2177"/>
                  </a:lnTo>
                  <a:lnTo>
                    <a:pt x="1161" y="2222"/>
                  </a:lnTo>
                  <a:lnTo>
                    <a:pt x="1007" y="2002"/>
                  </a:lnTo>
                  <a:lnTo>
                    <a:pt x="1007" y="2002"/>
                  </a:lnTo>
                  <a:lnTo>
                    <a:pt x="1007" y="2002"/>
                  </a:lnTo>
                  <a:close/>
                </a:path>
              </a:pathLst>
            </a:custGeom>
            <a:solidFill>
              <a:srgbClr val="66FFFF"/>
            </a:solidFill>
            <a:ln w="9525">
              <a:noFill/>
              <a:round/>
              <a:headEnd/>
              <a:tailEnd/>
            </a:ln>
          </p:spPr>
          <p:txBody>
            <a:bodyPr/>
            <a:lstStyle/>
            <a:p>
              <a:endParaRPr lang="en-GB"/>
            </a:p>
          </p:txBody>
        </p:sp>
        <p:sp>
          <p:nvSpPr>
            <p:cNvPr id="150716" name="Freeform 188"/>
            <p:cNvSpPr>
              <a:spLocks/>
            </p:cNvSpPr>
            <p:nvPr/>
          </p:nvSpPr>
          <p:spPr bwMode="auto">
            <a:xfrm>
              <a:off x="1572" y="1411"/>
              <a:ext cx="449" cy="477"/>
            </a:xfrm>
            <a:custGeom>
              <a:avLst/>
              <a:gdLst/>
              <a:ahLst/>
              <a:cxnLst>
                <a:cxn ang="0">
                  <a:pos x="1675" y="989"/>
                </a:cxn>
                <a:cxn ang="0">
                  <a:pos x="1588" y="661"/>
                </a:cxn>
                <a:cxn ang="0">
                  <a:pos x="1140" y="656"/>
                </a:cxn>
                <a:cxn ang="0">
                  <a:pos x="863" y="1061"/>
                </a:cxn>
                <a:cxn ang="0">
                  <a:pos x="905" y="1486"/>
                </a:cxn>
                <a:cxn ang="0">
                  <a:pos x="1441" y="1404"/>
                </a:cxn>
                <a:cxn ang="0">
                  <a:pos x="1293" y="2138"/>
                </a:cxn>
                <a:cxn ang="0">
                  <a:pos x="899" y="2271"/>
                </a:cxn>
                <a:cxn ang="0">
                  <a:pos x="87" y="2384"/>
                </a:cxn>
                <a:cxn ang="0">
                  <a:pos x="123" y="1820"/>
                </a:cxn>
                <a:cxn ang="0">
                  <a:pos x="0" y="1004"/>
                </a:cxn>
                <a:cxn ang="0">
                  <a:pos x="291" y="384"/>
                </a:cxn>
                <a:cxn ang="0">
                  <a:pos x="899" y="35"/>
                </a:cxn>
                <a:cxn ang="0">
                  <a:pos x="1573" y="6"/>
                </a:cxn>
                <a:cxn ang="0">
                  <a:pos x="2074" y="297"/>
                </a:cxn>
                <a:cxn ang="0">
                  <a:pos x="2243" y="722"/>
                </a:cxn>
                <a:cxn ang="0">
                  <a:pos x="2120" y="1296"/>
                </a:cxn>
                <a:cxn ang="0">
                  <a:pos x="1798" y="1687"/>
                </a:cxn>
                <a:cxn ang="0">
                  <a:pos x="2084" y="1055"/>
                </a:cxn>
                <a:cxn ang="0">
                  <a:pos x="2018" y="492"/>
                </a:cxn>
                <a:cxn ang="0">
                  <a:pos x="1501" y="147"/>
                </a:cxn>
                <a:cxn ang="0">
                  <a:pos x="868" y="210"/>
                </a:cxn>
                <a:cxn ang="0">
                  <a:pos x="419" y="528"/>
                </a:cxn>
                <a:cxn ang="0">
                  <a:pos x="230" y="1014"/>
                </a:cxn>
                <a:cxn ang="0">
                  <a:pos x="378" y="1671"/>
                </a:cxn>
                <a:cxn ang="0">
                  <a:pos x="664" y="1957"/>
                </a:cxn>
                <a:cxn ang="0">
                  <a:pos x="745" y="1768"/>
                </a:cxn>
                <a:cxn ang="0">
                  <a:pos x="653" y="1188"/>
                </a:cxn>
                <a:cxn ang="0">
                  <a:pos x="802" y="758"/>
                </a:cxn>
                <a:cxn ang="0">
                  <a:pos x="1216" y="502"/>
                </a:cxn>
                <a:cxn ang="0">
                  <a:pos x="1594" y="528"/>
                </a:cxn>
                <a:cxn ang="0">
                  <a:pos x="1756" y="805"/>
                </a:cxn>
                <a:cxn ang="0">
                  <a:pos x="1701" y="1035"/>
                </a:cxn>
                <a:cxn ang="0">
                  <a:pos x="1583" y="1163"/>
                </a:cxn>
              </a:cxnLst>
              <a:rect l="0" t="0" r="r" b="b"/>
              <a:pathLst>
                <a:path w="2243" h="2384">
                  <a:moveTo>
                    <a:pt x="1583" y="1163"/>
                  </a:moveTo>
                  <a:lnTo>
                    <a:pt x="1675" y="989"/>
                  </a:lnTo>
                  <a:lnTo>
                    <a:pt x="1680" y="824"/>
                  </a:lnTo>
                  <a:lnTo>
                    <a:pt x="1588" y="661"/>
                  </a:lnTo>
                  <a:lnTo>
                    <a:pt x="1353" y="604"/>
                  </a:lnTo>
                  <a:lnTo>
                    <a:pt x="1140" y="656"/>
                  </a:lnTo>
                  <a:lnTo>
                    <a:pt x="960" y="860"/>
                  </a:lnTo>
                  <a:lnTo>
                    <a:pt x="863" y="1061"/>
                  </a:lnTo>
                  <a:lnTo>
                    <a:pt x="847" y="1266"/>
                  </a:lnTo>
                  <a:lnTo>
                    <a:pt x="905" y="1486"/>
                  </a:lnTo>
                  <a:lnTo>
                    <a:pt x="1083" y="1656"/>
                  </a:lnTo>
                  <a:lnTo>
                    <a:pt x="1441" y="1404"/>
                  </a:lnTo>
                  <a:lnTo>
                    <a:pt x="1333" y="1799"/>
                  </a:lnTo>
                  <a:lnTo>
                    <a:pt x="1293" y="2138"/>
                  </a:lnTo>
                  <a:lnTo>
                    <a:pt x="1323" y="2250"/>
                  </a:lnTo>
                  <a:lnTo>
                    <a:pt x="899" y="2271"/>
                  </a:lnTo>
                  <a:lnTo>
                    <a:pt x="562" y="2337"/>
                  </a:lnTo>
                  <a:lnTo>
                    <a:pt x="87" y="2384"/>
                  </a:lnTo>
                  <a:lnTo>
                    <a:pt x="301" y="2107"/>
                  </a:lnTo>
                  <a:lnTo>
                    <a:pt x="123" y="1820"/>
                  </a:lnTo>
                  <a:lnTo>
                    <a:pt x="6" y="1471"/>
                  </a:lnTo>
                  <a:lnTo>
                    <a:pt x="0" y="1004"/>
                  </a:lnTo>
                  <a:lnTo>
                    <a:pt x="102" y="630"/>
                  </a:lnTo>
                  <a:lnTo>
                    <a:pt x="291" y="384"/>
                  </a:lnTo>
                  <a:lnTo>
                    <a:pt x="602" y="129"/>
                  </a:lnTo>
                  <a:lnTo>
                    <a:pt x="899" y="35"/>
                  </a:lnTo>
                  <a:lnTo>
                    <a:pt x="1245" y="0"/>
                  </a:lnTo>
                  <a:lnTo>
                    <a:pt x="1573" y="6"/>
                  </a:lnTo>
                  <a:lnTo>
                    <a:pt x="1874" y="123"/>
                  </a:lnTo>
                  <a:lnTo>
                    <a:pt x="2074" y="297"/>
                  </a:lnTo>
                  <a:lnTo>
                    <a:pt x="2181" y="481"/>
                  </a:lnTo>
                  <a:lnTo>
                    <a:pt x="2243" y="722"/>
                  </a:lnTo>
                  <a:lnTo>
                    <a:pt x="2217" y="1025"/>
                  </a:lnTo>
                  <a:lnTo>
                    <a:pt x="2120" y="1296"/>
                  </a:lnTo>
                  <a:lnTo>
                    <a:pt x="1961" y="1532"/>
                  </a:lnTo>
                  <a:lnTo>
                    <a:pt x="1798" y="1687"/>
                  </a:lnTo>
                  <a:lnTo>
                    <a:pt x="1982" y="1369"/>
                  </a:lnTo>
                  <a:lnTo>
                    <a:pt x="2084" y="1055"/>
                  </a:lnTo>
                  <a:lnTo>
                    <a:pt x="2094" y="743"/>
                  </a:lnTo>
                  <a:lnTo>
                    <a:pt x="2018" y="492"/>
                  </a:lnTo>
                  <a:lnTo>
                    <a:pt x="1798" y="261"/>
                  </a:lnTo>
                  <a:lnTo>
                    <a:pt x="1501" y="147"/>
                  </a:lnTo>
                  <a:lnTo>
                    <a:pt x="1221" y="143"/>
                  </a:lnTo>
                  <a:lnTo>
                    <a:pt x="868" y="210"/>
                  </a:lnTo>
                  <a:lnTo>
                    <a:pt x="629" y="328"/>
                  </a:lnTo>
                  <a:lnTo>
                    <a:pt x="419" y="528"/>
                  </a:lnTo>
                  <a:lnTo>
                    <a:pt x="296" y="727"/>
                  </a:lnTo>
                  <a:lnTo>
                    <a:pt x="230" y="1014"/>
                  </a:lnTo>
                  <a:lnTo>
                    <a:pt x="265" y="1384"/>
                  </a:lnTo>
                  <a:lnTo>
                    <a:pt x="378" y="1671"/>
                  </a:lnTo>
                  <a:lnTo>
                    <a:pt x="485" y="1825"/>
                  </a:lnTo>
                  <a:lnTo>
                    <a:pt x="664" y="1957"/>
                  </a:lnTo>
                  <a:lnTo>
                    <a:pt x="980" y="2024"/>
                  </a:lnTo>
                  <a:lnTo>
                    <a:pt x="745" y="1768"/>
                  </a:lnTo>
                  <a:lnTo>
                    <a:pt x="658" y="1492"/>
                  </a:lnTo>
                  <a:lnTo>
                    <a:pt x="653" y="1188"/>
                  </a:lnTo>
                  <a:lnTo>
                    <a:pt x="716" y="958"/>
                  </a:lnTo>
                  <a:lnTo>
                    <a:pt x="802" y="758"/>
                  </a:lnTo>
                  <a:lnTo>
                    <a:pt x="996" y="569"/>
                  </a:lnTo>
                  <a:lnTo>
                    <a:pt x="1216" y="502"/>
                  </a:lnTo>
                  <a:lnTo>
                    <a:pt x="1415" y="481"/>
                  </a:lnTo>
                  <a:lnTo>
                    <a:pt x="1594" y="528"/>
                  </a:lnTo>
                  <a:lnTo>
                    <a:pt x="1706" y="650"/>
                  </a:lnTo>
                  <a:lnTo>
                    <a:pt x="1756" y="805"/>
                  </a:lnTo>
                  <a:lnTo>
                    <a:pt x="1762" y="918"/>
                  </a:lnTo>
                  <a:lnTo>
                    <a:pt x="1701" y="1035"/>
                  </a:lnTo>
                  <a:lnTo>
                    <a:pt x="1583" y="1163"/>
                  </a:lnTo>
                  <a:lnTo>
                    <a:pt x="1583" y="1163"/>
                  </a:lnTo>
                  <a:lnTo>
                    <a:pt x="1583" y="1163"/>
                  </a:lnTo>
                  <a:close/>
                </a:path>
              </a:pathLst>
            </a:custGeom>
            <a:solidFill>
              <a:srgbClr val="000000"/>
            </a:solidFill>
            <a:ln w="9525">
              <a:noFill/>
              <a:round/>
              <a:headEnd/>
              <a:tailEnd/>
            </a:ln>
          </p:spPr>
          <p:txBody>
            <a:bodyPr/>
            <a:lstStyle/>
            <a:p>
              <a:endParaRPr lang="en-GB"/>
            </a:p>
          </p:txBody>
        </p:sp>
      </p:grpSp>
      <p:grpSp>
        <p:nvGrpSpPr>
          <p:cNvPr id="150529" name="Group 189"/>
          <p:cNvGrpSpPr>
            <a:grpSpLocks/>
          </p:cNvGrpSpPr>
          <p:nvPr/>
        </p:nvGrpSpPr>
        <p:grpSpPr bwMode="auto">
          <a:xfrm rot="-5400000">
            <a:off x="3099952" y="4665640"/>
            <a:ext cx="173491" cy="200526"/>
            <a:chOff x="1561" y="1395"/>
            <a:chExt cx="469" cy="493"/>
          </a:xfrm>
        </p:grpSpPr>
        <p:sp>
          <p:nvSpPr>
            <p:cNvPr id="150718" name="Freeform 190"/>
            <p:cNvSpPr>
              <a:spLocks/>
            </p:cNvSpPr>
            <p:nvPr/>
          </p:nvSpPr>
          <p:spPr bwMode="auto">
            <a:xfrm>
              <a:off x="1561" y="1395"/>
              <a:ext cx="469" cy="444"/>
            </a:xfrm>
            <a:custGeom>
              <a:avLst/>
              <a:gdLst/>
              <a:ahLst/>
              <a:cxnLst>
                <a:cxn ang="0">
                  <a:pos x="1007" y="2002"/>
                </a:cxn>
                <a:cxn ang="0">
                  <a:pos x="876" y="1562"/>
                </a:cxn>
                <a:cxn ang="0">
                  <a:pos x="898" y="1122"/>
                </a:cxn>
                <a:cxn ang="0">
                  <a:pos x="1115" y="836"/>
                </a:cxn>
                <a:cxn ang="0">
                  <a:pos x="1379" y="771"/>
                </a:cxn>
                <a:cxn ang="0">
                  <a:pos x="1532" y="814"/>
                </a:cxn>
                <a:cxn ang="0">
                  <a:pos x="1642" y="968"/>
                </a:cxn>
                <a:cxn ang="0">
                  <a:pos x="1577" y="1254"/>
                </a:cxn>
                <a:cxn ang="0">
                  <a:pos x="1467" y="1386"/>
                </a:cxn>
                <a:cxn ang="0">
                  <a:pos x="1840" y="1254"/>
                </a:cxn>
                <a:cxn ang="0">
                  <a:pos x="1774" y="1870"/>
                </a:cxn>
                <a:cxn ang="0">
                  <a:pos x="2168" y="1540"/>
                </a:cxn>
                <a:cxn ang="0">
                  <a:pos x="2343" y="1056"/>
                </a:cxn>
                <a:cxn ang="0">
                  <a:pos x="2278" y="572"/>
                </a:cxn>
                <a:cxn ang="0">
                  <a:pos x="2102" y="242"/>
                </a:cxn>
                <a:cxn ang="0">
                  <a:pos x="1708" y="67"/>
                </a:cxn>
                <a:cxn ang="0">
                  <a:pos x="1247" y="0"/>
                </a:cxn>
                <a:cxn ang="0">
                  <a:pos x="788" y="67"/>
                </a:cxn>
                <a:cxn ang="0">
                  <a:pos x="502" y="199"/>
                </a:cxn>
                <a:cxn ang="0">
                  <a:pos x="284" y="441"/>
                </a:cxn>
                <a:cxn ang="0">
                  <a:pos x="87" y="661"/>
                </a:cxn>
                <a:cxn ang="0">
                  <a:pos x="0" y="1100"/>
                </a:cxn>
                <a:cxn ang="0">
                  <a:pos x="108" y="1408"/>
                </a:cxn>
                <a:cxn ang="0">
                  <a:pos x="393" y="1914"/>
                </a:cxn>
                <a:cxn ang="0">
                  <a:pos x="678" y="2177"/>
                </a:cxn>
                <a:cxn ang="0">
                  <a:pos x="1161" y="2222"/>
                </a:cxn>
                <a:cxn ang="0">
                  <a:pos x="1007" y="2002"/>
                </a:cxn>
                <a:cxn ang="0">
                  <a:pos x="1007" y="2002"/>
                </a:cxn>
                <a:cxn ang="0">
                  <a:pos x="1007" y="2002"/>
                </a:cxn>
              </a:cxnLst>
              <a:rect l="0" t="0" r="r" b="b"/>
              <a:pathLst>
                <a:path w="2343" h="2222">
                  <a:moveTo>
                    <a:pt x="1007" y="2002"/>
                  </a:moveTo>
                  <a:lnTo>
                    <a:pt x="876" y="1562"/>
                  </a:lnTo>
                  <a:lnTo>
                    <a:pt x="898" y="1122"/>
                  </a:lnTo>
                  <a:lnTo>
                    <a:pt x="1115" y="836"/>
                  </a:lnTo>
                  <a:lnTo>
                    <a:pt x="1379" y="771"/>
                  </a:lnTo>
                  <a:lnTo>
                    <a:pt x="1532" y="814"/>
                  </a:lnTo>
                  <a:lnTo>
                    <a:pt x="1642" y="968"/>
                  </a:lnTo>
                  <a:lnTo>
                    <a:pt x="1577" y="1254"/>
                  </a:lnTo>
                  <a:lnTo>
                    <a:pt x="1467" y="1386"/>
                  </a:lnTo>
                  <a:lnTo>
                    <a:pt x="1840" y="1254"/>
                  </a:lnTo>
                  <a:lnTo>
                    <a:pt x="1774" y="1870"/>
                  </a:lnTo>
                  <a:lnTo>
                    <a:pt x="2168" y="1540"/>
                  </a:lnTo>
                  <a:lnTo>
                    <a:pt x="2343" y="1056"/>
                  </a:lnTo>
                  <a:lnTo>
                    <a:pt x="2278" y="572"/>
                  </a:lnTo>
                  <a:lnTo>
                    <a:pt x="2102" y="242"/>
                  </a:lnTo>
                  <a:lnTo>
                    <a:pt x="1708" y="67"/>
                  </a:lnTo>
                  <a:lnTo>
                    <a:pt x="1247" y="0"/>
                  </a:lnTo>
                  <a:lnTo>
                    <a:pt x="788" y="67"/>
                  </a:lnTo>
                  <a:lnTo>
                    <a:pt x="502" y="199"/>
                  </a:lnTo>
                  <a:lnTo>
                    <a:pt x="284" y="441"/>
                  </a:lnTo>
                  <a:lnTo>
                    <a:pt x="87" y="661"/>
                  </a:lnTo>
                  <a:lnTo>
                    <a:pt x="0" y="1100"/>
                  </a:lnTo>
                  <a:lnTo>
                    <a:pt x="108" y="1408"/>
                  </a:lnTo>
                  <a:lnTo>
                    <a:pt x="393" y="1914"/>
                  </a:lnTo>
                  <a:lnTo>
                    <a:pt x="678" y="2177"/>
                  </a:lnTo>
                  <a:lnTo>
                    <a:pt x="1161" y="2222"/>
                  </a:lnTo>
                  <a:lnTo>
                    <a:pt x="1007" y="2002"/>
                  </a:lnTo>
                  <a:lnTo>
                    <a:pt x="1007" y="2002"/>
                  </a:lnTo>
                  <a:lnTo>
                    <a:pt x="1007" y="2002"/>
                  </a:lnTo>
                  <a:close/>
                </a:path>
              </a:pathLst>
            </a:custGeom>
            <a:solidFill>
              <a:srgbClr val="66FFFF"/>
            </a:solidFill>
            <a:ln w="9525">
              <a:noFill/>
              <a:round/>
              <a:headEnd/>
              <a:tailEnd/>
            </a:ln>
          </p:spPr>
          <p:txBody>
            <a:bodyPr/>
            <a:lstStyle/>
            <a:p>
              <a:endParaRPr lang="en-GB"/>
            </a:p>
          </p:txBody>
        </p:sp>
        <p:sp>
          <p:nvSpPr>
            <p:cNvPr id="150719" name="Freeform 191"/>
            <p:cNvSpPr>
              <a:spLocks/>
            </p:cNvSpPr>
            <p:nvPr/>
          </p:nvSpPr>
          <p:spPr bwMode="auto">
            <a:xfrm>
              <a:off x="1572" y="1411"/>
              <a:ext cx="449" cy="477"/>
            </a:xfrm>
            <a:custGeom>
              <a:avLst/>
              <a:gdLst/>
              <a:ahLst/>
              <a:cxnLst>
                <a:cxn ang="0">
                  <a:pos x="1675" y="989"/>
                </a:cxn>
                <a:cxn ang="0">
                  <a:pos x="1588" y="661"/>
                </a:cxn>
                <a:cxn ang="0">
                  <a:pos x="1140" y="656"/>
                </a:cxn>
                <a:cxn ang="0">
                  <a:pos x="863" y="1061"/>
                </a:cxn>
                <a:cxn ang="0">
                  <a:pos x="905" y="1486"/>
                </a:cxn>
                <a:cxn ang="0">
                  <a:pos x="1441" y="1404"/>
                </a:cxn>
                <a:cxn ang="0">
                  <a:pos x="1293" y="2138"/>
                </a:cxn>
                <a:cxn ang="0">
                  <a:pos x="899" y="2271"/>
                </a:cxn>
                <a:cxn ang="0">
                  <a:pos x="87" y="2384"/>
                </a:cxn>
                <a:cxn ang="0">
                  <a:pos x="123" y="1820"/>
                </a:cxn>
                <a:cxn ang="0">
                  <a:pos x="0" y="1004"/>
                </a:cxn>
                <a:cxn ang="0">
                  <a:pos x="291" y="384"/>
                </a:cxn>
                <a:cxn ang="0">
                  <a:pos x="899" y="35"/>
                </a:cxn>
                <a:cxn ang="0">
                  <a:pos x="1573" y="6"/>
                </a:cxn>
                <a:cxn ang="0">
                  <a:pos x="2074" y="297"/>
                </a:cxn>
                <a:cxn ang="0">
                  <a:pos x="2243" y="722"/>
                </a:cxn>
                <a:cxn ang="0">
                  <a:pos x="2120" y="1296"/>
                </a:cxn>
                <a:cxn ang="0">
                  <a:pos x="1798" y="1687"/>
                </a:cxn>
                <a:cxn ang="0">
                  <a:pos x="2084" y="1055"/>
                </a:cxn>
                <a:cxn ang="0">
                  <a:pos x="2018" y="492"/>
                </a:cxn>
                <a:cxn ang="0">
                  <a:pos x="1501" y="147"/>
                </a:cxn>
                <a:cxn ang="0">
                  <a:pos x="868" y="210"/>
                </a:cxn>
                <a:cxn ang="0">
                  <a:pos x="419" y="528"/>
                </a:cxn>
                <a:cxn ang="0">
                  <a:pos x="230" y="1014"/>
                </a:cxn>
                <a:cxn ang="0">
                  <a:pos x="378" y="1671"/>
                </a:cxn>
                <a:cxn ang="0">
                  <a:pos x="664" y="1957"/>
                </a:cxn>
                <a:cxn ang="0">
                  <a:pos x="745" y="1768"/>
                </a:cxn>
                <a:cxn ang="0">
                  <a:pos x="653" y="1188"/>
                </a:cxn>
                <a:cxn ang="0">
                  <a:pos x="802" y="758"/>
                </a:cxn>
                <a:cxn ang="0">
                  <a:pos x="1216" y="502"/>
                </a:cxn>
                <a:cxn ang="0">
                  <a:pos x="1594" y="528"/>
                </a:cxn>
                <a:cxn ang="0">
                  <a:pos x="1756" y="805"/>
                </a:cxn>
                <a:cxn ang="0">
                  <a:pos x="1701" y="1035"/>
                </a:cxn>
                <a:cxn ang="0">
                  <a:pos x="1583" y="1163"/>
                </a:cxn>
              </a:cxnLst>
              <a:rect l="0" t="0" r="r" b="b"/>
              <a:pathLst>
                <a:path w="2243" h="2384">
                  <a:moveTo>
                    <a:pt x="1583" y="1163"/>
                  </a:moveTo>
                  <a:lnTo>
                    <a:pt x="1675" y="989"/>
                  </a:lnTo>
                  <a:lnTo>
                    <a:pt x="1680" y="824"/>
                  </a:lnTo>
                  <a:lnTo>
                    <a:pt x="1588" y="661"/>
                  </a:lnTo>
                  <a:lnTo>
                    <a:pt x="1353" y="604"/>
                  </a:lnTo>
                  <a:lnTo>
                    <a:pt x="1140" y="656"/>
                  </a:lnTo>
                  <a:lnTo>
                    <a:pt x="960" y="860"/>
                  </a:lnTo>
                  <a:lnTo>
                    <a:pt x="863" y="1061"/>
                  </a:lnTo>
                  <a:lnTo>
                    <a:pt x="847" y="1266"/>
                  </a:lnTo>
                  <a:lnTo>
                    <a:pt x="905" y="1486"/>
                  </a:lnTo>
                  <a:lnTo>
                    <a:pt x="1083" y="1656"/>
                  </a:lnTo>
                  <a:lnTo>
                    <a:pt x="1441" y="1404"/>
                  </a:lnTo>
                  <a:lnTo>
                    <a:pt x="1333" y="1799"/>
                  </a:lnTo>
                  <a:lnTo>
                    <a:pt x="1293" y="2138"/>
                  </a:lnTo>
                  <a:lnTo>
                    <a:pt x="1323" y="2250"/>
                  </a:lnTo>
                  <a:lnTo>
                    <a:pt x="899" y="2271"/>
                  </a:lnTo>
                  <a:lnTo>
                    <a:pt x="562" y="2337"/>
                  </a:lnTo>
                  <a:lnTo>
                    <a:pt x="87" y="2384"/>
                  </a:lnTo>
                  <a:lnTo>
                    <a:pt x="301" y="2107"/>
                  </a:lnTo>
                  <a:lnTo>
                    <a:pt x="123" y="1820"/>
                  </a:lnTo>
                  <a:lnTo>
                    <a:pt x="6" y="1471"/>
                  </a:lnTo>
                  <a:lnTo>
                    <a:pt x="0" y="1004"/>
                  </a:lnTo>
                  <a:lnTo>
                    <a:pt x="102" y="630"/>
                  </a:lnTo>
                  <a:lnTo>
                    <a:pt x="291" y="384"/>
                  </a:lnTo>
                  <a:lnTo>
                    <a:pt x="602" y="129"/>
                  </a:lnTo>
                  <a:lnTo>
                    <a:pt x="899" y="35"/>
                  </a:lnTo>
                  <a:lnTo>
                    <a:pt x="1245" y="0"/>
                  </a:lnTo>
                  <a:lnTo>
                    <a:pt x="1573" y="6"/>
                  </a:lnTo>
                  <a:lnTo>
                    <a:pt x="1874" y="123"/>
                  </a:lnTo>
                  <a:lnTo>
                    <a:pt x="2074" y="297"/>
                  </a:lnTo>
                  <a:lnTo>
                    <a:pt x="2181" y="481"/>
                  </a:lnTo>
                  <a:lnTo>
                    <a:pt x="2243" y="722"/>
                  </a:lnTo>
                  <a:lnTo>
                    <a:pt x="2217" y="1025"/>
                  </a:lnTo>
                  <a:lnTo>
                    <a:pt x="2120" y="1296"/>
                  </a:lnTo>
                  <a:lnTo>
                    <a:pt x="1961" y="1532"/>
                  </a:lnTo>
                  <a:lnTo>
                    <a:pt x="1798" y="1687"/>
                  </a:lnTo>
                  <a:lnTo>
                    <a:pt x="1982" y="1369"/>
                  </a:lnTo>
                  <a:lnTo>
                    <a:pt x="2084" y="1055"/>
                  </a:lnTo>
                  <a:lnTo>
                    <a:pt x="2094" y="743"/>
                  </a:lnTo>
                  <a:lnTo>
                    <a:pt x="2018" y="492"/>
                  </a:lnTo>
                  <a:lnTo>
                    <a:pt x="1798" y="261"/>
                  </a:lnTo>
                  <a:lnTo>
                    <a:pt x="1501" y="147"/>
                  </a:lnTo>
                  <a:lnTo>
                    <a:pt x="1221" y="143"/>
                  </a:lnTo>
                  <a:lnTo>
                    <a:pt x="868" y="210"/>
                  </a:lnTo>
                  <a:lnTo>
                    <a:pt x="629" y="328"/>
                  </a:lnTo>
                  <a:lnTo>
                    <a:pt x="419" y="528"/>
                  </a:lnTo>
                  <a:lnTo>
                    <a:pt x="296" y="727"/>
                  </a:lnTo>
                  <a:lnTo>
                    <a:pt x="230" y="1014"/>
                  </a:lnTo>
                  <a:lnTo>
                    <a:pt x="265" y="1384"/>
                  </a:lnTo>
                  <a:lnTo>
                    <a:pt x="378" y="1671"/>
                  </a:lnTo>
                  <a:lnTo>
                    <a:pt x="485" y="1825"/>
                  </a:lnTo>
                  <a:lnTo>
                    <a:pt x="664" y="1957"/>
                  </a:lnTo>
                  <a:lnTo>
                    <a:pt x="980" y="2024"/>
                  </a:lnTo>
                  <a:lnTo>
                    <a:pt x="745" y="1768"/>
                  </a:lnTo>
                  <a:lnTo>
                    <a:pt x="658" y="1492"/>
                  </a:lnTo>
                  <a:lnTo>
                    <a:pt x="653" y="1188"/>
                  </a:lnTo>
                  <a:lnTo>
                    <a:pt x="716" y="958"/>
                  </a:lnTo>
                  <a:lnTo>
                    <a:pt x="802" y="758"/>
                  </a:lnTo>
                  <a:lnTo>
                    <a:pt x="996" y="569"/>
                  </a:lnTo>
                  <a:lnTo>
                    <a:pt x="1216" y="502"/>
                  </a:lnTo>
                  <a:lnTo>
                    <a:pt x="1415" y="481"/>
                  </a:lnTo>
                  <a:lnTo>
                    <a:pt x="1594" y="528"/>
                  </a:lnTo>
                  <a:lnTo>
                    <a:pt x="1706" y="650"/>
                  </a:lnTo>
                  <a:lnTo>
                    <a:pt x="1756" y="805"/>
                  </a:lnTo>
                  <a:lnTo>
                    <a:pt x="1762" y="918"/>
                  </a:lnTo>
                  <a:lnTo>
                    <a:pt x="1701" y="1035"/>
                  </a:lnTo>
                  <a:lnTo>
                    <a:pt x="1583" y="1163"/>
                  </a:lnTo>
                  <a:lnTo>
                    <a:pt x="1583" y="1163"/>
                  </a:lnTo>
                  <a:lnTo>
                    <a:pt x="1583" y="1163"/>
                  </a:lnTo>
                  <a:close/>
                </a:path>
              </a:pathLst>
            </a:custGeom>
            <a:solidFill>
              <a:srgbClr val="000000"/>
            </a:solidFill>
            <a:ln w="9525">
              <a:noFill/>
              <a:round/>
              <a:headEnd/>
              <a:tailEnd/>
            </a:ln>
          </p:spPr>
          <p:txBody>
            <a:bodyPr/>
            <a:lstStyle/>
            <a:p>
              <a:endParaRPr lang="en-GB"/>
            </a:p>
          </p:txBody>
        </p:sp>
      </p:grpSp>
      <p:grpSp>
        <p:nvGrpSpPr>
          <p:cNvPr id="192" name="Group 3338"/>
          <p:cNvGrpSpPr>
            <a:grpSpLocks/>
          </p:cNvGrpSpPr>
          <p:nvPr/>
        </p:nvGrpSpPr>
        <p:grpSpPr bwMode="auto">
          <a:xfrm>
            <a:off x="4067945" y="1052736"/>
            <a:ext cx="1007637" cy="4424735"/>
            <a:chOff x="3282" y="736"/>
            <a:chExt cx="530" cy="2379"/>
          </a:xfrm>
        </p:grpSpPr>
        <p:sp>
          <p:nvSpPr>
            <p:cNvPr id="193" name="Rectangle 3339"/>
            <p:cNvSpPr>
              <a:spLocks noChangeArrowheads="1"/>
            </p:cNvSpPr>
            <p:nvPr/>
          </p:nvSpPr>
          <p:spPr bwMode="auto">
            <a:xfrm>
              <a:off x="3537" y="1616"/>
              <a:ext cx="48" cy="1499"/>
            </a:xfrm>
            <a:prstGeom prst="rect">
              <a:avLst/>
            </a:prstGeom>
            <a:gradFill rotWithShape="0">
              <a:gsLst>
                <a:gs pos="0">
                  <a:srgbClr val="000000"/>
                </a:gs>
                <a:gs pos="50000">
                  <a:schemeClr val="bg1"/>
                </a:gs>
                <a:gs pos="100000">
                  <a:srgbClr val="000000"/>
                </a:gs>
              </a:gsLst>
              <a:lin ang="0" scaled="1"/>
            </a:gradFill>
            <a:ln w="9525">
              <a:solidFill>
                <a:schemeClr val="tx1"/>
              </a:solidFill>
              <a:miter lim="800000"/>
              <a:headEnd/>
              <a:tailEnd/>
            </a:ln>
            <a:effectLst/>
          </p:spPr>
          <p:txBody>
            <a:bodyPr lIns="54000" tIns="54000" rIns="54000" bIns="54000" anchor="ctr">
              <a:spAutoFit/>
            </a:bodyPr>
            <a:lstStyle/>
            <a:p>
              <a:endParaRPr lang="en-GB"/>
            </a:p>
          </p:txBody>
        </p:sp>
        <p:sp>
          <p:nvSpPr>
            <p:cNvPr id="194" name="Rectangle 3340"/>
            <p:cNvSpPr>
              <a:spLocks noChangeArrowheads="1"/>
            </p:cNvSpPr>
            <p:nvPr/>
          </p:nvSpPr>
          <p:spPr bwMode="auto">
            <a:xfrm>
              <a:off x="3547" y="967"/>
              <a:ext cx="27" cy="242"/>
            </a:xfrm>
            <a:prstGeom prst="rect">
              <a:avLst/>
            </a:prstGeom>
            <a:solidFill>
              <a:srgbClr val="EEEEEE"/>
            </a:solidFill>
            <a:ln w="1588">
              <a:solidFill>
                <a:srgbClr val="000000"/>
              </a:solidFill>
              <a:miter lim="800000"/>
              <a:headEnd/>
              <a:tailEnd/>
            </a:ln>
          </p:spPr>
          <p:txBody>
            <a:bodyPr/>
            <a:lstStyle/>
            <a:p>
              <a:endParaRPr lang="en-GB"/>
            </a:p>
          </p:txBody>
        </p:sp>
        <p:sp>
          <p:nvSpPr>
            <p:cNvPr id="195" name="Freeform 3341"/>
            <p:cNvSpPr>
              <a:spLocks/>
            </p:cNvSpPr>
            <p:nvPr/>
          </p:nvSpPr>
          <p:spPr bwMode="auto">
            <a:xfrm>
              <a:off x="3520" y="1231"/>
              <a:ext cx="80" cy="380"/>
            </a:xfrm>
            <a:custGeom>
              <a:avLst/>
              <a:gdLst/>
              <a:ahLst/>
              <a:cxnLst>
                <a:cxn ang="0">
                  <a:pos x="0" y="0"/>
                </a:cxn>
                <a:cxn ang="0">
                  <a:pos x="161" y="0"/>
                </a:cxn>
                <a:cxn ang="0">
                  <a:pos x="161" y="762"/>
                </a:cxn>
                <a:cxn ang="0">
                  <a:pos x="0" y="746"/>
                </a:cxn>
                <a:cxn ang="0">
                  <a:pos x="0" y="0"/>
                </a:cxn>
              </a:cxnLst>
              <a:rect l="0" t="0" r="r" b="b"/>
              <a:pathLst>
                <a:path w="161" h="762">
                  <a:moveTo>
                    <a:pt x="0" y="0"/>
                  </a:moveTo>
                  <a:lnTo>
                    <a:pt x="161" y="0"/>
                  </a:lnTo>
                  <a:lnTo>
                    <a:pt x="161" y="762"/>
                  </a:lnTo>
                  <a:lnTo>
                    <a:pt x="0" y="746"/>
                  </a:lnTo>
                  <a:lnTo>
                    <a:pt x="0" y="0"/>
                  </a:lnTo>
                  <a:close/>
                </a:path>
              </a:pathLst>
            </a:custGeom>
            <a:solidFill>
              <a:srgbClr val="C0C0C0"/>
            </a:solidFill>
            <a:ln w="1588">
              <a:solidFill>
                <a:srgbClr val="000000"/>
              </a:solidFill>
              <a:prstDash val="solid"/>
              <a:round/>
              <a:headEnd/>
              <a:tailEnd/>
            </a:ln>
          </p:spPr>
          <p:txBody>
            <a:bodyPr/>
            <a:lstStyle/>
            <a:p>
              <a:endParaRPr lang="en-GB"/>
            </a:p>
          </p:txBody>
        </p:sp>
        <p:sp>
          <p:nvSpPr>
            <p:cNvPr id="196" name="Rectangle 3342"/>
            <p:cNvSpPr>
              <a:spLocks noChangeArrowheads="1"/>
            </p:cNvSpPr>
            <p:nvPr/>
          </p:nvSpPr>
          <p:spPr bwMode="auto">
            <a:xfrm>
              <a:off x="3499" y="1604"/>
              <a:ext cx="123" cy="16"/>
            </a:xfrm>
            <a:prstGeom prst="rect">
              <a:avLst/>
            </a:prstGeom>
            <a:solidFill>
              <a:srgbClr val="C0C0C0"/>
            </a:solidFill>
            <a:ln w="1588">
              <a:solidFill>
                <a:srgbClr val="000000"/>
              </a:solidFill>
              <a:miter lim="800000"/>
              <a:headEnd/>
              <a:tailEnd/>
            </a:ln>
          </p:spPr>
          <p:txBody>
            <a:bodyPr/>
            <a:lstStyle/>
            <a:p>
              <a:endParaRPr lang="en-GB"/>
            </a:p>
          </p:txBody>
        </p:sp>
        <p:sp>
          <p:nvSpPr>
            <p:cNvPr id="197" name="Rectangle 3343"/>
            <p:cNvSpPr>
              <a:spLocks noChangeArrowheads="1"/>
            </p:cNvSpPr>
            <p:nvPr/>
          </p:nvSpPr>
          <p:spPr bwMode="auto">
            <a:xfrm>
              <a:off x="3548" y="953"/>
              <a:ext cx="27" cy="27"/>
            </a:xfrm>
            <a:prstGeom prst="rect">
              <a:avLst/>
            </a:prstGeom>
            <a:solidFill>
              <a:srgbClr val="C0C0C0"/>
            </a:solidFill>
            <a:ln w="1588">
              <a:solidFill>
                <a:srgbClr val="000000"/>
              </a:solidFill>
              <a:miter lim="800000"/>
              <a:headEnd/>
              <a:tailEnd/>
            </a:ln>
          </p:spPr>
          <p:txBody>
            <a:bodyPr/>
            <a:lstStyle/>
            <a:p>
              <a:endParaRPr lang="en-GB"/>
            </a:p>
          </p:txBody>
        </p:sp>
        <p:grpSp>
          <p:nvGrpSpPr>
            <p:cNvPr id="198" name="Group 3344"/>
            <p:cNvGrpSpPr>
              <a:grpSpLocks/>
            </p:cNvGrpSpPr>
            <p:nvPr/>
          </p:nvGrpSpPr>
          <p:grpSpPr bwMode="auto">
            <a:xfrm>
              <a:off x="3480" y="736"/>
              <a:ext cx="161" cy="217"/>
              <a:chOff x="3944" y="706"/>
              <a:chExt cx="161" cy="217"/>
            </a:xfrm>
          </p:grpSpPr>
          <p:sp>
            <p:nvSpPr>
              <p:cNvPr id="202" name="Line 3345"/>
              <p:cNvSpPr>
                <a:spLocks noChangeShapeType="1"/>
              </p:cNvSpPr>
              <p:nvPr/>
            </p:nvSpPr>
            <p:spPr bwMode="auto">
              <a:xfrm>
                <a:off x="4048" y="717"/>
                <a:ext cx="1" cy="186"/>
              </a:xfrm>
              <a:prstGeom prst="line">
                <a:avLst/>
              </a:prstGeom>
              <a:noFill/>
              <a:ln w="6350">
                <a:solidFill>
                  <a:schemeClr val="tx1"/>
                </a:solidFill>
                <a:round/>
                <a:headEnd/>
                <a:tailEnd/>
              </a:ln>
            </p:spPr>
            <p:txBody>
              <a:bodyPr/>
              <a:lstStyle/>
              <a:p>
                <a:endParaRPr lang="en-GB"/>
              </a:p>
            </p:txBody>
          </p:sp>
          <p:sp>
            <p:nvSpPr>
              <p:cNvPr id="203" name="Line 3346"/>
              <p:cNvSpPr>
                <a:spLocks noChangeShapeType="1"/>
              </p:cNvSpPr>
              <p:nvPr/>
            </p:nvSpPr>
            <p:spPr bwMode="auto">
              <a:xfrm>
                <a:off x="3948" y="724"/>
                <a:ext cx="1" cy="187"/>
              </a:xfrm>
              <a:prstGeom prst="line">
                <a:avLst/>
              </a:prstGeom>
              <a:noFill/>
              <a:ln w="6350">
                <a:solidFill>
                  <a:schemeClr val="tx1"/>
                </a:solidFill>
                <a:round/>
                <a:headEnd/>
                <a:tailEnd/>
              </a:ln>
            </p:spPr>
            <p:txBody>
              <a:bodyPr/>
              <a:lstStyle/>
              <a:p>
                <a:endParaRPr lang="en-GB"/>
              </a:p>
            </p:txBody>
          </p:sp>
          <p:sp>
            <p:nvSpPr>
              <p:cNvPr id="204" name="Line 3347"/>
              <p:cNvSpPr>
                <a:spLocks noChangeShapeType="1"/>
              </p:cNvSpPr>
              <p:nvPr/>
            </p:nvSpPr>
            <p:spPr bwMode="auto">
              <a:xfrm>
                <a:off x="4101" y="724"/>
                <a:ext cx="1" cy="187"/>
              </a:xfrm>
              <a:prstGeom prst="line">
                <a:avLst/>
              </a:prstGeom>
              <a:noFill/>
              <a:ln w="6350">
                <a:solidFill>
                  <a:schemeClr val="tx1"/>
                </a:solidFill>
                <a:round/>
                <a:headEnd/>
                <a:tailEnd/>
              </a:ln>
            </p:spPr>
            <p:txBody>
              <a:bodyPr/>
              <a:lstStyle/>
              <a:p>
                <a:endParaRPr lang="en-GB"/>
              </a:p>
            </p:txBody>
          </p:sp>
          <p:sp>
            <p:nvSpPr>
              <p:cNvPr id="205" name="Freeform 3348"/>
              <p:cNvSpPr>
                <a:spLocks/>
              </p:cNvSpPr>
              <p:nvPr/>
            </p:nvSpPr>
            <p:spPr bwMode="auto">
              <a:xfrm>
                <a:off x="3944" y="709"/>
                <a:ext cx="161" cy="19"/>
              </a:xfrm>
              <a:custGeom>
                <a:avLst/>
                <a:gdLst/>
                <a:ahLst/>
                <a:cxnLst>
                  <a:cxn ang="0">
                    <a:pos x="7" y="39"/>
                  </a:cxn>
                  <a:cxn ang="0">
                    <a:pos x="0" y="31"/>
                  </a:cxn>
                  <a:cxn ang="0">
                    <a:pos x="0" y="8"/>
                  </a:cxn>
                  <a:cxn ang="0">
                    <a:pos x="7" y="0"/>
                  </a:cxn>
                  <a:cxn ang="0">
                    <a:pos x="314" y="0"/>
                  </a:cxn>
                  <a:cxn ang="0">
                    <a:pos x="321" y="8"/>
                  </a:cxn>
                  <a:cxn ang="0">
                    <a:pos x="321" y="31"/>
                  </a:cxn>
                  <a:cxn ang="0">
                    <a:pos x="314" y="39"/>
                  </a:cxn>
                  <a:cxn ang="0">
                    <a:pos x="306" y="31"/>
                  </a:cxn>
                  <a:cxn ang="0">
                    <a:pos x="306" y="15"/>
                  </a:cxn>
                  <a:cxn ang="0">
                    <a:pos x="15" y="15"/>
                  </a:cxn>
                  <a:cxn ang="0">
                    <a:pos x="15" y="31"/>
                  </a:cxn>
                  <a:cxn ang="0">
                    <a:pos x="7" y="39"/>
                  </a:cxn>
                </a:cxnLst>
                <a:rect l="0" t="0" r="r" b="b"/>
                <a:pathLst>
                  <a:path w="321" h="39">
                    <a:moveTo>
                      <a:pt x="7" y="39"/>
                    </a:moveTo>
                    <a:lnTo>
                      <a:pt x="0" y="31"/>
                    </a:lnTo>
                    <a:lnTo>
                      <a:pt x="0" y="8"/>
                    </a:lnTo>
                    <a:lnTo>
                      <a:pt x="7" y="0"/>
                    </a:lnTo>
                    <a:lnTo>
                      <a:pt x="314" y="0"/>
                    </a:lnTo>
                    <a:lnTo>
                      <a:pt x="321" y="8"/>
                    </a:lnTo>
                    <a:lnTo>
                      <a:pt x="321" y="31"/>
                    </a:lnTo>
                    <a:lnTo>
                      <a:pt x="314" y="39"/>
                    </a:lnTo>
                    <a:lnTo>
                      <a:pt x="306" y="31"/>
                    </a:lnTo>
                    <a:lnTo>
                      <a:pt x="306" y="15"/>
                    </a:lnTo>
                    <a:lnTo>
                      <a:pt x="15" y="15"/>
                    </a:lnTo>
                    <a:lnTo>
                      <a:pt x="15" y="31"/>
                    </a:lnTo>
                    <a:lnTo>
                      <a:pt x="7" y="39"/>
                    </a:lnTo>
                    <a:close/>
                  </a:path>
                </a:pathLst>
              </a:custGeom>
              <a:solidFill>
                <a:srgbClr val="DDDDDD"/>
              </a:solidFill>
              <a:ln w="9525">
                <a:solidFill>
                  <a:schemeClr val="tx1"/>
                </a:solidFill>
                <a:round/>
                <a:headEnd/>
                <a:tailEnd/>
              </a:ln>
            </p:spPr>
            <p:txBody>
              <a:bodyPr/>
              <a:lstStyle/>
              <a:p>
                <a:endParaRPr lang="en-GB"/>
              </a:p>
            </p:txBody>
          </p:sp>
          <p:sp>
            <p:nvSpPr>
              <p:cNvPr id="206" name="Freeform 3349"/>
              <p:cNvSpPr>
                <a:spLocks/>
              </p:cNvSpPr>
              <p:nvPr/>
            </p:nvSpPr>
            <p:spPr bwMode="auto">
              <a:xfrm>
                <a:off x="3944" y="900"/>
                <a:ext cx="161" cy="19"/>
              </a:xfrm>
              <a:custGeom>
                <a:avLst/>
                <a:gdLst/>
                <a:ahLst/>
                <a:cxnLst>
                  <a:cxn ang="0">
                    <a:pos x="7" y="0"/>
                  </a:cxn>
                  <a:cxn ang="0">
                    <a:pos x="15" y="6"/>
                  </a:cxn>
                  <a:cxn ang="0">
                    <a:pos x="15" y="22"/>
                  </a:cxn>
                  <a:cxn ang="0">
                    <a:pos x="306" y="22"/>
                  </a:cxn>
                  <a:cxn ang="0">
                    <a:pos x="306" y="6"/>
                  </a:cxn>
                  <a:cxn ang="0">
                    <a:pos x="314" y="0"/>
                  </a:cxn>
                  <a:cxn ang="0">
                    <a:pos x="321" y="6"/>
                  </a:cxn>
                  <a:cxn ang="0">
                    <a:pos x="321" y="29"/>
                  </a:cxn>
                  <a:cxn ang="0">
                    <a:pos x="314" y="37"/>
                  </a:cxn>
                  <a:cxn ang="0">
                    <a:pos x="7" y="37"/>
                  </a:cxn>
                  <a:cxn ang="0">
                    <a:pos x="0" y="29"/>
                  </a:cxn>
                  <a:cxn ang="0">
                    <a:pos x="0" y="6"/>
                  </a:cxn>
                  <a:cxn ang="0">
                    <a:pos x="7" y="0"/>
                  </a:cxn>
                </a:cxnLst>
                <a:rect l="0" t="0" r="r" b="b"/>
                <a:pathLst>
                  <a:path w="321" h="37">
                    <a:moveTo>
                      <a:pt x="7" y="0"/>
                    </a:moveTo>
                    <a:lnTo>
                      <a:pt x="15" y="6"/>
                    </a:lnTo>
                    <a:lnTo>
                      <a:pt x="15" y="22"/>
                    </a:lnTo>
                    <a:lnTo>
                      <a:pt x="306" y="22"/>
                    </a:lnTo>
                    <a:lnTo>
                      <a:pt x="306" y="6"/>
                    </a:lnTo>
                    <a:lnTo>
                      <a:pt x="314" y="0"/>
                    </a:lnTo>
                    <a:lnTo>
                      <a:pt x="321" y="6"/>
                    </a:lnTo>
                    <a:lnTo>
                      <a:pt x="321" y="29"/>
                    </a:lnTo>
                    <a:lnTo>
                      <a:pt x="314" y="37"/>
                    </a:lnTo>
                    <a:lnTo>
                      <a:pt x="7" y="37"/>
                    </a:lnTo>
                    <a:lnTo>
                      <a:pt x="0" y="29"/>
                    </a:lnTo>
                    <a:lnTo>
                      <a:pt x="0" y="6"/>
                    </a:lnTo>
                    <a:lnTo>
                      <a:pt x="7" y="0"/>
                    </a:lnTo>
                    <a:close/>
                  </a:path>
                </a:pathLst>
              </a:custGeom>
              <a:solidFill>
                <a:srgbClr val="DDDDDD"/>
              </a:solidFill>
              <a:ln w="9525">
                <a:solidFill>
                  <a:schemeClr val="tx1"/>
                </a:solidFill>
                <a:round/>
                <a:headEnd/>
                <a:tailEnd/>
              </a:ln>
            </p:spPr>
            <p:txBody>
              <a:bodyPr/>
              <a:lstStyle/>
              <a:p>
                <a:endParaRPr lang="en-GB"/>
              </a:p>
            </p:txBody>
          </p:sp>
          <p:sp>
            <p:nvSpPr>
              <p:cNvPr id="207" name="Freeform 3350"/>
              <p:cNvSpPr>
                <a:spLocks/>
              </p:cNvSpPr>
              <p:nvPr/>
            </p:nvSpPr>
            <p:spPr bwMode="auto">
              <a:xfrm>
                <a:off x="4006" y="706"/>
                <a:ext cx="34" cy="22"/>
              </a:xfrm>
              <a:custGeom>
                <a:avLst/>
                <a:gdLst/>
                <a:ahLst/>
                <a:cxnLst>
                  <a:cxn ang="0">
                    <a:pos x="16" y="0"/>
                  </a:cxn>
                  <a:cxn ang="0">
                    <a:pos x="0" y="45"/>
                  </a:cxn>
                  <a:cxn ang="0">
                    <a:pos x="69" y="45"/>
                  </a:cxn>
                  <a:cxn ang="0">
                    <a:pos x="61" y="0"/>
                  </a:cxn>
                  <a:cxn ang="0">
                    <a:pos x="16" y="0"/>
                  </a:cxn>
                </a:cxnLst>
                <a:rect l="0" t="0" r="r" b="b"/>
                <a:pathLst>
                  <a:path w="69" h="45">
                    <a:moveTo>
                      <a:pt x="16" y="0"/>
                    </a:moveTo>
                    <a:lnTo>
                      <a:pt x="0" y="45"/>
                    </a:lnTo>
                    <a:lnTo>
                      <a:pt x="69" y="45"/>
                    </a:lnTo>
                    <a:lnTo>
                      <a:pt x="61" y="0"/>
                    </a:lnTo>
                    <a:lnTo>
                      <a:pt x="16" y="0"/>
                    </a:lnTo>
                    <a:close/>
                  </a:path>
                </a:pathLst>
              </a:custGeom>
              <a:solidFill>
                <a:srgbClr val="EEEEEE"/>
              </a:solidFill>
              <a:ln w="1588">
                <a:solidFill>
                  <a:schemeClr val="tx1"/>
                </a:solidFill>
                <a:prstDash val="solid"/>
                <a:round/>
                <a:headEnd/>
                <a:tailEnd/>
              </a:ln>
            </p:spPr>
            <p:txBody>
              <a:bodyPr/>
              <a:lstStyle/>
              <a:p>
                <a:endParaRPr lang="en-GB"/>
              </a:p>
            </p:txBody>
          </p:sp>
          <p:sp>
            <p:nvSpPr>
              <p:cNvPr id="208" name="Freeform 3351"/>
              <p:cNvSpPr>
                <a:spLocks/>
              </p:cNvSpPr>
              <p:nvPr/>
            </p:nvSpPr>
            <p:spPr bwMode="auto">
              <a:xfrm>
                <a:off x="4006" y="728"/>
                <a:ext cx="34" cy="12"/>
              </a:xfrm>
              <a:custGeom>
                <a:avLst/>
                <a:gdLst/>
                <a:ahLst/>
                <a:cxnLst>
                  <a:cxn ang="0">
                    <a:pos x="0" y="0"/>
                  </a:cxn>
                  <a:cxn ang="0">
                    <a:pos x="24" y="23"/>
                  </a:cxn>
                  <a:cxn ang="0">
                    <a:pos x="46" y="23"/>
                  </a:cxn>
                  <a:cxn ang="0">
                    <a:pos x="69" y="0"/>
                  </a:cxn>
                  <a:cxn ang="0">
                    <a:pos x="0" y="0"/>
                  </a:cxn>
                </a:cxnLst>
                <a:rect l="0" t="0" r="r" b="b"/>
                <a:pathLst>
                  <a:path w="69" h="23">
                    <a:moveTo>
                      <a:pt x="0" y="0"/>
                    </a:moveTo>
                    <a:lnTo>
                      <a:pt x="24" y="23"/>
                    </a:lnTo>
                    <a:lnTo>
                      <a:pt x="46" y="23"/>
                    </a:lnTo>
                    <a:lnTo>
                      <a:pt x="69" y="0"/>
                    </a:lnTo>
                    <a:lnTo>
                      <a:pt x="0" y="0"/>
                    </a:lnTo>
                    <a:close/>
                  </a:path>
                </a:pathLst>
              </a:custGeom>
              <a:solidFill>
                <a:srgbClr val="EEEEEE"/>
              </a:solidFill>
              <a:ln w="1588">
                <a:solidFill>
                  <a:schemeClr val="tx1"/>
                </a:solidFill>
                <a:prstDash val="solid"/>
                <a:round/>
                <a:headEnd/>
                <a:tailEnd/>
              </a:ln>
            </p:spPr>
            <p:txBody>
              <a:bodyPr/>
              <a:lstStyle/>
              <a:p>
                <a:endParaRPr lang="en-GB"/>
              </a:p>
            </p:txBody>
          </p:sp>
          <p:sp>
            <p:nvSpPr>
              <p:cNvPr id="209" name="Freeform 3352"/>
              <p:cNvSpPr>
                <a:spLocks/>
              </p:cNvSpPr>
              <p:nvPr/>
            </p:nvSpPr>
            <p:spPr bwMode="auto">
              <a:xfrm>
                <a:off x="3983" y="728"/>
                <a:ext cx="31" cy="31"/>
              </a:xfrm>
              <a:custGeom>
                <a:avLst/>
                <a:gdLst/>
                <a:ahLst/>
                <a:cxnLst>
                  <a:cxn ang="0">
                    <a:pos x="45" y="0"/>
                  </a:cxn>
                  <a:cxn ang="0">
                    <a:pos x="0" y="45"/>
                  </a:cxn>
                  <a:cxn ang="0">
                    <a:pos x="14" y="60"/>
                  </a:cxn>
                  <a:cxn ang="0">
                    <a:pos x="22" y="45"/>
                  </a:cxn>
                  <a:cxn ang="0">
                    <a:pos x="22" y="37"/>
                  </a:cxn>
                  <a:cxn ang="0">
                    <a:pos x="61" y="0"/>
                  </a:cxn>
                  <a:cxn ang="0">
                    <a:pos x="45" y="0"/>
                  </a:cxn>
                </a:cxnLst>
                <a:rect l="0" t="0" r="r" b="b"/>
                <a:pathLst>
                  <a:path w="61" h="60">
                    <a:moveTo>
                      <a:pt x="45" y="0"/>
                    </a:moveTo>
                    <a:lnTo>
                      <a:pt x="0" y="45"/>
                    </a:lnTo>
                    <a:lnTo>
                      <a:pt x="14" y="60"/>
                    </a:lnTo>
                    <a:lnTo>
                      <a:pt x="22" y="45"/>
                    </a:lnTo>
                    <a:lnTo>
                      <a:pt x="22" y="37"/>
                    </a:lnTo>
                    <a:lnTo>
                      <a:pt x="61" y="0"/>
                    </a:lnTo>
                    <a:lnTo>
                      <a:pt x="45" y="0"/>
                    </a:lnTo>
                    <a:close/>
                  </a:path>
                </a:pathLst>
              </a:custGeom>
              <a:solidFill>
                <a:srgbClr val="000000"/>
              </a:solidFill>
              <a:ln w="1588">
                <a:solidFill>
                  <a:schemeClr val="tx1"/>
                </a:solidFill>
                <a:prstDash val="solid"/>
                <a:round/>
                <a:headEnd/>
                <a:tailEnd/>
              </a:ln>
            </p:spPr>
            <p:txBody>
              <a:bodyPr/>
              <a:lstStyle/>
              <a:p>
                <a:endParaRPr lang="en-GB"/>
              </a:p>
            </p:txBody>
          </p:sp>
          <p:sp>
            <p:nvSpPr>
              <p:cNvPr id="210" name="Rectangle 3353"/>
              <p:cNvSpPr>
                <a:spLocks noChangeArrowheads="1"/>
              </p:cNvSpPr>
              <p:nvPr/>
            </p:nvSpPr>
            <p:spPr bwMode="auto">
              <a:xfrm>
                <a:off x="4021" y="736"/>
                <a:ext cx="12" cy="39"/>
              </a:xfrm>
              <a:prstGeom prst="rect">
                <a:avLst/>
              </a:prstGeom>
              <a:solidFill>
                <a:srgbClr val="000000"/>
              </a:solidFill>
              <a:ln w="1588">
                <a:solidFill>
                  <a:schemeClr val="tx1"/>
                </a:solidFill>
                <a:miter lim="800000"/>
                <a:headEnd/>
                <a:tailEnd/>
              </a:ln>
            </p:spPr>
            <p:txBody>
              <a:bodyPr/>
              <a:lstStyle/>
              <a:p>
                <a:endParaRPr lang="en-GB"/>
              </a:p>
            </p:txBody>
          </p:sp>
          <p:sp>
            <p:nvSpPr>
              <p:cNvPr id="211" name="Freeform 3354"/>
              <p:cNvSpPr>
                <a:spLocks/>
              </p:cNvSpPr>
              <p:nvPr/>
            </p:nvSpPr>
            <p:spPr bwMode="auto">
              <a:xfrm>
                <a:off x="4036" y="728"/>
                <a:ext cx="31" cy="31"/>
              </a:xfrm>
              <a:custGeom>
                <a:avLst/>
                <a:gdLst/>
                <a:ahLst/>
                <a:cxnLst>
                  <a:cxn ang="0">
                    <a:pos x="8" y="0"/>
                  </a:cxn>
                  <a:cxn ang="0">
                    <a:pos x="62" y="45"/>
                  </a:cxn>
                  <a:cxn ang="0">
                    <a:pos x="47" y="60"/>
                  </a:cxn>
                  <a:cxn ang="0">
                    <a:pos x="31" y="45"/>
                  </a:cxn>
                  <a:cxn ang="0">
                    <a:pos x="31" y="37"/>
                  </a:cxn>
                  <a:cxn ang="0">
                    <a:pos x="0" y="0"/>
                  </a:cxn>
                  <a:cxn ang="0">
                    <a:pos x="8" y="0"/>
                  </a:cxn>
                </a:cxnLst>
                <a:rect l="0" t="0" r="r" b="b"/>
                <a:pathLst>
                  <a:path w="62" h="60">
                    <a:moveTo>
                      <a:pt x="8" y="0"/>
                    </a:moveTo>
                    <a:lnTo>
                      <a:pt x="62" y="45"/>
                    </a:lnTo>
                    <a:lnTo>
                      <a:pt x="47" y="60"/>
                    </a:lnTo>
                    <a:lnTo>
                      <a:pt x="31" y="45"/>
                    </a:lnTo>
                    <a:lnTo>
                      <a:pt x="31" y="37"/>
                    </a:lnTo>
                    <a:lnTo>
                      <a:pt x="0" y="0"/>
                    </a:lnTo>
                    <a:lnTo>
                      <a:pt x="8" y="0"/>
                    </a:lnTo>
                    <a:close/>
                  </a:path>
                </a:pathLst>
              </a:custGeom>
              <a:solidFill>
                <a:srgbClr val="000000"/>
              </a:solidFill>
              <a:ln w="1588">
                <a:solidFill>
                  <a:schemeClr val="tx1"/>
                </a:solidFill>
                <a:prstDash val="solid"/>
                <a:round/>
                <a:headEnd/>
                <a:tailEnd/>
              </a:ln>
            </p:spPr>
            <p:txBody>
              <a:bodyPr/>
              <a:lstStyle/>
              <a:p>
                <a:endParaRPr lang="en-GB"/>
              </a:p>
            </p:txBody>
          </p:sp>
          <p:sp>
            <p:nvSpPr>
              <p:cNvPr id="212" name="Rectangle 3355"/>
              <p:cNvSpPr>
                <a:spLocks noChangeArrowheads="1"/>
              </p:cNvSpPr>
              <p:nvPr/>
            </p:nvSpPr>
            <p:spPr bwMode="auto">
              <a:xfrm>
                <a:off x="4017" y="762"/>
                <a:ext cx="16" cy="13"/>
              </a:xfrm>
              <a:prstGeom prst="rect">
                <a:avLst/>
              </a:prstGeom>
              <a:solidFill>
                <a:srgbClr val="000000"/>
              </a:solidFill>
              <a:ln w="1588">
                <a:solidFill>
                  <a:schemeClr val="tx1"/>
                </a:solidFill>
                <a:miter lim="800000"/>
                <a:headEnd/>
                <a:tailEnd/>
              </a:ln>
            </p:spPr>
            <p:txBody>
              <a:bodyPr/>
              <a:lstStyle/>
              <a:p>
                <a:endParaRPr lang="en-GB"/>
              </a:p>
            </p:txBody>
          </p:sp>
          <p:sp>
            <p:nvSpPr>
              <p:cNvPr id="213" name="Freeform 3356"/>
              <p:cNvSpPr>
                <a:spLocks/>
              </p:cNvSpPr>
              <p:nvPr/>
            </p:nvSpPr>
            <p:spPr bwMode="auto">
              <a:xfrm>
                <a:off x="4006" y="900"/>
                <a:ext cx="34" cy="23"/>
              </a:xfrm>
              <a:custGeom>
                <a:avLst/>
                <a:gdLst/>
                <a:ahLst/>
                <a:cxnLst>
                  <a:cxn ang="0">
                    <a:pos x="16" y="45"/>
                  </a:cxn>
                  <a:cxn ang="0">
                    <a:pos x="0" y="0"/>
                  </a:cxn>
                  <a:cxn ang="0">
                    <a:pos x="69" y="0"/>
                  </a:cxn>
                  <a:cxn ang="0">
                    <a:pos x="61" y="45"/>
                  </a:cxn>
                  <a:cxn ang="0">
                    <a:pos x="16" y="45"/>
                  </a:cxn>
                </a:cxnLst>
                <a:rect l="0" t="0" r="r" b="b"/>
                <a:pathLst>
                  <a:path w="69" h="45">
                    <a:moveTo>
                      <a:pt x="16" y="45"/>
                    </a:moveTo>
                    <a:lnTo>
                      <a:pt x="0" y="0"/>
                    </a:lnTo>
                    <a:lnTo>
                      <a:pt x="69" y="0"/>
                    </a:lnTo>
                    <a:lnTo>
                      <a:pt x="61" y="45"/>
                    </a:lnTo>
                    <a:lnTo>
                      <a:pt x="16" y="45"/>
                    </a:lnTo>
                    <a:close/>
                  </a:path>
                </a:pathLst>
              </a:custGeom>
              <a:solidFill>
                <a:srgbClr val="EEEEEE"/>
              </a:solidFill>
              <a:ln w="1588">
                <a:solidFill>
                  <a:schemeClr val="tx1"/>
                </a:solidFill>
                <a:prstDash val="solid"/>
                <a:round/>
                <a:headEnd/>
                <a:tailEnd/>
              </a:ln>
            </p:spPr>
            <p:txBody>
              <a:bodyPr/>
              <a:lstStyle/>
              <a:p>
                <a:endParaRPr lang="en-GB"/>
              </a:p>
            </p:txBody>
          </p:sp>
          <p:sp>
            <p:nvSpPr>
              <p:cNvPr id="214" name="Freeform 3357"/>
              <p:cNvSpPr>
                <a:spLocks/>
              </p:cNvSpPr>
              <p:nvPr/>
            </p:nvSpPr>
            <p:spPr bwMode="auto">
              <a:xfrm>
                <a:off x="4006" y="888"/>
                <a:ext cx="34" cy="12"/>
              </a:xfrm>
              <a:custGeom>
                <a:avLst/>
                <a:gdLst/>
                <a:ahLst/>
                <a:cxnLst>
                  <a:cxn ang="0">
                    <a:pos x="0" y="23"/>
                  </a:cxn>
                  <a:cxn ang="0">
                    <a:pos x="24" y="0"/>
                  </a:cxn>
                  <a:cxn ang="0">
                    <a:pos x="46" y="0"/>
                  </a:cxn>
                  <a:cxn ang="0">
                    <a:pos x="69" y="23"/>
                  </a:cxn>
                  <a:cxn ang="0">
                    <a:pos x="0" y="23"/>
                  </a:cxn>
                </a:cxnLst>
                <a:rect l="0" t="0" r="r" b="b"/>
                <a:pathLst>
                  <a:path w="69" h="23">
                    <a:moveTo>
                      <a:pt x="0" y="23"/>
                    </a:moveTo>
                    <a:lnTo>
                      <a:pt x="24" y="0"/>
                    </a:lnTo>
                    <a:lnTo>
                      <a:pt x="46" y="0"/>
                    </a:lnTo>
                    <a:lnTo>
                      <a:pt x="69" y="23"/>
                    </a:lnTo>
                    <a:lnTo>
                      <a:pt x="0" y="23"/>
                    </a:lnTo>
                    <a:close/>
                  </a:path>
                </a:pathLst>
              </a:custGeom>
              <a:solidFill>
                <a:srgbClr val="EEEEEE"/>
              </a:solidFill>
              <a:ln w="1588">
                <a:solidFill>
                  <a:schemeClr val="tx1"/>
                </a:solidFill>
                <a:prstDash val="solid"/>
                <a:round/>
                <a:headEnd/>
                <a:tailEnd/>
              </a:ln>
            </p:spPr>
            <p:txBody>
              <a:bodyPr/>
              <a:lstStyle/>
              <a:p>
                <a:endParaRPr lang="en-GB"/>
              </a:p>
            </p:txBody>
          </p:sp>
          <p:sp>
            <p:nvSpPr>
              <p:cNvPr id="215" name="Freeform 3358"/>
              <p:cNvSpPr>
                <a:spLocks/>
              </p:cNvSpPr>
              <p:nvPr/>
            </p:nvSpPr>
            <p:spPr bwMode="auto">
              <a:xfrm>
                <a:off x="3983" y="869"/>
                <a:ext cx="31" cy="31"/>
              </a:xfrm>
              <a:custGeom>
                <a:avLst/>
                <a:gdLst/>
                <a:ahLst/>
                <a:cxnLst>
                  <a:cxn ang="0">
                    <a:pos x="45" y="62"/>
                  </a:cxn>
                  <a:cxn ang="0">
                    <a:pos x="0" y="15"/>
                  </a:cxn>
                  <a:cxn ang="0">
                    <a:pos x="14" y="0"/>
                  </a:cxn>
                  <a:cxn ang="0">
                    <a:pos x="22" y="15"/>
                  </a:cxn>
                  <a:cxn ang="0">
                    <a:pos x="22" y="23"/>
                  </a:cxn>
                  <a:cxn ang="0">
                    <a:pos x="61" y="62"/>
                  </a:cxn>
                  <a:cxn ang="0">
                    <a:pos x="45" y="62"/>
                  </a:cxn>
                </a:cxnLst>
                <a:rect l="0" t="0" r="r" b="b"/>
                <a:pathLst>
                  <a:path w="61" h="62">
                    <a:moveTo>
                      <a:pt x="45" y="62"/>
                    </a:moveTo>
                    <a:lnTo>
                      <a:pt x="0" y="15"/>
                    </a:lnTo>
                    <a:lnTo>
                      <a:pt x="14" y="0"/>
                    </a:lnTo>
                    <a:lnTo>
                      <a:pt x="22" y="15"/>
                    </a:lnTo>
                    <a:lnTo>
                      <a:pt x="22" y="23"/>
                    </a:lnTo>
                    <a:lnTo>
                      <a:pt x="61" y="62"/>
                    </a:lnTo>
                    <a:lnTo>
                      <a:pt x="45" y="62"/>
                    </a:lnTo>
                    <a:close/>
                  </a:path>
                </a:pathLst>
              </a:custGeom>
              <a:solidFill>
                <a:srgbClr val="000000"/>
              </a:solidFill>
              <a:ln w="1588">
                <a:solidFill>
                  <a:schemeClr val="tx1"/>
                </a:solidFill>
                <a:prstDash val="solid"/>
                <a:round/>
                <a:headEnd/>
                <a:tailEnd/>
              </a:ln>
            </p:spPr>
            <p:txBody>
              <a:bodyPr/>
              <a:lstStyle/>
              <a:p>
                <a:endParaRPr lang="en-GB"/>
              </a:p>
            </p:txBody>
          </p:sp>
          <p:sp>
            <p:nvSpPr>
              <p:cNvPr id="216" name="Rectangle 3359"/>
              <p:cNvSpPr>
                <a:spLocks noChangeArrowheads="1"/>
              </p:cNvSpPr>
              <p:nvPr/>
            </p:nvSpPr>
            <p:spPr bwMode="auto">
              <a:xfrm>
                <a:off x="4021" y="858"/>
                <a:ext cx="8" cy="39"/>
              </a:xfrm>
              <a:prstGeom prst="rect">
                <a:avLst/>
              </a:prstGeom>
              <a:solidFill>
                <a:schemeClr val="tx2"/>
              </a:solidFill>
              <a:ln w="1588">
                <a:solidFill>
                  <a:schemeClr val="tx1"/>
                </a:solidFill>
                <a:miter lim="800000"/>
                <a:headEnd/>
                <a:tailEnd/>
              </a:ln>
            </p:spPr>
            <p:txBody>
              <a:bodyPr/>
              <a:lstStyle/>
              <a:p>
                <a:endParaRPr lang="en-GB"/>
              </a:p>
            </p:txBody>
          </p:sp>
          <p:sp>
            <p:nvSpPr>
              <p:cNvPr id="217" name="Freeform 3360"/>
              <p:cNvSpPr>
                <a:spLocks/>
              </p:cNvSpPr>
              <p:nvPr/>
            </p:nvSpPr>
            <p:spPr bwMode="auto">
              <a:xfrm>
                <a:off x="4036" y="869"/>
                <a:ext cx="27" cy="31"/>
              </a:xfrm>
              <a:custGeom>
                <a:avLst/>
                <a:gdLst/>
                <a:ahLst/>
                <a:cxnLst>
                  <a:cxn ang="0">
                    <a:pos x="8" y="62"/>
                  </a:cxn>
                  <a:cxn ang="0">
                    <a:pos x="55" y="15"/>
                  </a:cxn>
                  <a:cxn ang="0">
                    <a:pos x="47" y="0"/>
                  </a:cxn>
                  <a:cxn ang="0">
                    <a:pos x="31" y="15"/>
                  </a:cxn>
                  <a:cxn ang="0">
                    <a:pos x="31" y="23"/>
                  </a:cxn>
                  <a:cxn ang="0">
                    <a:pos x="0" y="62"/>
                  </a:cxn>
                  <a:cxn ang="0">
                    <a:pos x="8" y="62"/>
                  </a:cxn>
                </a:cxnLst>
                <a:rect l="0" t="0" r="r" b="b"/>
                <a:pathLst>
                  <a:path w="55" h="62">
                    <a:moveTo>
                      <a:pt x="8" y="62"/>
                    </a:moveTo>
                    <a:lnTo>
                      <a:pt x="55" y="15"/>
                    </a:lnTo>
                    <a:lnTo>
                      <a:pt x="47" y="0"/>
                    </a:lnTo>
                    <a:lnTo>
                      <a:pt x="31" y="15"/>
                    </a:lnTo>
                    <a:lnTo>
                      <a:pt x="31" y="23"/>
                    </a:lnTo>
                    <a:lnTo>
                      <a:pt x="0" y="62"/>
                    </a:lnTo>
                    <a:lnTo>
                      <a:pt x="8" y="62"/>
                    </a:lnTo>
                    <a:close/>
                  </a:path>
                </a:pathLst>
              </a:custGeom>
              <a:solidFill>
                <a:srgbClr val="000000"/>
              </a:solidFill>
              <a:ln w="1588">
                <a:solidFill>
                  <a:schemeClr val="tx1"/>
                </a:solidFill>
                <a:prstDash val="solid"/>
                <a:round/>
                <a:headEnd/>
                <a:tailEnd/>
              </a:ln>
            </p:spPr>
            <p:txBody>
              <a:bodyPr/>
              <a:lstStyle/>
              <a:p>
                <a:endParaRPr lang="en-GB"/>
              </a:p>
            </p:txBody>
          </p:sp>
          <p:sp>
            <p:nvSpPr>
              <p:cNvPr id="218" name="Rectangle 3361"/>
              <p:cNvSpPr>
                <a:spLocks noChangeArrowheads="1"/>
              </p:cNvSpPr>
              <p:nvPr/>
            </p:nvSpPr>
            <p:spPr bwMode="auto">
              <a:xfrm>
                <a:off x="4017" y="858"/>
                <a:ext cx="16" cy="12"/>
              </a:xfrm>
              <a:prstGeom prst="rect">
                <a:avLst/>
              </a:prstGeom>
              <a:solidFill>
                <a:srgbClr val="000000"/>
              </a:solidFill>
              <a:ln w="1588">
                <a:solidFill>
                  <a:schemeClr val="tx1"/>
                </a:solidFill>
                <a:miter lim="800000"/>
                <a:headEnd/>
                <a:tailEnd/>
              </a:ln>
            </p:spPr>
            <p:txBody>
              <a:bodyPr/>
              <a:lstStyle/>
              <a:p>
                <a:endParaRPr lang="en-GB"/>
              </a:p>
            </p:txBody>
          </p:sp>
          <p:sp>
            <p:nvSpPr>
              <p:cNvPr id="219" name="Freeform 3362"/>
              <p:cNvSpPr>
                <a:spLocks/>
              </p:cNvSpPr>
              <p:nvPr/>
            </p:nvSpPr>
            <p:spPr bwMode="auto">
              <a:xfrm>
                <a:off x="4044" y="709"/>
                <a:ext cx="8" cy="19"/>
              </a:xfrm>
              <a:custGeom>
                <a:avLst/>
                <a:gdLst/>
                <a:ahLst/>
                <a:cxnLst>
                  <a:cxn ang="0">
                    <a:pos x="7" y="0"/>
                  </a:cxn>
                  <a:cxn ang="0">
                    <a:pos x="15" y="8"/>
                  </a:cxn>
                  <a:cxn ang="0">
                    <a:pos x="15" y="31"/>
                  </a:cxn>
                  <a:cxn ang="0">
                    <a:pos x="7" y="39"/>
                  </a:cxn>
                  <a:cxn ang="0">
                    <a:pos x="0" y="31"/>
                  </a:cxn>
                  <a:cxn ang="0">
                    <a:pos x="0" y="8"/>
                  </a:cxn>
                  <a:cxn ang="0">
                    <a:pos x="7" y="0"/>
                  </a:cxn>
                </a:cxnLst>
                <a:rect l="0" t="0" r="r" b="b"/>
                <a:pathLst>
                  <a:path w="15" h="39">
                    <a:moveTo>
                      <a:pt x="7" y="0"/>
                    </a:moveTo>
                    <a:lnTo>
                      <a:pt x="15" y="8"/>
                    </a:lnTo>
                    <a:lnTo>
                      <a:pt x="15" y="31"/>
                    </a:lnTo>
                    <a:lnTo>
                      <a:pt x="7" y="39"/>
                    </a:lnTo>
                    <a:lnTo>
                      <a:pt x="0" y="31"/>
                    </a:lnTo>
                    <a:lnTo>
                      <a:pt x="0" y="8"/>
                    </a:lnTo>
                    <a:lnTo>
                      <a:pt x="7" y="0"/>
                    </a:lnTo>
                    <a:close/>
                  </a:path>
                </a:pathLst>
              </a:custGeom>
              <a:solidFill>
                <a:srgbClr val="DDDDDD"/>
              </a:solidFill>
              <a:ln w="9525">
                <a:solidFill>
                  <a:schemeClr val="tx1"/>
                </a:solidFill>
                <a:round/>
                <a:headEnd/>
                <a:tailEnd/>
              </a:ln>
            </p:spPr>
            <p:txBody>
              <a:bodyPr/>
              <a:lstStyle/>
              <a:p>
                <a:endParaRPr lang="en-GB"/>
              </a:p>
            </p:txBody>
          </p:sp>
          <p:sp>
            <p:nvSpPr>
              <p:cNvPr id="220" name="Freeform 3363"/>
              <p:cNvSpPr>
                <a:spLocks/>
              </p:cNvSpPr>
              <p:nvPr/>
            </p:nvSpPr>
            <p:spPr bwMode="auto">
              <a:xfrm>
                <a:off x="4044" y="900"/>
                <a:ext cx="8" cy="19"/>
              </a:xfrm>
              <a:custGeom>
                <a:avLst/>
                <a:gdLst/>
                <a:ahLst/>
                <a:cxnLst>
                  <a:cxn ang="0">
                    <a:pos x="7" y="0"/>
                  </a:cxn>
                  <a:cxn ang="0">
                    <a:pos x="15" y="6"/>
                  </a:cxn>
                  <a:cxn ang="0">
                    <a:pos x="15" y="29"/>
                  </a:cxn>
                  <a:cxn ang="0">
                    <a:pos x="7" y="37"/>
                  </a:cxn>
                  <a:cxn ang="0">
                    <a:pos x="0" y="29"/>
                  </a:cxn>
                  <a:cxn ang="0">
                    <a:pos x="0" y="6"/>
                  </a:cxn>
                  <a:cxn ang="0">
                    <a:pos x="7" y="0"/>
                  </a:cxn>
                </a:cxnLst>
                <a:rect l="0" t="0" r="r" b="b"/>
                <a:pathLst>
                  <a:path w="15" h="37">
                    <a:moveTo>
                      <a:pt x="7" y="0"/>
                    </a:moveTo>
                    <a:lnTo>
                      <a:pt x="15" y="6"/>
                    </a:lnTo>
                    <a:lnTo>
                      <a:pt x="15" y="29"/>
                    </a:lnTo>
                    <a:lnTo>
                      <a:pt x="7" y="37"/>
                    </a:lnTo>
                    <a:lnTo>
                      <a:pt x="0" y="29"/>
                    </a:lnTo>
                    <a:lnTo>
                      <a:pt x="0" y="6"/>
                    </a:lnTo>
                    <a:lnTo>
                      <a:pt x="7" y="0"/>
                    </a:lnTo>
                    <a:close/>
                  </a:path>
                </a:pathLst>
              </a:custGeom>
              <a:solidFill>
                <a:srgbClr val="DDDDDD"/>
              </a:solidFill>
              <a:ln w="9525">
                <a:solidFill>
                  <a:schemeClr val="tx1"/>
                </a:solidFill>
                <a:round/>
                <a:headEnd/>
                <a:tailEnd/>
              </a:ln>
            </p:spPr>
            <p:txBody>
              <a:bodyPr/>
              <a:lstStyle/>
              <a:p>
                <a:endParaRPr lang="en-GB"/>
              </a:p>
            </p:txBody>
          </p:sp>
        </p:grpSp>
        <p:sp>
          <p:nvSpPr>
            <p:cNvPr id="199" name="Freeform 3364"/>
            <p:cNvSpPr>
              <a:spLocks/>
            </p:cNvSpPr>
            <p:nvPr/>
          </p:nvSpPr>
          <p:spPr bwMode="auto">
            <a:xfrm>
              <a:off x="3520" y="1207"/>
              <a:ext cx="80" cy="24"/>
            </a:xfrm>
            <a:custGeom>
              <a:avLst/>
              <a:gdLst/>
              <a:ahLst/>
              <a:cxnLst>
                <a:cxn ang="0">
                  <a:pos x="0" y="46"/>
                </a:cxn>
                <a:cxn ang="0">
                  <a:pos x="61" y="0"/>
                </a:cxn>
                <a:cxn ang="0">
                  <a:pos x="106" y="0"/>
                </a:cxn>
                <a:cxn ang="0">
                  <a:pos x="161" y="46"/>
                </a:cxn>
                <a:cxn ang="0">
                  <a:pos x="0" y="46"/>
                </a:cxn>
              </a:cxnLst>
              <a:rect l="0" t="0" r="r" b="b"/>
              <a:pathLst>
                <a:path w="161" h="46">
                  <a:moveTo>
                    <a:pt x="0" y="46"/>
                  </a:moveTo>
                  <a:lnTo>
                    <a:pt x="61" y="0"/>
                  </a:lnTo>
                  <a:lnTo>
                    <a:pt x="106" y="0"/>
                  </a:lnTo>
                  <a:lnTo>
                    <a:pt x="161" y="46"/>
                  </a:lnTo>
                  <a:lnTo>
                    <a:pt x="0" y="46"/>
                  </a:lnTo>
                  <a:close/>
                </a:path>
              </a:pathLst>
            </a:custGeom>
            <a:solidFill>
              <a:srgbClr val="C0C0C0"/>
            </a:solidFill>
            <a:ln w="1588">
              <a:solidFill>
                <a:srgbClr val="000000"/>
              </a:solidFill>
              <a:prstDash val="solid"/>
              <a:round/>
              <a:headEnd/>
              <a:tailEnd/>
            </a:ln>
          </p:spPr>
          <p:txBody>
            <a:bodyPr/>
            <a:lstStyle/>
            <a:p>
              <a:endParaRPr lang="en-GB"/>
            </a:p>
          </p:txBody>
        </p:sp>
        <p:sp>
          <p:nvSpPr>
            <p:cNvPr id="200" name="Rectangle 3365"/>
            <p:cNvSpPr>
              <a:spLocks noChangeArrowheads="1"/>
            </p:cNvSpPr>
            <p:nvPr/>
          </p:nvSpPr>
          <p:spPr bwMode="auto">
            <a:xfrm>
              <a:off x="3282" y="1765"/>
              <a:ext cx="530" cy="356"/>
            </a:xfrm>
            <a:prstGeom prst="rect">
              <a:avLst/>
            </a:prstGeom>
            <a:solidFill>
              <a:srgbClr val="DDDDDD"/>
            </a:solidFill>
            <a:ln w="9525">
              <a:solidFill>
                <a:schemeClr val="tx1"/>
              </a:solidFill>
              <a:miter lim="800000"/>
              <a:headEnd/>
              <a:tailEnd/>
            </a:ln>
            <a:effectLst/>
          </p:spPr>
          <p:txBody>
            <a:bodyPr wrap="square" lIns="54000" tIns="54000" rIns="54000" bIns="54000" anchor="ctr">
              <a:spAutoFit/>
            </a:bodyPr>
            <a:lstStyle/>
            <a:p>
              <a:pPr algn="ctr"/>
              <a:r>
                <a:rPr lang="en-GB" dirty="0" smtClean="0"/>
                <a:t>Fast</a:t>
              </a:r>
            </a:p>
            <a:p>
              <a:pPr algn="ctr"/>
              <a:r>
                <a:rPr lang="en-GB" dirty="0" smtClean="0"/>
                <a:t>sensor</a:t>
              </a:r>
              <a:endParaRPr lang="en-GB" dirty="0"/>
            </a:p>
          </p:txBody>
        </p:sp>
        <p:sp>
          <p:nvSpPr>
            <p:cNvPr id="201" name="Freeform 3366"/>
            <p:cNvSpPr>
              <a:spLocks/>
            </p:cNvSpPr>
            <p:nvPr/>
          </p:nvSpPr>
          <p:spPr bwMode="auto">
            <a:xfrm>
              <a:off x="3396" y="738"/>
              <a:ext cx="108" cy="1097"/>
            </a:xfrm>
            <a:custGeom>
              <a:avLst/>
              <a:gdLst/>
              <a:ahLst/>
              <a:cxnLst>
                <a:cxn ang="0">
                  <a:pos x="0" y="137"/>
                </a:cxn>
                <a:cxn ang="0">
                  <a:pos x="90" y="107"/>
                </a:cxn>
                <a:cxn ang="0">
                  <a:pos x="12" y="779"/>
                </a:cxn>
                <a:cxn ang="0">
                  <a:pos x="108" y="1097"/>
                </a:cxn>
              </a:cxnLst>
              <a:rect l="0" t="0" r="r" b="b"/>
              <a:pathLst>
                <a:path w="108" h="1097">
                  <a:moveTo>
                    <a:pt x="0" y="137"/>
                  </a:moveTo>
                  <a:cubicBezTo>
                    <a:pt x="12" y="132"/>
                    <a:pt x="88" y="0"/>
                    <a:pt x="90" y="107"/>
                  </a:cubicBezTo>
                  <a:cubicBezTo>
                    <a:pt x="92" y="214"/>
                    <a:pt x="9" y="614"/>
                    <a:pt x="12" y="779"/>
                  </a:cubicBezTo>
                  <a:cubicBezTo>
                    <a:pt x="15" y="939"/>
                    <a:pt x="88" y="1031"/>
                    <a:pt x="108" y="1097"/>
                  </a:cubicBezTo>
                </a:path>
              </a:pathLst>
            </a:custGeom>
            <a:noFill/>
            <a:ln w="38100" cap="flat" cmpd="sng">
              <a:solidFill>
                <a:schemeClr val="folHlink"/>
              </a:solidFill>
              <a:prstDash val="solid"/>
              <a:round/>
              <a:headEnd/>
              <a:tailEnd/>
            </a:ln>
            <a:effectLst/>
          </p:spPr>
          <p:txBody>
            <a:bodyPr lIns="54000" tIns="54000" rIns="54000" bIns="54000" anchor="ctr">
              <a:spAutoFit/>
            </a:bodyPr>
            <a:lstStyle/>
            <a:p>
              <a:endParaRPr lang="en-GB"/>
            </a:p>
          </p:txBody>
        </p:sp>
      </p:grpSp>
    </p:spTree>
    <p:extLst>
      <p:ext uri="{BB962C8B-B14F-4D97-AF65-F5344CB8AC3E}">
        <p14:creationId xmlns:p14="http://schemas.microsoft.com/office/powerpoint/2010/main" val="3837359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Freeform 4"/>
          <p:cNvSpPr>
            <a:spLocks/>
          </p:cNvSpPr>
          <p:nvPr/>
        </p:nvSpPr>
        <p:spPr bwMode="auto">
          <a:xfrm>
            <a:off x="487947" y="1125991"/>
            <a:ext cx="6684" cy="4279446"/>
          </a:xfrm>
          <a:custGeom>
            <a:avLst/>
            <a:gdLst/>
            <a:ahLst/>
            <a:cxnLst>
              <a:cxn ang="0">
                <a:pos x="0" y="922"/>
              </a:cxn>
              <a:cxn ang="0">
                <a:pos x="2" y="0"/>
              </a:cxn>
            </a:cxnLst>
            <a:rect l="0" t="0" r="r" b="b"/>
            <a:pathLst>
              <a:path w="2" h="922">
                <a:moveTo>
                  <a:pt x="0" y="922"/>
                </a:moveTo>
                <a:lnTo>
                  <a:pt x="2" y="0"/>
                </a:lnTo>
              </a:path>
            </a:pathLst>
          </a:custGeom>
          <a:noFill/>
          <a:ln w="9525">
            <a:solidFill>
              <a:schemeClr val="tx1"/>
            </a:solidFill>
            <a:round/>
            <a:headEnd/>
            <a:tailEnd/>
          </a:ln>
          <a:effectLst/>
        </p:spPr>
        <p:txBody>
          <a:bodyPr wrap="none" lIns="96981" tIns="48491" rIns="96981" bIns="48491" anchor="ctr"/>
          <a:lstStyle/>
          <a:p>
            <a:endParaRPr lang="en-GB"/>
          </a:p>
        </p:txBody>
      </p:sp>
      <p:grpSp>
        <p:nvGrpSpPr>
          <p:cNvPr id="2" name="Group 5"/>
          <p:cNvGrpSpPr>
            <a:grpSpLocks/>
          </p:cNvGrpSpPr>
          <p:nvPr/>
        </p:nvGrpSpPr>
        <p:grpSpPr bwMode="auto">
          <a:xfrm>
            <a:off x="354263" y="3929063"/>
            <a:ext cx="3255211" cy="1716201"/>
            <a:chOff x="1684" y="1536"/>
            <a:chExt cx="1134" cy="370"/>
          </a:xfrm>
        </p:grpSpPr>
        <p:grpSp>
          <p:nvGrpSpPr>
            <p:cNvPr id="3" name="Group 6"/>
            <p:cNvGrpSpPr>
              <a:grpSpLocks/>
            </p:cNvGrpSpPr>
            <p:nvPr/>
          </p:nvGrpSpPr>
          <p:grpSpPr bwMode="auto">
            <a:xfrm>
              <a:off x="2064" y="1536"/>
              <a:ext cx="482" cy="342"/>
              <a:chOff x="2064" y="1536"/>
              <a:chExt cx="482" cy="342"/>
            </a:xfrm>
          </p:grpSpPr>
          <p:sp>
            <p:nvSpPr>
              <p:cNvPr id="152583" name="Freeform 7"/>
              <p:cNvSpPr>
                <a:spLocks/>
              </p:cNvSpPr>
              <p:nvPr/>
            </p:nvSpPr>
            <p:spPr bwMode="auto">
              <a:xfrm>
                <a:off x="2333" y="1751"/>
                <a:ext cx="111" cy="90"/>
              </a:xfrm>
              <a:custGeom>
                <a:avLst/>
                <a:gdLst/>
                <a:ahLst/>
                <a:cxnLst>
                  <a:cxn ang="0">
                    <a:pos x="39" y="241"/>
                  </a:cxn>
                  <a:cxn ang="0">
                    <a:pos x="39" y="233"/>
                  </a:cxn>
                  <a:cxn ang="0">
                    <a:pos x="31" y="210"/>
                  </a:cxn>
                  <a:cxn ang="0">
                    <a:pos x="23" y="140"/>
                  </a:cxn>
                  <a:cxn ang="0">
                    <a:pos x="23" y="70"/>
                  </a:cxn>
                  <a:cxn ang="0">
                    <a:pos x="39" y="39"/>
                  </a:cxn>
                  <a:cxn ang="0">
                    <a:pos x="54" y="15"/>
                  </a:cxn>
                  <a:cxn ang="0">
                    <a:pos x="78" y="7"/>
                  </a:cxn>
                  <a:cxn ang="0">
                    <a:pos x="101" y="15"/>
                  </a:cxn>
                  <a:cxn ang="0">
                    <a:pos x="156" y="46"/>
                  </a:cxn>
                  <a:cxn ang="0">
                    <a:pos x="202" y="85"/>
                  </a:cxn>
                  <a:cxn ang="0">
                    <a:pos x="218" y="101"/>
                  </a:cxn>
                  <a:cxn ang="0">
                    <a:pos x="210" y="93"/>
                  </a:cxn>
                  <a:cxn ang="0">
                    <a:pos x="163" y="31"/>
                  </a:cxn>
                  <a:cxn ang="0">
                    <a:pos x="132" y="7"/>
                  </a:cxn>
                  <a:cxn ang="0">
                    <a:pos x="101" y="0"/>
                  </a:cxn>
                  <a:cxn ang="0">
                    <a:pos x="70" y="0"/>
                  </a:cxn>
                  <a:cxn ang="0">
                    <a:pos x="39" y="7"/>
                  </a:cxn>
                  <a:cxn ang="0">
                    <a:pos x="23" y="23"/>
                  </a:cxn>
                  <a:cxn ang="0">
                    <a:pos x="15" y="39"/>
                  </a:cxn>
                  <a:cxn ang="0">
                    <a:pos x="0" y="93"/>
                  </a:cxn>
                  <a:cxn ang="0">
                    <a:pos x="0" y="233"/>
                  </a:cxn>
                  <a:cxn ang="0">
                    <a:pos x="39" y="241"/>
                  </a:cxn>
                </a:cxnLst>
                <a:rect l="0" t="0" r="r" b="b"/>
                <a:pathLst>
                  <a:path w="218" h="241">
                    <a:moveTo>
                      <a:pt x="39" y="241"/>
                    </a:moveTo>
                    <a:lnTo>
                      <a:pt x="39" y="233"/>
                    </a:lnTo>
                    <a:lnTo>
                      <a:pt x="31" y="210"/>
                    </a:lnTo>
                    <a:lnTo>
                      <a:pt x="23" y="140"/>
                    </a:lnTo>
                    <a:lnTo>
                      <a:pt x="23" y="70"/>
                    </a:lnTo>
                    <a:lnTo>
                      <a:pt x="39" y="39"/>
                    </a:lnTo>
                    <a:lnTo>
                      <a:pt x="54" y="15"/>
                    </a:lnTo>
                    <a:lnTo>
                      <a:pt x="78" y="7"/>
                    </a:lnTo>
                    <a:lnTo>
                      <a:pt x="101" y="15"/>
                    </a:lnTo>
                    <a:lnTo>
                      <a:pt x="156" y="46"/>
                    </a:lnTo>
                    <a:lnTo>
                      <a:pt x="202" y="85"/>
                    </a:lnTo>
                    <a:lnTo>
                      <a:pt x="218" y="101"/>
                    </a:lnTo>
                    <a:lnTo>
                      <a:pt x="210" y="93"/>
                    </a:lnTo>
                    <a:lnTo>
                      <a:pt x="163" y="31"/>
                    </a:lnTo>
                    <a:lnTo>
                      <a:pt x="132" y="7"/>
                    </a:lnTo>
                    <a:lnTo>
                      <a:pt x="101" y="0"/>
                    </a:lnTo>
                    <a:lnTo>
                      <a:pt x="70" y="0"/>
                    </a:lnTo>
                    <a:lnTo>
                      <a:pt x="39" y="7"/>
                    </a:lnTo>
                    <a:lnTo>
                      <a:pt x="23" y="23"/>
                    </a:lnTo>
                    <a:lnTo>
                      <a:pt x="15" y="39"/>
                    </a:lnTo>
                    <a:lnTo>
                      <a:pt x="0" y="93"/>
                    </a:lnTo>
                    <a:lnTo>
                      <a:pt x="0" y="233"/>
                    </a:lnTo>
                    <a:lnTo>
                      <a:pt x="39" y="241"/>
                    </a:lnTo>
                    <a:close/>
                  </a:path>
                </a:pathLst>
              </a:custGeom>
              <a:solidFill>
                <a:srgbClr val="00CC00"/>
              </a:solidFill>
              <a:ln w="9525">
                <a:noFill/>
                <a:round/>
                <a:headEnd/>
                <a:tailEnd/>
              </a:ln>
            </p:spPr>
            <p:txBody>
              <a:bodyPr/>
              <a:lstStyle/>
              <a:p>
                <a:endParaRPr lang="en-GB"/>
              </a:p>
            </p:txBody>
          </p:sp>
          <p:sp>
            <p:nvSpPr>
              <p:cNvPr id="152584" name="Freeform 8"/>
              <p:cNvSpPr>
                <a:spLocks/>
              </p:cNvSpPr>
              <p:nvPr/>
            </p:nvSpPr>
            <p:spPr bwMode="auto">
              <a:xfrm>
                <a:off x="2183" y="1536"/>
                <a:ext cx="146" cy="238"/>
              </a:xfrm>
              <a:custGeom>
                <a:avLst/>
                <a:gdLst/>
                <a:ahLst/>
                <a:cxnLst>
                  <a:cxn ang="0">
                    <a:pos x="0" y="0"/>
                  </a:cxn>
                  <a:cxn ang="0">
                    <a:pos x="8" y="0"/>
                  </a:cxn>
                  <a:cxn ang="0">
                    <a:pos x="16" y="8"/>
                  </a:cxn>
                  <a:cxn ang="0">
                    <a:pos x="55" y="24"/>
                  </a:cxn>
                  <a:cxn ang="0">
                    <a:pos x="109" y="55"/>
                  </a:cxn>
                  <a:cxn ang="0">
                    <a:pos x="156" y="94"/>
                  </a:cxn>
                  <a:cxn ang="0">
                    <a:pos x="195" y="125"/>
                  </a:cxn>
                  <a:cxn ang="0">
                    <a:pos x="226" y="156"/>
                  </a:cxn>
                  <a:cxn ang="0">
                    <a:pos x="242" y="195"/>
                  </a:cxn>
                  <a:cxn ang="0">
                    <a:pos x="258" y="250"/>
                  </a:cxn>
                  <a:cxn ang="0">
                    <a:pos x="265" y="289"/>
                  </a:cxn>
                  <a:cxn ang="0">
                    <a:pos x="273" y="343"/>
                  </a:cxn>
                  <a:cxn ang="0">
                    <a:pos x="273" y="616"/>
                  </a:cxn>
                  <a:cxn ang="0">
                    <a:pos x="281" y="632"/>
                  </a:cxn>
                  <a:cxn ang="0">
                    <a:pos x="281" y="577"/>
                  </a:cxn>
                  <a:cxn ang="0">
                    <a:pos x="289" y="531"/>
                  </a:cxn>
                  <a:cxn ang="0">
                    <a:pos x="289" y="273"/>
                  </a:cxn>
                  <a:cxn ang="0">
                    <a:pos x="281" y="234"/>
                  </a:cxn>
                  <a:cxn ang="0">
                    <a:pos x="258" y="180"/>
                  </a:cxn>
                  <a:cxn ang="0">
                    <a:pos x="226" y="133"/>
                  </a:cxn>
                  <a:cxn ang="0">
                    <a:pos x="180" y="86"/>
                  </a:cxn>
                  <a:cxn ang="0">
                    <a:pos x="117" y="47"/>
                  </a:cxn>
                  <a:cxn ang="0">
                    <a:pos x="63" y="24"/>
                  </a:cxn>
                  <a:cxn ang="0">
                    <a:pos x="31" y="8"/>
                  </a:cxn>
                  <a:cxn ang="0">
                    <a:pos x="8" y="0"/>
                  </a:cxn>
                  <a:cxn ang="0">
                    <a:pos x="0" y="0"/>
                  </a:cxn>
                </a:cxnLst>
                <a:rect l="0" t="0" r="r" b="b"/>
                <a:pathLst>
                  <a:path w="289" h="632">
                    <a:moveTo>
                      <a:pt x="0" y="0"/>
                    </a:moveTo>
                    <a:lnTo>
                      <a:pt x="8" y="0"/>
                    </a:lnTo>
                    <a:lnTo>
                      <a:pt x="16" y="8"/>
                    </a:lnTo>
                    <a:lnTo>
                      <a:pt x="55" y="24"/>
                    </a:lnTo>
                    <a:lnTo>
                      <a:pt x="109" y="55"/>
                    </a:lnTo>
                    <a:lnTo>
                      <a:pt x="156" y="94"/>
                    </a:lnTo>
                    <a:lnTo>
                      <a:pt x="195" y="125"/>
                    </a:lnTo>
                    <a:lnTo>
                      <a:pt x="226" y="156"/>
                    </a:lnTo>
                    <a:lnTo>
                      <a:pt x="242" y="195"/>
                    </a:lnTo>
                    <a:lnTo>
                      <a:pt x="258" y="250"/>
                    </a:lnTo>
                    <a:lnTo>
                      <a:pt x="265" y="289"/>
                    </a:lnTo>
                    <a:lnTo>
                      <a:pt x="273" y="343"/>
                    </a:lnTo>
                    <a:lnTo>
                      <a:pt x="273" y="616"/>
                    </a:lnTo>
                    <a:lnTo>
                      <a:pt x="281" y="632"/>
                    </a:lnTo>
                    <a:lnTo>
                      <a:pt x="281" y="577"/>
                    </a:lnTo>
                    <a:lnTo>
                      <a:pt x="289" y="531"/>
                    </a:lnTo>
                    <a:lnTo>
                      <a:pt x="289" y="273"/>
                    </a:lnTo>
                    <a:lnTo>
                      <a:pt x="281" y="234"/>
                    </a:lnTo>
                    <a:lnTo>
                      <a:pt x="258" y="180"/>
                    </a:lnTo>
                    <a:lnTo>
                      <a:pt x="226" y="133"/>
                    </a:lnTo>
                    <a:lnTo>
                      <a:pt x="180" y="86"/>
                    </a:lnTo>
                    <a:lnTo>
                      <a:pt x="117" y="47"/>
                    </a:lnTo>
                    <a:lnTo>
                      <a:pt x="63" y="24"/>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2585" name="Freeform 9"/>
              <p:cNvSpPr>
                <a:spLocks/>
              </p:cNvSpPr>
              <p:nvPr/>
            </p:nvSpPr>
            <p:spPr bwMode="auto">
              <a:xfrm>
                <a:off x="2325" y="1592"/>
                <a:ext cx="95" cy="246"/>
              </a:xfrm>
              <a:custGeom>
                <a:avLst/>
                <a:gdLst/>
                <a:ahLst/>
                <a:cxnLst>
                  <a:cxn ang="0">
                    <a:pos x="0" y="655"/>
                  </a:cxn>
                  <a:cxn ang="0">
                    <a:pos x="0" y="492"/>
                  </a:cxn>
                  <a:cxn ang="0">
                    <a:pos x="8" y="351"/>
                  </a:cxn>
                  <a:cxn ang="0">
                    <a:pos x="16" y="289"/>
                  </a:cxn>
                  <a:cxn ang="0">
                    <a:pos x="31" y="242"/>
                  </a:cxn>
                  <a:cxn ang="0">
                    <a:pos x="70" y="156"/>
                  </a:cxn>
                  <a:cxn ang="0">
                    <a:pos x="125" y="78"/>
                  </a:cxn>
                  <a:cxn ang="0">
                    <a:pos x="148" y="47"/>
                  </a:cxn>
                  <a:cxn ang="0">
                    <a:pos x="172" y="24"/>
                  </a:cxn>
                  <a:cxn ang="0">
                    <a:pos x="179" y="8"/>
                  </a:cxn>
                  <a:cxn ang="0">
                    <a:pos x="187" y="0"/>
                  </a:cxn>
                  <a:cxn ang="0">
                    <a:pos x="179" y="8"/>
                  </a:cxn>
                  <a:cxn ang="0">
                    <a:pos x="172" y="24"/>
                  </a:cxn>
                  <a:cxn ang="0">
                    <a:pos x="156" y="47"/>
                  </a:cxn>
                  <a:cxn ang="0">
                    <a:pos x="133" y="78"/>
                  </a:cxn>
                  <a:cxn ang="0">
                    <a:pos x="94" y="141"/>
                  </a:cxn>
                  <a:cxn ang="0">
                    <a:pos x="62" y="203"/>
                  </a:cxn>
                  <a:cxn ang="0">
                    <a:pos x="31" y="312"/>
                  </a:cxn>
                  <a:cxn ang="0">
                    <a:pos x="23" y="351"/>
                  </a:cxn>
                  <a:cxn ang="0">
                    <a:pos x="23" y="367"/>
                  </a:cxn>
                  <a:cxn ang="0">
                    <a:pos x="31" y="655"/>
                  </a:cxn>
                  <a:cxn ang="0">
                    <a:pos x="0" y="655"/>
                  </a:cxn>
                </a:cxnLst>
                <a:rect l="0" t="0" r="r" b="b"/>
                <a:pathLst>
                  <a:path w="187" h="655">
                    <a:moveTo>
                      <a:pt x="0" y="655"/>
                    </a:moveTo>
                    <a:lnTo>
                      <a:pt x="0" y="492"/>
                    </a:lnTo>
                    <a:lnTo>
                      <a:pt x="8" y="351"/>
                    </a:lnTo>
                    <a:lnTo>
                      <a:pt x="16" y="289"/>
                    </a:lnTo>
                    <a:lnTo>
                      <a:pt x="31" y="242"/>
                    </a:lnTo>
                    <a:lnTo>
                      <a:pt x="70" y="156"/>
                    </a:lnTo>
                    <a:lnTo>
                      <a:pt x="125" y="78"/>
                    </a:lnTo>
                    <a:lnTo>
                      <a:pt x="148" y="47"/>
                    </a:lnTo>
                    <a:lnTo>
                      <a:pt x="172" y="24"/>
                    </a:lnTo>
                    <a:lnTo>
                      <a:pt x="179" y="8"/>
                    </a:lnTo>
                    <a:lnTo>
                      <a:pt x="187" y="0"/>
                    </a:lnTo>
                    <a:lnTo>
                      <a:pt x="179" y="8"/>
                    </a:lnTo>
                    <a:lnTo>
                      <a:pt x="172" y="24"/>
                    </a:lnTo>
                    <a:lnTo>
                      <a:pt x="156" y="47"/>
                    </a:lnTo>
                    <a:lnTo>
                      <a:pt x="133" y="78"/>
                    </a:lnTo>
                    <a:lnTo>
                      <a:pt x="94" y="141"/>
                    </a:lnTo>
                    <a:lnTo>
                      <a:pt x="62" y="203"/>
                    </a:lnTo>
                    <a:lnTo>
                      <a:pt x="31" y="312"/>
                    </a:lnTo>
                    <a:lnTo>
                      <a:pt x="23" y="351"/>
                    </a:lnTo>
                    <a:lnTo>
                      <a:pt x="23" y="367"/>
                    </a:lnTo>
                    <a:lnTo>
                      <a:pt x="31" y="655"/>
                    </a:lnTo>
                    <a:lnTo>
                      <a:pt x="0" y="655"/>
                    </a:lnTo>
                    <a:close/>
                  </a:path>
                </a:pathLst>
              </a:custGeom>
              <a:solidFill>
                <a:srgbClr val="8CFF1A"/>
              </a:solidFill>
              <a:ln w="9525">
                <a:noFill/>
                <a:round/>
                <a:headEnd/>
                <a:tailEnd/>
              </a:ln>
            </p:spPr>
            <p:txBody>
              <a:bodyPr/>
              <a:lstStyle/>
              <a:p>
                <a:endParaRPr lang="en-GB"/>
              </a:p>
            </p:txBody>
          </p:sp>
          <p:sp>
            <p:nvSpPr>
              <p:cNvPr id="152586" name="Freeform 10"/>
              <p:cNvSpPr>
                <a:spLocks/>
              </p:cNvSpPr>
              <p:nvPr/>
            </p:nvSpPr>
            <p:spPr bwMode="auto">
              <a:xfrm>
                <a:off x="2337" y="1780"/>
                <a:ext cx="68" cy="58"/>
              </a:xfrm>
              <a:custGeom>
                <a:avLst/>
                <a:gdLst/>
                <a:ahLst/>
                <a:cxnLst>
                  <a:cxn ang="0">
                    <a:pos x="24" y="155"/>
                  </a:cxn>
                  <a:cxn ang="0">
                    <a:pos x="24" y="54"/>
                  </a:cxn>
                  <a:cxn ang="0">
                    <a:pos x="32" y="31"/>
                  </a:cxn>
                  <a:cxn ang="0">
                    <a:pos x="47" y="15"/>
                  </a:cxn>
                  <a:cxn ang="0">
                    <a:pos x="71" y="15"/>
                  </a:cxn>
                  <a:cxn ang="0">
                    <a:pos x="133" y="77"/>
                  </a:cxn>
                  <a:cxn ang="0">
                    <a:pos x="133" y="85"/>
                  </a:cxn>
                  <a:cxn ang="0">
                    <a:pos x="133" y="77"/>
                  </a:cxn>
                  <a:cxn ang="0">
                    <a:pos x="117" y="62"/>
                  </a:cxn>
                  <a:cxn ang="0">
                    <a:pos x="94" y="23"/>
                  </a:cxn>
                  <a:cxn ang="0">
                    <a:pos x="78" y="7"/>
                  </a:cxn>
                  <a:cxn ang="0">
                    <a:pos x="55" y="0"/>
                  </a:cxn>
                  <a:cxn ang="0">
                    <a:pos x="32" y="7"/>
                  </a:cxn>
                  <a:cxn ang="0">
                    <a:pos x="16" y="39"/>
                  </a:cxn>
                  <a:cxn ang="0">
                    <a:pos x="8" y="85"/>
                  </a:cxn>
                  <a:cxn ang="0">
                    <a:pos x="0" y="124"/>
                  </a:cxn>
                  <a:cxn ang="0">
                    <a:pos x="0" y="155"/>
                  </a:cxn>
                  <a:cxn ang="0">
                    <a:pos x="24" y="155"/>
                  </a:cxn>
                </a:cxnLst>
                <a:rect l="0" t="0" r="r" b="b"/>
                <a:pathLst>
                  <a:path w="133" h="155">
                    <a:moveTo>
                      <a:pt x="24" y="155"/>
                    </a:moveTo>
                    <a:lnTo>
                      <a:pt x="24" y="54"/>
                    </a:lnTo>
                    <a:lnTo>
                      <a:pt x="32" y="31"/>
                    </a:lnTo>
                    <a:lnTo>
                      <a:pt x="47" y="15"/>
                    </a:lnTo>
                    <a:lnTo>
                      <a:pt x="71" y="15"/>
                    </a:lnTo>
                    <a:lnTo>
                      <a:pt x="133" y="77"/>
                    </a:lnTo>
                    <a:lnTo>
                      <a:pt x="133" y="85"/>
                    </a:lnTo>
                    <a:lnTo>
                      <a:pt x="133" y="77"/>
                    </a:lnTo>
                    <a:lnTo>
                      <a:pt x="117" y="62"/>
                    </a:lnTo>
                    <a:lnTo>
                      <a:pt x="94" y="23"/>
                    </a:lnTo>
                    <a:lnTo>
                      <a:pt x="78" y="7"/>
                    </a:lnTo>
                    <a:lnTo>
                      <a:pt x="55" y="0"/>
                    </a:lnTo>
                    <a:lnTo>
                      <a:pt x="32" y="7"/>
                    </a:lnTo>
                    <a:lnTo>
                      <a:pt x="16" y="39"/>
                    </a:lnTo>
                    <a:lnTo>
                      <a:pt x="8" y="85"/>
                    </a:lnTo>
                    <a:lnTo>
                      <a:pt x="0" y="124"/>
                    </a:lnTo>
                    <a:lnTo>
                      <a:pt x="0" y="155"/>
                    </a:lnTo>
                    <a:lnTo>
                      <a:pt x="24" y="155"/>
                    </a:lnTo>
                    <a:close/>
                  </a:path>
                </a:pathLst>
              </a:custGeom>
              <a:solidFill>
                <a:srgbClr val="00FF00"/>
              </a:solidFill>
              <a:ln w="9525">
                <a:noFill/>
                <a:round/>
                <a:headEnd/>
                <a:tailEnd/>
              </a:ln>
            </p:spPr>
            <p:txBody>
              <a:bodyPr/>
              <a:lstStyle/>
              <a:p>
                <a:endParaRPr lang="en-GB"/>
              </a:p>
            </p:txBody>
          </p:sp>
          <p:sp>
            <p:nvSpPr>
              <p:cNvPr id="152587" name="Freeform 11"/>
              <p:cNvSpPr>
                <a:spLocks/>
              </p:cNvSpPr>
              <p:nvPr/>
            </p:nvSpPr>
            <p:spPr bwMode="auto">
              <a:xfrm>
                <a:off x="2139" y="1639"/>
                <a:ext cx="190" cy="197"/>
              </a:xfrm>
              <a:custGeom>
                <a:avLst/>
                <a:gdLst/>
                <a:ahLst/>
                <a:cxnLst>
                  <a:cxn ang="0">
                    <a:pos x="351" y="523"/>
                  </a:cxn>
                  <a:cxn ang="0">
                    <a:pos x="351" y="507"/>
                  </a:cxn>
                  <a:cxn ang="0">
                    <a:pos x="359" y="460"/>
                  </a:cxn>
                  <a:cxn ang="0">
                    <a:pos x="359" y="226"/>
                  </a:cxn>
                  <a:cxn ang="0">
                    <a:pos x="351" y="141"/>
                  </a:cxn>
                  <a:cxn ang="0">
                    <a:pos x="336" y="78"/>
                  </a:cxn>
                  <a:cxn ang="0">
                    <a:pos x="328" y="55"/>
                  </a:cxn>
                  <a:cxn ang="0">
                    <a:pos x="320" y="39"/>
                  </a:cxn>
                  <a:cxn ang="0">
                    <a:pos x="289" y="24"/>
                  </a:cxn>
                  <a:cxn ang="0">
                    <a:pos x="242" y="31"/>
                  </a:cxn>
                  <a:cxn ang="0">
                    <a:pos x="195" y="55"/>
                  </a:cxn>
                  <a:cxn ang="0">
                    <a:pos x="86" y="117"/>
                  </a:cxn>
                  <a:cxn ang="0">
                    <a:pos x="39" y="148"/>
                  </a:cxn>
                  <a:cxn ang="0">
                    <a:pos x="8" y="172"/>
                  </a:cxn>
                  <a:cxn ang="0">
                    <a:pos x="0" y="180"/>
                  </a:cxn>
                  <a:cxn ang="0">
                    <a:pos x="24" y="156"/>
                  </a:cxn>
                  <a:cxn ang="0">
                    <a:pos x="86" y="109"/>
                  </a:cxn>
                  <a:cxn ang="0">
                    <a:pos x="156" y="55"/>
                  </a:cxn>
                  <a:cxn ang="0">
                    <a:pos x="203" y="24"/>
                  </a:cxn>
                  <a:cxn ang="0">
                    <a:pos x="242" y="8"/>
                  </a:cxn>
                  <a:cxn ang="0">
                    <a:pos x="289" y="0"/>
                  </a:cxn>
                  <a:cxn ang="0">
                    <a:pos x="312" y="8"/>
                  </a:cxn>
                  <a:cxn ang="0">
                    <a:pos x="336" y="24"/>
                  </a:cxn>
                  <a:cxn ang="0">
                    <a:pos x="351" y="47"/>
                  </a:cxn>
                  <a:cxn ang="0">
                    <a:pos x="367" y="86"/>
                  </a:cxn>
                  <a:cxn ang="0">
                    <a:pos x="375" y="141"/>
                  </a:cxn>
                  <a:cxn ang="0">
                    <a:pos x="375" y="421"/>
                  </a:cxn>
                  <a:cxn ang="0">
                    <a:pos x="367" y="476"/>
                  </a:cxn>
                  <a:cxn ang="0">
                    <a:pos x="367" y="523"/>
                  </a:cxn>
                  <a:cxn ang="0">
                    <a:pos x="351" y="523"/>
                  </a:cxn>
                </a:cxnLst>
                <a:rect l="0" t="0" r="r" b="b"/>
                <a:pathLst>
                  <a:path w="375" h="523">
                    <a:moveTo>
                      <a:pt x="351" y="523"/>
                    </a:moveTo>
                    <a:lnTo>
                      <a:pt x="351" y="507"/>
                    </a:lnTo>
                    <a:lnTo>
                      <a:pt x="359" y="460"/>
                    </a:lnTo>
                    <a:lnTo>
                      <a:pt x="359" y="226"/>
                    </a:lnTo>
                    <a:lnTo>
                      <a:pt x="351" y="141"/>
                    </a:lnTo>
                    <a:lnTo>
                      <a:pt x="336" y="78"/>
                    </a:lnTo>
                    <a:lnTo>
                      <a:pt x="328" y="55"/>
                    </a:lnTo>
                    <a:lnTo>
                      <a:pt x="320" y="39"/>
                    </a:lnTo>
                    <a:lnTo>
                      <a:pt x="289" y="24"/>
                    </a:lnTo>
                    <a:lnTo>
                      <a:pt x="242" y="31"/>
                    </a:lnTo>
                    <a:lnTo>
                      <a:pt x="195" y="55"/>
                    </a:lnTo>
                    <a:lnTo>
                      <a:pt x="86" y="117"/>
                    </a:lnTo>
                    <a:lnTo>
                      <a:pt x="39" y="148"/>
                    </a:lnTo>
                    <a:lnTo>
                      <a:pt x="8" y="172"/>
                    </a:lnTo>
                    <a:lnTo>
                      <a:pt x="0" y="180"/>
                    </a:lnTo>
                    <a:lnTo>
                      <a:pt x="24" y="156"/>
                    </a:lnTo>
                    <a:lnTo>
                      <a:pt x="86" y="109"/>
                    </a:lnTo>
                    <a:lnTo>
                      <a:pt x="156" y="55"/>
                    </a:lnTo>
                    <a:lnTo>
                      <a:pt x="203" y="24"/>
                    </a:lnTo>
                    <a:lnTo>
                      <a:pt x="242" y="8"/>
                    </a:lnTo>
                    <a:lnTo>
                      <a:pt x="289" y="0"/>
                    </a:lnTo>
                    <a:lnTo>
                      <a:pt x="312" y="8"/>
                    </a:lnTo>
                    <a:lnTo>
                      <a:pt x="336" y="24"/>
                    </a:lnTo>
                    <a:lnTo>
                      <a:pt x="351" y="47"/>
                    </a:lnTo>
                    <a:lnTo>
                      <a:pt x="367" y="86"/>
                    </a:lnTo>
                    <a:lnTo>
                      <a:pt x="375" y="141"/>
                    </a:lnTo>
                    <a:lnTo>
                      <a:pt x="375" y="421"/>
                    </a:lnTo>
                    <a:lnTo>
                      <a:pt x="367" y="476"/>
                    </a:lnTo>
                    <a:lnTo>
                      <a:pt x="367" y="523"/>
                    </a:lnTo>
                    <a:lnTo>
                      <a:pt x="351" y="523"/>
                    </a:lnTo>
                    <a:close/>
                  </a:path>
                </a:pathLst>
              </a:custGeom>
              <a:solidFill>
                <a:srgbClr val="00FF00"/>
              </a:solidFill>
              <a:ln w="9525">
                <a:noFill/>
                <a:round/>
                <a:headEnd/>
                <a:tailEnd/>
              </a:ln>
            </p:spPr>
            <p:txBody>
              <a:bodyPr/>
              <a:lstStyle/>
              <a:p>
                <a:endParaRPr lang="en-GB"/>
              </a:p>
            </p:txBody>
          </p:sp>
          <p:sp>
            <p:nvSpPr>
              <p:cNvPr id="152588" name="Freeform 12"/>
              <p:cNvSpPr>
                <a:spLocks/>
              </p:cNvSpPr>
              <p:nvPr/>
            </p:nvSpPr>
            <p:spPr bwMode="auto">
              <a:xfrm>
                <a:off x="2211" y="1694"/>
                <a:ext cx="122" cy="142"/>
              </a:xfrm>
              <a:custGeom>
                <a:avLst/>
                <a:gdLst/>
                <a:ahLst/>
                <a:cxnLst>
                  <a:cxn ang="0">
                    <a:pos x="203" y="375"/>
                  </a:cxn>
                  <a:cxn ang="0">
                    <a:pos x="203" y="328"/>
                  </a:cxn>
                  <a:cxn ang="0">
                    <a:pos x="195" y="281"/>
                  </a:cxn>
                  <a:cxn ang="0">
                    <a:pos x="187" y="227"/>
                  </a:cxn>
                  <a:cxn ang="0">
                    <a:pos x="171" y="110"/>
                  </a:cxn>
                  <a:cxn ang="0">
                    <a:pos x="156" y="63"/>
                  </a:cxn>
                  <a:cxn ang="0">
                    <a:pos x="140" y="32"/>
                  </a:cxn>
                  <a:cxn ang="0">
                    <a:pos x="125" y="16"/>
                  </a:cxn>
                  <a:cxn ang="0">
                    <a:pos x="101" y="24"/>
                  </a:cxn>
                  <a:cxn ang="0">
                    <a:pos x="78" y="39"/>
                  </a:cxn>
                  <a:cxn ang="0">
                    <a:pos x="54" y="63"/>
                  </a:cxn>
                  <a:cxn ang="0">
                    <a:pos x="15" y="117"/>
                  </a:cxn>
                  <a:cxn ang="0">
                    <a:pos x="8" y="133"/>
                  </a:cxn>
                  <a:cxn ang="0">
                    <a:pos x="0" y="141"/>
                  </a:cxn>
                  <a:cxn ang="0">
                    <a:pos x="0" y="133"/>
                  </a:cxn>
                  <a:cxn ang="0">
                    <a:pos x="8" y="125"/>
                  </a:cxn>
                  <a:cxn ang="0">
                    <a:pos x="39" y="78"/>
                  </a:cxn>
                  <a:cxn ang="0">
                    <a:pos x="62" y="39"/>
                  </a:cxn>
                  <a:cxn ang="0">
                    <a:pos x="78" y="16"/>
                  </a:cxn>
                  <a:cxn ang="0">
                    <a:pos x="93" y="8"/>
                  </a:cxn>
                  <a:cxn ang="0">
                    <a:pos x="117" y="0"/>
                  </a:cxn>
                  <a:cxn ang="0">
                    <a:pos x="140" y="0"/>
                  </a:cxn>
                  <a:cxn ang="0">
                    <a:pos x="164" y="24"/>
                  </a:cxn>
                  <a:cxn ang="0">
                    <a:pos x="179" y="47"/>
                  </a:cxn>
                  <a:cxn ang="0">
                    <a:pos x="187" y="78"/>
                  </a:cxn>
                  <a:cxn ang="0">
                    <a:pos x="203" y="164"/>
                  </a:cxn>
                  <a:cxn ang="0">
                    <a:pos x="226" y="266"/>
                  </a:cxn>
                  <a:cxn ang="0">
                    <a:pos x="234" y="304"/>
                  </a:cxn>
                  <a:cxn ang="0">
                    <a:pos x="234" y="343"/>
                  </a:cxn>
                  <a:cxn ang="0">
                    <a:pos x="242" y="367"/>
                  </a:cxn>
                  <a:cxn ang="0">
                    <a:pos x="242" y="375"/>
                  </a:cxn>
                  <a:cxn ang="0">
                    <a:pos x="203" y="375"/>
                  </a:cxn>
                </a:cxnLst>
                <a:rect l="0" t="0" r="r" b="b"/>
                <a:pathLst>
                  <a:path w="242" h="375">
                    <a:moveTo>
                      <a:pt x="203" y="375"/>
                    </a:moveTo>
                    <a:lnTo>
                      <a:pt x="203" y="328"/>
                    </a:lnTo>
                    <a:lnTo>
                      <a:pt x="195" y="281"/>
                    </a:lnTo>
                    <a:lnTo>
                      <a:pt x="187" y="227"/>
                    </a:lnTo>
                    <a:lnTo>
                      <a:pt x="171" y="110"/>
                    </a:lnTo>
                    <a:lnTo>
                      <a:pt x="156" y="63"/>
                    </a:lnTo>
                    <a:lnTo>
                      <a:pt x="140" y="32"/>
                    </a:lnTo>
                    <a:lnTo>
                      <a:pt x="125" y="16"/>
                    </a:lnTo>
                    <a:lnTo>
                      <a:pt x="101" y="24"/>
                    </a:lnTo>
                    <a:lnTo>
                      <a:pt x="78" y="39"/>
                    </a:lnTo>
                    <a:lnTo>
                      <a:pt x="54" y="63"/>
                    </a:lnTo>
                    <a:lnTo>
                      <a:pt x="15" y="117"/>
                    </a:lnTo>
                    <a:lnTo>
                      <a:pt x="8" y="133"/>
                    </a:lnTo>
                    <a:lnTo>
                      <a:pt x="0" y="141"/>
                    </a:lnTo>
                    <a:lnTo>
                      <a:pt x="0" y="133"/>
                    </a:lnTo>
                    <a:lnTo>
                      <a:pt x="8" y="125"/>
                    </a:lnTo>
                    <a:lnTo>
                      <a:pt x="39" y="78"/>
                    </a:lnTo>
                    <a:lnTo>
                      <a:pt x="62" y="39"/>
                    </a:lnTo>
                    <a:lnTo>
                      <a:pt x="78" y="16"/>
                    </a:lnTo>
                    <a:lnTo>
                      <a:pt x="93" y="8"/>
                    </a:lnTo>
                    <a:lnTo>
                      <a:pt x="117" y="0"/>
                    </a:lnTo>
                    <a:lnTo>
                      <a:pt x="140" y="0"/>
                    </a:lnTo>
                    <a:lnTo>
                      <a:pt x="164" y="24"/>
                    </a:lnTo>
                    <a:lnTo>
                      <a:pt x="179" y="47"/>
                    </a:lnTo>
                    <a:lnTo>
                      <a:pt x="187" y="78"/>
                    </a:lnTo>
                    <a:lnTo>
                      <a:pt x="203" y="164"/>
                    </a:lnTo>
                    <a:lnTo>
                      <a:pt x="226" y="266"/>
                    </a:lnTo>
                    <a:lnTo>
                      <a:pt x="234" y="304"/>
                    </a:lnTo>
                    <a:lnTo>
                      <a:pt x="234" y="343"/>
                    </a:lnTo>
                    <a:lnTo>
                      <a:pt x="242" y="367"/>
                    </a:lnTo>
                    <a:lnTo>
                      <a:pt x="242" y="375"/>
                    </a:lnTo>
                    <a:lnTo>
                      <a:pt x="203" y="375"/>
                    </a:lnTo>
                    <a:close/>
                  </a:path>
                </a:pathLst>
              </a:custGeom>
              <a:solidFill>
                <a:srgbClr val="66CC00"/>
              </a:solidFill>
              <a:ln w="9525">
                <a:noFill/>
                <a:round/>
                <a:headEnd/>
                <a:tailEnd/>
              </a:ln>
            </p:spPr>
            <p:txBody>
              <a:bodyPr/>
              <a:lstStyle/>
              <a:p>
                <a:endParaRPr lang="en-GB"/>
              </a:p>
            </p:txBody>
          </p:sp>
          <p:sp>
            <p:nvSpPr>
              <p:cNvPr id="152589" name="Freeform 13"/>
              <p:cNvSpPr>
                <a:spLocks/>
              </p:cNvSpPr>
              <p:nvPr/>
            </p:nvSpPr>
            <p:spPr bwMode="auto">
              <a:xfrm>
                <a:off x="2195" y="1689"/>
                <a:ext cx="142" cy="158"/>
              </a:xfrm>
              <a:custGeom>
                <a:avLst/>
                <a:gdLst/>
                <a:ahLst/>
                <a:cxnLst>
                  <a:cxn ang="0">
                    <a:pos x="46" y="421"/>
                  </a:cxn>
                  <a:cxn ang="0">
                    <a:pos x="46" y="421"/>
                  </a:cxn>
                  <a:cxn ang="0">
                    <a:pos x="46" y="405"/>
                  </a:cxn>
                  <a:cxn ang="0">
                    <a:pos x="39" y="366"/>
                  </a:cxn>
                  <a:cxn ang="0">
                    <a:pos x="31" y="312"/>
                  </a:cxn>
                  <a:cxn ang="0">
                    <a:pos x="31" y="117"/>
                  </a:cxn>
                  <a:cxn ang="0">
                    <a:pos x="39" y="62"/>
                  </a:cxn>
                  <a:cxn ang="0">
                    <a:pos x="54" y="31"/>
                  </a:cxn>
                  <a:cxn ang="0">
                    <a:pos x="78" y="15"/>
                  </a:cxn>
                  <a:cxn ang="0">
                    <a:pos x="109" y="15"/>
                  </a:cxn>
                  <a:cxn ang="0">
                    <a:pos x="187" y="47"/>
                  </a:cxn>
                  <a:cxn ang="0">
                    <a:pos x="249" y="78"/>
                  </a:cxn>
                  <a:cxn ang="0">
                    <a:pos x="273" y="93"/>
                  </a:cxn>
                  <a:cxn ang="0">
                    <a:pos x="280" y="101"/>
                  </a:cxn>
                  <a:cxn ang="0">
                    <a:pos x="265" y="93"/>
                  </a:cxn>
                  <a:cxn ang="0">
                    <a:pos x="234" y="70"/>
                  </a:cxn>
                  <a:cxn ang="0">
                    <a:pos x="156" y="15"/>
                  </a:cxn>
                  <a:cxn ang="0">
                    <a:pos x="124" y="8"/>
                  </a:cxn>
                  <a:cxn ang="0">
                    <a:pos x="78" y="0"/>
                  </a:cxn>
                  <a:cxn ang="0">
                    <a:pos x="54" y="8"/>
                  </a:cxn>
                  <a:cxn ang="0">
                    <a:pos x="39" y="15"/>
                  </a:cxn>
                  <a:cxn ang="0">
                    <a:pos x="23" y="39"/>
                  </a:cxn>
                  <a:cxn ang="0">
                    <a:pos x="7" y="70"/>
                  </a:cxn>
                  <a:cxn ang="0">
                    <a:pos x="0" y="117"/>
                  </a:cxn>
                  <a:cxn ang="0">
                    <a:pos x="0" y="335"/>
                  </a:cxn>
                  <a:cxn ang="0">
                    <a:pos x="7" y="382"/>
                  </a:cxn>
                  <a:cxn ang="0">
                    <a:pos x="7" y="421"/>
                  </a:cxn>
                  <a:cxn ang="0">
                    <a:pos x="46" y="421"/>
                  </a:cxn>
                </a:cxnLst>
                <a:rect l="0" t="0" r="r" b="b"/>
                <a:pathLst>
                  <a:path w="280" h="421">
                    <a:moveTo>
                      <a:pt x="46" y="421"/>
                    </a:moveTo>
                    <a:lnTo>
                      <a:pt x="46" y="421"/>
                    </a:lnTo>
                    <a:lnTo>
                      <a:pt x="46" y="405"/>
                    </a:lnTo>
                    <a:lnTo>
                      <a:pt x="39" y="366"/>
                    </a:lnTo>
                    <a:lnTo>
                      <a:pt x="31" y="312"/>
                    </a:lnTo>
                    <a:lnTo>
                      <a:pt x="31" y="117"/>
                    </a:lnTo>
                    <a:lnTo>
                      <a:pt x="39" y="62"/>
                    </a:lnTo>
                    <a:lnTo>
                      <a:pt x="54" y="31"/>
                    </a:lnTo>
                    <a:lnTo>
                      <a:pt x="78" y="15"/>
                    </a:lnTo>
                    <a:lnTo>
                      <a:pt x="109" y="15"/>
                    </a:lnTo>
                    <a:lnTo>
                      <a:pt x="187" y="47"/>
                    </a:lnTo>
                    <a:lnTo>
                      <a:pt x="249" y="78"/>
                    </a:lnTo>
                    <a:lnTo>
                      <a:pt x="273" y="93"/>
                    </a:lnTo>
                    <a:lnTo>
                      <a:pt x="280" y="101"/>
                    </a:lnTo>
                    <a:lnTo>
                      <a:pt x="265" y="93"/>
                    </a:lnTo>
                    <a:lnTo>
                      <a:pt x="234" y="70"/>
                    </a:lnTo>
                    <a:lnTo>
                      <a:pt x="156" y="15"/>
                    </a:lnTo>
                    <a:lnTo>
                      <a:pt x="124" y="8"/>
                    </a:lnTo>
                    <a:lnTo>
                      <a:pt x="78" y="0"/>
                    </a:lnTo>
                    <a:lnTo>
                      <a:pt x="54" y="8"/>
                    </a:lnTo>
                    <a:lnTo>
                      <a:pt x="39" y="15"/>
                    </a:lnTo>
                    <a:lnTo>
                      <a:pt x="23" y="39"/>
                    </a:lnTo>
                    <a:lnTo>
                      <a:pt x="7" y="70"/>
                    </a:lnTo>
                    <a:lnTo>
                      <a:pt x="0" y="117"/>
                    </a:lnTo>
                    <a:lnTo>
                      <a:pt x="0" y="335"/>
                    </a:lnTo>
                    <a:lnTo>
                      <a:pt x="7" y="382"/>
                    </a:lnTo>
                    <a:lnTo>
                      <a:pt x="7" y="421"/>
                    </a:lnTo>
                    <a:lnTo>
                      <a:pt x="46" y="421"/>
                    </a:lnTo>
                    <a:close/>
                  </a:path>
                </a:pathLst>
              </a:custGeom>
              <a:solidFill>
                <a:srgbClr val="00FF00"/>
              </a:solidFill>
              <a:ln w="9525">
                <a:noFill/>
                <a:round/>
                <a:headEnd/>
                <a:tailEnd/>
              </a:ln>
            </p:spPr>
            <p:txBody>
              <a:bodyPr/>
              <a:lstStyle/>
              <a:p>
                <a:endParaRPr lang="en-GB"/>
              </a:p>
            </p:txBody>
          </p:sp>
          <p:sp>
            <p:nvSpPr>
              <p:cNvPr id="152590" name="Freeform 14"/>
              <p:cNvSpPr>
                <a:spLocks/>
              </p:cNvSpPr>
              <p:nvPr/>
            </p:nvSpPr>
            <p:spPr bwMode="auto">
              <a:xfrm>
                <a:off x="2207" y="1742"/>
                <a:ext cx="95" cy="108"/>
              </a:xfrm>
              <a:custGeom>
                <a:avLst/>
                <a:gdLst/>
                <a:ahLst/>
                <a:cxnLst>
                  <a:cxn ang="0">
                    <a:pos x="55" y="289"/>
                  </a:cxn>
                  <a:cxn ang="0">
                    <a:pos x="55" y="281"/>
                  </a:cxn>
                  <a:cxn ang="0">
                    <a:pos x="47" y="250"/>
                  </a:cxn>
                  <a:cxn ang="0">
                    <a:pos x="31" y="172"/>
                  </a:cxn>
                  <a:cxn ang="0">
                    <a:pos x="31" y="78"/>
                  </a:cxn>
                  <a:cxn ang="0">
                    <a:pos x="39" y="47"/>
                  </a:cxn>
                  <a:cxn ang="0">
                    <a:pos x="55" y="24"/>
                  </a:cxn>
                  <a:cxn ang="0">
                    <a:pos x="78" y="16"/>
                  </a:cxn>
                  <a:cxn ang="0">
                    <a:pos x="101" y="16"/>
                  </a:cxn>
                  <a:cxn ang="0">
                    <a:pos x="140" y="39"/>
                  </a:cxn>
                  <a:cxn ang="0">
                    <a:pos x="172" y="63"/>
                  </a:cxn>
                  <a:cxn ang="0">
                    <a:pos x="187" y="70"/>
                  </a:cxn>
                  <a:cxn ang="0">
                    <a:pos x="187" y="78"/>
                  </a:cxn>
                  <a:cxn ang="0">
                    <a:pos x="187" y="70"/>
                  </a:cxn>
                  <a:cxn ang="0">
                    <a:pos x="179" y="55"/>
                  </a:cxn>
                  <a:cxn ang="0">
                    <a:pos x="140" y="16"/>
                  </a:cxn>
                  <a:cxn ang="0">
                    <a:pos x="109" y="0"/>
                  </a:cxn>
                  <a:cxn ang="0">
                    <a:pos x="70" y="0"/>
                  </a:cxn>
                  <a:cxn ang="0">
                    <a:pos x="39" y="8"/>
                  </a:cxn>
                  <a:cxn ang="0">
                    <a:pos x="23" y="24"/>
                  </a:cxn>
                  <a:cxn ang="0">
                    <a:pos x="16" y="47"/>
                  </a:cxn>
                  <a:cxn ang="0">
                    <a:pos x="8" y="78"/>
                  </a:cxn>
                  <a:cxn ang="0">
                    <a:pos x="8" y="117"/>
                  </a:cxn>
                  <a:cxn ang="0">
                    <a:pos x="0" y="195"/>
                  </a:cxn>
                  <a:cxn ang="0">
                    <a:pos x="8" y="257"/>
                  </a:cxn>
                  <a:cxn ang="0">
                    <a:pos x="8" y="289"/>
                  </a:cxn>
                  <a:cxn ang="0">
                    <a:pos x="55" y="289"/>
                  </a:cxn>
                </a:cxnLst>
                <a:rect l="0" t="0" r="r" b="b"/>
                <a:pathLst>
                  <a:path w="187" h="289">
                    <a:moveTo>
                      <a:pt x="55" y="289"/>
                    </a:moveTo>
                    <a:lnTo>
                      <a:pt x="55" y="281"/>
                    </a:lnTo>
                    <a:lnTo>
                      <a:pt x="47" y="250"/>
                    </a:lnTo>
                    <a:lnTo>
                      <a:pt x="31" y="172"/>
                    </a:lnTo>
                    <a:lnTo>
                      <a:pt x="31" y="78"/>
                    </a:lnTo>
                    <a:lnTo>
                      <a:pt x="39" y="47"/>
                    </a:lnTo>
                    <a:lnTo>
                      <a:pt x="55" y="24"/>
                    </a:lnTo>
                    <a:lnTo>
                      <a:pt x="78" y="16"/>
                    </a:lnTo>
                    <a:lnTo>
                      <a:pt x="101" y="16"/>
                    </a:lnTo>
                    <a:lnTo>
                      <a:pt x="140" y="39"/>
                    </a:lnTo>
                    <a:lnTo>
                      <a:pt x="172" y="63"/>
                    </a:lnTo>
                    <a:lnTo>
                      <a:pt x="187" y="70"/>
                    </a:lnTo>
                    <a:lnTo>
                      <a:pt x="187" y="78"/>
                    </a:lnTo>
                    <a:lnTo>
                      <a:pt x="187" y="70"/>
                    </a:lnTo>
                    <a:lnTo>
                      <a:pt x="179" y="55"/>
                    </a:lnTo>
                    <a:lnTo>
                      <a:pt x="140" y="16"/>
                    </a:lnTo>
                    <a:lnTo>
                      <a:pt x="109" y="0"/>
                    </a:lnTo>
                    <a:lnTo>
                      <a:pt x="70" y="0"/>
                    </a:lnTo>
                    <a:lnTo>
                      <a:pt x="39" y="8"/>
                    </a:lnTo>
                    <a:lnTo>
                      <a:pt x="23" y="24"/>
                    </a:lnTo>
                    <a:lnTo>
                      <a:pt x="16" y="47"/>
                    </a:lnTo>
                    <a:lnTo>
                      <a:pt x="8" y="78"/>
                    </a:lnTo>
                    <a:lnTo>
                      <a:pt x="8" y="117"/>
                    </a:lnTo>
                    <a:lnTo>
                      <a:pt x="0" y="195"/>
                    </a:lnTo>
                    <a:lnTo>
                      <a:pt x="8" y="257"/>
                    </a:lnTo>
                    <a:lnTo>
                      <a:pt x="8" y="289"/>
                    </a:lnTo>
                    <a:lnTo>
                      <a:pt x="55" y="289"/>
                    </a:lnTo>
                    <a:close/>
                  </a:path>
                </a:pathLst>
              </a:custGeom>
              <a:solidFill>
                <a:srgbClr val="00CC00"/>
              </a:solidFill>
              <a:ln w="9525">
                <a:noFill/>
                <a:round/>
                <a:headEnd/>
                <a:tailEnd/>
              </a:ln>
            </p:spPr>
            <p:txBody>
              <a:bodyPr/>
              <a:lstStyle/>
              <a:p>
                <a:endParaRPr lang="en-GB"/>
              </a:p>
            </p:txBody>
          </p:sp>
          <p:sp>
            <p:nvSpPr>
              <p:cNvPr id="152591" name="Freeform 15"/>
              <p:cNvSpPr>
                <a:spLocks/>
              </p:cNvSpPr>
              <p:nvPr/>
            </p:nvSpPr>
            <p:spPr bwMode="auto">
              <a:xfrm>
                <a:off x="2064" y="1627"/>
                <a:ext cx="139" cy="173"/>
              </a:xfrm>
              <a:custGeom>
                <a:avLst/>
                <a:gdLst/>
                <a:ahLst/>
                <a:cxnLst>
                  <a:cxn ang="0">
                    <a:pos x="0" y="0"/>
                  </a:cxn>
                  <a:cxn ang="0">
                    <a:pos x="8" y="0"/>
                  </a:cxn>
                  <a:cxn ang="0">
                    <a:pos x="16" y="8"/>
                  </a:cxn>
                  <a:cxn ang="0">
                    <a:pos x="55" y="16"/>
                  </a:cxn>
                  <a:cxn ang="0">
                    <a:pos x="109" y="39"/>
                  </a:cxn>
                  <a:cxn ang="0">
                    <a:pos x="187" y="86"/>
                  </a:cxn>
                  <a:cxn ang="0">
                    <a:pos x="211" y="109"/>
                  </a:cxn>
                  <a:cxn ang="0">
                    <a:pos x="226" y="140"/>
                  </a:cxn>
                  <a:cxn ang="0">
                    <a:pos x="242" y="179"/>
                  </a:cxn>
                  <a:cxn ang="0">
                    <a:pos x="250" y="211"/>
                  </a:cxn>
                  <a:cxn ang="0">
                    <a:pos x="258" y="250"/>
                  </a:cxn>
                  <a:cxn ang="0">
                    <a:pos x="258" y="452"/>
                  </a:cxn>
                  <a:cxn ang="0">
                    <a:pos x="265" y="460"/>
                  </a:cxn>
                  <a:cxn ang="0">
                    <a:pos x="265" y="421"/>
                  </a:cxn>
                  <a:cxn ang="0">
                    <a:pos x="273" y="335"/>
                  </a:cxn>
                  <a:cxn ang="0">
                    <a:pos x="273" y="203"/>
                  </a:cxn>
                  <a:cxn ang="0">
                    <a:pos x="265" y="172"/>
                  </a:cxn>
                  <a:cxn ang="0">
                    <a:pos x="242" y="125"/>
                  </a:cxn>
                  <a:cxn ang="0">
                    <a:pos x="211" y="94"/>
                  </a:cxn>
                  <a:cxn ang="0">
                    <a:pos x="164" y="55"/>
                  </a:cxn>
                  <a:cxn ang="0">
                    <a:pos x="117" y="31"/>
                  </a:cxn>
                  <a:cxn ang="0">
                    <a:pos x="63" y="16"/>
                  </a:cxn>
                  <a:cxn ang="0">
                    <a:pos x="31" y="8"/>
                  </a:cxn>
                  <a:cxn ang="0">
                    <a:pos x="8" y="0"/>
                  </a:cxn>
                  <a:cxn ang="0">
                    <a:pos x="0" y="0"/>
                  </a:cxn>
                </a:cxnLst>
                <a:rect l="0" t="0" r="r" b="b"/>
                <a:pathLst>
                  <a:path w="273" h="460">
                    <a:moveTo>
                      <a:pt x="0" y="0"/>
                    </a:moveTo>
                    <a:lnTo>
                      <a:pt x="8" y="0"/>
                    </a:lnTo>
                    <a:lnTo>
                      <a:pt x="16" y="8"/>
                    </a:lnTo>
                    <a:lnTo>
                      <a:pt x="55" y="16"/>
                    </a:lnTo>
                    <a:lnTo>
                      <a:pt x="109" y="39"/>
                    </a:lnTo>
                    <a:lnTo>
                      <a:pt x="187" y="86"/>
                    </a:lnTo>
                    <a:lnTo>
                      <a:pt x="211" y="109"/>
                    </a:lnTo>
                    <a:lnTo>
                      <a:pt x="226" y="140"/>
                    </a:lnTo>
                    <a:lnTo>
                      <a:pt x="242" y="179"/>
                    </a:lnTo>
                    <a:lnTo>
                      <a:pt x="250" y="211"/>
                    </a:lnTo>
                    <a:lnTo>
                      <a:pt x="258" y="250"/>
                    </a:lnTo>
                    <a:lnTo>
                      <a:pt x="258" y="452"/>
                    </a:lnTo>
                    <a:lnTo>
                      <a:pt x="265" y="460"/>
                    </a:lnTo>
                    <a:lnTo>
                      <a:pt x="265" y="421"/>
                    </a:lnTo>
                    <a:lnTo>
                      <a:pt x="273" y="335"/>
                    </a:lnTo>
                    <a:lnTo>
                      <a:pt x="273" y="203"/>
                    </a:lnTo>
                    <a:lnTo>
                      <a:pt x="265" y="172"/>
                    </a:lnTo>
                    <a:lnTo>
                      <a:pt x="242" y="125"/>
                    </a:lnTo>
                    <a:lnTo>
                      <a:pt x="211" y="94"/>
                    </a:lnTo>
                    <a:lnTo>
                      <a:pt x="164" y="55"/>
                    </a:lnTo>
                    <a:lnTo>
                      <a:pt x="117" y="31"/>
                    </a:lnTo>
                    <a:lnTo>
                      <a:pt x="63" y="16"/>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2592" name="Freeform 16"/>
              <p:cNvSpPr>
                <a:spLocks/>
              </p:cNvSpPr>
              <p:nvPr/>
            </p:nvSpPr>
            <p:spPr bwMode="auto">
              <a:xfrm>
                <a:off x="2119" y="1721"/>
                <a:ext cx="96" cy="126"/>
              </a:xfrm>
              <a:custGeom>
                <a:avLst/>
                <a:gdLst/>
                <a:ahLst/>
                <a:cxnLst>
                  <a:cxn ang="0">
                    <a:pos x="149" y="335"/>
                  </a:cxn>
                  <a:cxn ang="0">
                    <a:pos x="149" y="257"/>
                  </a:cxn>
                  <a:cxn ang="0">
                    <a:pos x="141" y="202"/>
                  </a:cxn>
                  <a:cxn ang="0">
                    <a:pos x="125" y="101"/>
                  </a:cxn>
                  <a:cxn ang="0">
                    <a:pos x="117" y="62"/>
                  </a:cxn>
                  <a:cxn ang="0">
                    <a:pos x="102" y="31"/>
                  </a:cxn>
                  <a:cxn ang="0">
                    <a:pos x="86" y="23"/>
                  </a:cxn>
                  <a:cxn ang="0">
                    <a:pos x="63" y="23"/>
                  </a:cxn>
                  <a:cxn ang="0">
                    <a:pos x="32" y="46"/>
                  </a:cxn>
                  <a:cxn ang="0">
                    <a:pos x="8" y="85"/>
                  </a:cxn>
                  <a:cxn ang="0">
                    <a:pos x="0" y="93"/>
                  </a:cxn>
                  <a:cxn ang="0">
                    <a:pos x="0" y="101"/>
                  </a:cxn>
                  <a:cxn ang="0">
                    <a:pos x="0" y="85"/>
                  </a:cxn>
                  <a:cxn ang="0">
                    <a:pos x="16" y="62"/>
                  </a:cxn>
                  <a:cxn ang="0">
                    <a:pos x="24" y="31"/>
                  </a:cxn>
                  <a:cxn ang="0">
                    <a:pos x="47" y="7"/>
                  </a:cxn>
                  <a:cxn ang="0">
                    <a:pos x="71" y="0"/>
                  </a:cxn>
                  <a:cxn ang="0">
                    <a:pos x="102" y="7"/>
                  </a:cxn>
                  <a:cxn ang="0">
                    <a:pos x="133" y="31"/>
                  </a:cxn>
                  <a:cxn ang="0">
                    <a:pos x="141" y="46"/>
                  </a:cxn>
                  <a:cxn ang="0">
                    <a:pos x="149" y="78"/>
                  </a:cxn>
                  <a:cxn ang="0">
                    <a:pos x="172" y="241"/>
                  </a:cxn>
                  <a:cxn ang="0">
                    <a:pos x="180" y="280"/>
                  </a:cxn>
                  <a:cxn ang="0">
                    <a:pos x="188" y="311"/>
                  </a:cxn>
                  <a:cxn ang="0">
                    <a:pos x="188" y="335"/>
                  </a:cxn>
                  <a:cxn ang="0">
                    <a:pos x="149" y="335"/>
                  </a:cxn>
                </a:cxnLst>
                <a:rect l="0" t="0" r="r" b="b"/>
                <a:pathLst>
                  <a:path w="188" h="335">
                    <a:moveTo>
                      <a:pt x="149" y="335"/>
                    </a:moveTo>
                    <a:lnTo>
                      <a:pt x="149" y="257"/>
                    </a:lnTo>
                    <a:lnTo>
                      <a:pt x="141" y="202"/>
                    </a:lnTo>
                    <a:lnTo>
                      <a:pt x="125" y="101"/>
                    </a:lnTo>
                    <a:lnTo>
                      <a:pt x="117" y="62"/>
                    </a:lnTo>
                    <a:lnTo>
                      <a:pt x="102" y="31"/>
                    </a:lnTo>
                    <a:lnTo>
                      <a:pt x="86" y="23"/>
                    </a:lnTo>
                    <a:lnTo>
                      <a:pt x="63" y="23"/>
                    </a:lnTo>
                    <a:lnTo>
                      <a:pt x="32" y="46"/>
                    </a:lnTo>
                    <a:lnTo>
                      <a:pt x="8" y="85"/>
                    </a:lnTo>
                    <a:lnTo>
                      <a:pt x="0" y="93"/>
                    </a:lnTo>
                    <a:lnTo>
                      <a:pt x="0" y="101"/>
                    </a:lnTo>
                    <a:lnTo>
                      <a:pt x="0" y="85"/>
                    </a:lnTo>
                    <a:lnTo>
                      <a:pt x="16" y="62"/>
                    </a:lnTo>
                    <a:lnTo>
                      <a:pt x="24" y="31"/>
                    </a:lnTo>
                    <a:lnTo>
                      <a:pt x="47" y="7"/>
                    </a:lnTo>
                    <a:lnTo>
                      <a:pt x="71" y="0"/>
                    </a:lnTo>
                    <a:lnTo>
                      <a:pt x="102" y="7"/>
                    </a:lnTo>
                    <a:lnTo>
                      <a:pt x="133" y="31"/>
                    </a:lnTo>
                    <a:lnTo>
                      <a:pt x="141" y="46"/>
                    </a:lnTo>
                    <a:lnTo>
                      <a:pt x="149" y="78"/>
                    </a:lnTo>
                    <a:lnTo>
                      <a:pt x="172" y="241"/>
                    </a:lnTo>
                    <a:lnTo>
                      <a:pt x="180" y="280"/>
                    </a:lnTo>
                    <a:lnTo>
                      <a:pt x="188" y="311"/>
                    </a:lnTo>
                    <a:lnTo>
                      <a:pt x="188" y="335"/>
                    </a:lnTo>
                    <a:lnTo>
                      <a:pt x="149" y="335"/>
                    </a:lnTo>
                    <a:close/>
                  </a:path>
                </a:pathLst>
              </a:custGeom>
              <a:solidFill>
                <a:srgbClr val="66CC00"/>
              </a:solidFill>
              <a:ln w="9525">
                <a:noFill/>
                <a:round/>
                <a:headEnd/>
                <a:tailEnd/>
              </a:ln>
            </p:spPr>
            <p:txBody>
              <a:bodyPr/>
              <a:lstStyle/>
              <a:p>
                <a:endParaRPr lang="en-GB"/>
              </a:p>
            </p:txBody>
          </p:sp>
          <p:sp>
            <p:nvSpPr>
              <p:cNvPr id="152593" name="Freeform 17"/>
              <p:cNvSpPr>
                <a:spLocks/>
              </p:cNvSpPr>
              <p:nvPr/>
            </p:nvSpPr>
            <p:spPr bwMode="auto">
              <a:xfrm>
                <a:off x="2203" y="1636"/>
                <a:ext cx="91" cy="211"/>
              </a:xfrm>
              <a:custGeom>
                <a:avLst/>
                <a:gdLst/>
                <a:ahLst/>
                <a:cxnLst>
                  <a:cxn ang="0">
                    <a:pos x="0" y="562"/>
                  </a:cxn>
                  <a:cxn ang="0">
                    <a:pos x="0" y="258"/>
                  </a:cxn>
                  <a:cxn ang="0">
                    <a:pos x="8" y="195"/>
                  </a:cxn>
                  <a:cxn ang="0">
                    <a:pos x="24" y="141"/>
                  </a:cxn>
                  <a:cxn ang="0">
                    <a:pos x="39" y="102"/>
                  </a:cxn>
                  <a:cxn ang="0">
                    <a:pos x="63" y="71"/>
                  </a:cxn>
                  <a:cxn ang="0">
                    <a:pos x="117" y="24"/>
                  </a:cxn>
                  <a:cxn ang="0">
                    <a:pos x="141" y="16"/>
                  </a:cxn>
                  <a:cxn ang="0">
                    <a:pos x="172" y="0"/>
                  </a:cxn>
                  <a:cxn ang="0">
                    <a:pos x="180" y="0"/>
                  </a:cxn>
                  <a:cxn ang="0">
                    <a:pos x="172" y="0"/>
                  </a:cxn>
                  <a:cxn ang="0">
                    <a:pos x="164" y="8"/>
                  </a:cxn>
                  <a:cxn ang="0">
                    <a:pos x="125" y="32"/>
                  </a:cxn>
                  <a:cxn ang="0">
                    <a:pos x="78" y="63"/>
                  </a:cxn>
                  <a:cxn ang="0">
                    <a:pos x="63" y="86"/>
                  </a:cxn>
                  <a:cxn ang="0">
                    <a:pos x="55" y="110"/>
                  </a:cxn>
                  <a:cxn ang="0">
                    <a:pos x="24" y="219"/>
                  </a:cxn>
                  <a:cxn ang="0">
                    <a:pos x="16" y="258"/>
                  </a:cxn>
                  <a:cxn ang="0">
                    <a:pos x="16" y="562"/>
                  </a:cxn>
                  <a:cxn ang="0">
                    <a:pos x="0" y="562"/>
                  </a:cxn>
                </a:cxnLst>
                <a:rect l="0" t="0" r="r" b="b"/>
                <a:pathLst>
                  <a:path w="180" h="562">
                    <a:moveTo>
                      <a:pt x="0" y="562"/>
                    </a:moveTo>
                    <a:lnTo>
                      <a:pt x="0" y="258"/>
                    </a:lnTo>
                    <a:lnTo>
                      <a:pt x="8" y="195"/>
                    </a:lnTo>
                    <a:lnTo>
                      <a:pt x="24" y="141"/>
                    </a:lnTo>
                    <a:lnTo>
                      <a:pt x="39" y="102"/>
                    </a:lnTo>
                    <a:lnTo>
                      <a:pt x="63" y="71"/>
                    </a:lnTo>
                    <a:lnTo>
                      <a:pt x="117" y="24"/>
                    </a:lnTo>
                    <a:lnTo>
                      <a:pt x="141" y="16"/>
                    </a:lnTo>
                    <a:lnTo>
                      <a:pt x="172" y="0"/>
                    </a:lnTo>
                    <a:lnTo>
                      <a:pt x="180" y="0"/>
                    </a:lnTo>
                    <a:lnTo>
                      <a:pt x="172" y="0"/>
                    </a:lnTo>
                    <a:lnTo>
                      <a:pt x="164" y="8"/>
                    </a:lnTo>
                    <a:lnTo>
                      <a:pt x="125" y="32"/>
                    </a:lnTo>
                    <a:lnTo>
                      <a:pt x="78" y="63"/>
                    </a:lnTo>
                    <a:lnTo>
                      <a:pt x="63" y="86"/>
                    </a:lnTo>
                    <a:lnTo>
                      <a:pt x="55" y="110"/>
                    </a:lnTo>
                    <a:lnTo>
                      <a:pt x="24" y="219"/>
                    </a:lnTo>
                    <a:lnTo>
                      <a:pt x="16" y="258"/>
                    </a:lnTo>
                    <a:lnTo>
                      <a:pt x="16" y="562"/>
                    </a:lnTo>
                    <a:lnTo>
                      <a:pt x="0" y="562"/>
                    </a:lnTo>
                    <a:close/>
                  </a:path>
                </a:pathLst>
              </a:custGeom>
              <a:solidFill>
                <a:srgbClr val="8CFF1A"/>
              </a:solidFill>
              <a:ln w="9525">
                <a:noFill/>
                <a:round/>
                <a:headEnd/>
                <a:tailEnd/>
              </a:ln>
            </p:spPr>
            <p:txBody>
              <a:bodyPr/>
              <a:lstStyle/>
              <a:p>
                <a:endParaRPr lang="en-GB"/>
              </a:p>
            </p:txBody>
          </p:sp>
          <p:sp>
            <p:nvSpPr>
              <p:cNvPr id="152594" name="Freeform 18"/>
              <p:cNvSpPr>
                <a:spLocks/>
              </p:cNvSpPr>
              <p:nvPr/>
            </p:nvSpPr>
            <p:spPr bwMode="auto">
              <a:xfrm>
                <a:off x="2222" y="1783"/>
                <a:ext cx="32" cy="64"/>
              </a:xfrm>
              <a:custGeom>
                <a:avLst/>
                <a:gdLst/>
                <a:ahLst/>
                <a:cxnLst>
                  <a:cxn ang="0">
                    <a:pos x="24" y="172"/>
                  </a:cxn>
                  <a:cxn ang="0">
                    <a:pos x="24" y="156"/>
                  </a:cxn>
                  <a:cxn ang="0">
                    <a:pos x="16" y="109"/>
                  </a:cxn>
                  <a:cxn ang="0">
                    <a:pos x="16" y="55"/>
                  </a:cxn>
                  <a:cxn ang="0">
                    <a:pos x="24" y="32"/>
                  </a:cxn>
                  <a:cxn ang="0">
                    <a:pos x="31" y="16"/>
                  </a:cxn>
                  <a:cxn ang="0">
                    <a:pos x="39" y="8"/>
                  </a:cxn>
                  <a:cxn ang="0">
                    <a:pos x="39" y="16"/>
                  </a:cxn>
                  <a:cxn ang="0">
                    <a:pos x="55" y="39"/>
                  </a:cxn>
                  <a:cxn ang="0">
                    <a:pos x="63" y="63"/>
                  </a:cxn>
                  <a:cxn ang="0">
                    <a:pos x="63" y="78"/>
                  </a:cxn>
                  <a:cxn ang="0">
                    <a:pos x="63" y="24"/>
                  </a:cxn>
                  <a:cxn ang="0">
                    <a:pos x="55" y="8"/>
                  </a:cxn>
                  <a:cxn ang="0">
                    <a:pos x="31" y="0"/>
                  </a:cxn>
                  <a:cxn ang="0">
                    <a:pos x="16" y="8"/>
                  </a:cxn>
                  <a:cxn ang="0">
                    <a:pos x="16" y="24"/>
                  </a:cxn>
                  <a:cxn ang="0">
                    <a:pos x="8" y="39"/>
                  </a:cxn>
                  <a:cxn ang="0">
                    <a:pos x="0" y="86"/>
                  </a:cxn>
                  <a:cxn ang="0">
                    <a:pos x="0" y="172"/>
                  </a:cxn>
                  <a:cxn ang="0">
                    <a:pos x="24" y="172"/>
                  </a:cxn>
                </a:cxnLst>
                <a:rect l="0" t="0" r="r" b="b"/>
                <a:pathLst>
                  <a:path w="63" h="172">
                    <a:moveTo>
                      <a:pt x="24" y="172"/>
                    </a:moveTo>
                    <a:lnTo>
                      <a:pt x="24" y="156"/>
                    </a:lnTo>
                    <a:lnTo>
                      <a:pt x="16" y="109"/>
                    </a:lnTo>
                    <a:lnTo>
                      <a:pt x="16" y="55"/>
                    </a:lnTo>
                    <a:lnTo>
                      <a:pt x="24" y="32"/>
                    </a:lnTo>
                    <a:lnTo>
                      <a:pt x="31" y="16"/>
                    </a:lnTo>
                    <a:lnTo>
                      <a:pt x="39" y="8"/>
                    </a:lnTo>
                    <a:lnTo>
                      <a:pt x="39" y="16"/>
                    </a:lnTo>
                    <a:lnTo>
                      <a:pt x="55" y="39"/>
                    </a:lnTo>
                    <a:lnTo>
                      <a:pt x="63" y="63"/>
                    </a:lnTo>
                    <a:lnTo>
                      <a:pt x="63" y="78"/>
                    </a:lnTo>
                    <a:lnTo>
                      <a:pt x="63" y="24"/>
                    </a:lnTo>
                    <a:lnTo>
                      <a:pt x="55" y="8"/>
                    </a:lnTo>
                    <a:lnTo>
                      <a:pt x="31" y="0"/>
                    </a:lnTo>
                    <a:lnTo>
                      <a:pt x="16" y="8"/>
                    </a:lnTo>
                    <a:lnTo>
                      <a:pt x="16" y="24"/>
                    </a:lnTo>
                    <a:lnTo>
                      <a:pt x="8" y="39"/>
                    </a:lnTo>
                    <a:lnTo>
                      <a:pt x="0" y="86"/>
                    </a:lnTo>
                    <a:lnTo>
                      <a:pt x="0" y="172"/>
                    </a:lnTo>
                    <a:lnTo>
                      <a:pt x="24" y="172"/>
                    </a:lnTo>
                    <a:close/>
                  </a:path>
                </a:pathLst>
              </a:custGeom>
              <a:solidFill>
                <a:srgbClr val="00FF00"/>
              </a:solidFill>
              <a:ln w="9525">
                <a:noFill/>
                <a:round/>
                <a:headEnd/>
                <a:tailEnd/>
              </a:ln>
            </p:spPr>
            <p:txBody>
              <a:bodyPr/>
              <a:lstStyle/>
              <a:p>
                <a:endParaRPr lang="en-GB"/>
              </a:p>
            </p:txBody>
          </p:sp>
          <p:grpSp>
            <p:nvGrpSpPr>
              <p:cNvPr id="4" name="Group 19"/>
              <p:cNvGrpSpPr>
                <a:grpSpLocks/>
              </p:cNvGrpSpPr>
              <p:nvPr/>
            </p:nvGrpSpPr>
            <p:grpSpPr bwMode="auto">
              <a:xfrm>
                <a:off x="2304" y="1584"/>
                <a:ext cx="242" cy="294"/>
                <a:chOff x="2396" y="1565"/>
                <a:chExt cx="242" cy="294"/>
              </a:xfrm>
            </p:grpSpPr>
            <p:sp>
              <p:nvSpPr>
                <p:cNvPr id="152596" name="Freeform 20"/>
                <p:cNvSpPr>
                  <a:spLocks/>
                </p:cNvSpPr>
                <p:nvPr/>
              </p:nvSpPr>
              <p:spPr bwMode="auto">
                <a:xfrm>
                  <a:off x="2396" y="1633"/>
                  <a:ext cx="123" cy="223"/>
                </a:xfrm>
                <a:custGeom>
                  <a:avLst/>
                  <a:gdLst/>
                  <a:ahLst/>
                  <a:cxnLst>
                    <a:cxn ang="0">
                      <a:pos x="234" y="592"/>
                    </a:cxn>
                    <a:cxn ang="0">
                      <a:pos x="234" y="452"/>
                    </a:cxn>
                    <a:cxn ang="0">
                      <a:pos x="211" y="195"/>
                    </a:cxn>
                    <a:cxn ang="0">
                      <a:pos x="195" y="124"/>
                    </a:cxn>
                    <a:cxn ang="0">
                      <a:pos x="180" y="101"/>
                    </a:cxn>
                    <a:cxn ang="0">
                      <a:pos x="172" y="85"/>
                    </a:cxn>
                    <a:cxn ang="0">
                      <a:pos x="117" y="39"/>
                    </a:cxn>
                    <a:cxn ang="0">
                      <a:pos x="63" y="15"/>
                    </a:cxn>
                    <a:cxn ang="0">
                      <a:pos x="16" y="0"/>
                    </a:cxn>
                    <a:cxn ang="0">
                      <a:pos x="0" y="0"/>
                    </a:cxn>
                    <a:cxn ang="0">
                      <a:pos x="55" y="0"/>
                    </a:cxn>
                    <a:cxn ang="0">
                      <a:pos x="94" y="15"/>
                    </a:cxn>
                    <a:cxn ang="0">
                      <a:pos x="133" y="39"/>
                    </a:cxn>
                    <a:cxn ang="0">
                      <a:pos x="180" y="70"/>
                    </a:cxn>
                    <a:cxn ang="0">
                      <a:pos x="195" y="85"/>
                    </a:cxn>
                    <a:cxn ang="0">
                      <a:pos x="227" y="148"/>
                    </a:cxn>
                    <a:cxn ang="0">
                      <a:pos x="234" y="195"/>
                    </a:cxn>
                    <a:cxn ang="0">
                      <a:pos x="242" y="249"/>
                    </a:cxn>
                    <a:cxn ang="0">
                      <a:pos x="242" y="592"/>
                    </a:cxn>
                    <a:cxn ang="0">
                      <a:pos x="234" y="592"/>
                    </a:cxn>
                  </a:cxnLst>
                  <a:rect l="0" t="0" r="r" b="b"/>
                  <a:pathLst>
                    <a:path w="242" h="592">
                      <a:moveTo>
                        <a:pt x="234" y="592"/>
                      </a:moveTo>
                      <a:lnTo>
                        <a:pt x="234" y="452"/>
                      </a:lnTo>
                      <a:lnTo>
                        <a:pt x="211" y="195"/>
                      </a:lnTo>
                      <a:lnTo>
                        <a:pt x="195" y="124"/>
                      </a:lnTo>
                      <a:lnTo>
                        <a:pt x="180" y="101"/>
                      </a:lnTo>
                      <a:lnTo>
                        <a:pt x="172" y="85"/>
                      </a:lnTo>
                      <a:lnTo>
                        <a:pt x="117" y="39"/>
                      </a:lnTo>
                      <a:lnTo>
                        <a:pt x="63" y="15"/>
                      </a:lnTo>
                      <a:lnTo>
                        <a:pt x="16" y="0"/>
                      </a:lnTo>
                      <a:lnTo>
                        <a:pt x="0" y="0"/>
                      </a:lnTo>
                      <a:lnTo>
                        <a:pt x="55" y="0"/>
                      </a:lnTo>
                      <a:lnTo>
                        <a:pt x="94" y="15"/>
                      </a:lnTo>
                      <a:lnTo>
                        <a:pt x="133" y="39"/>
                      </a:lnTo>
                      <a:lnTo>
                        <a:pt x="180" y="70"/>
                      </a:lnTo>
                      <a:lnTo>
                        <a:pt x="195" y="85"/>
                      </a:lnTo>
                      <a:lnTo>
                        <a:pt x="227" y="148"/>
                      </a:lnTo>
                      <a:lnTo>
                        <a:pt x="234" y="195"/>
                      </a:lnTo>
                      <a:lnTo>
                        <a:pt x="242" y="249"/>
                      </a:lnTo>
                      <a:lnTo>
                        <a:pt x="242" y="592"/>
                      </a:lnTo>
                      <a:lnTo>
                        <a:pt x="234" y="592"/>
                      </a:lnTo>
                      <a:close/>
                    </a:path>
                  </a:pathLst>
                </a:custGeom>
                <a:solidFill>
                  <a:srgbClr val="00FF00"/>
                </a:solidFill>
                <a:ln w="9525">
                  <a:noFill/>
                  <a:round/>
                  <a:headEnd/>
                  <a:tailEnd/>
                </a:ln>
              </p:spPr>
              <p:txBody>
                <a:bodyPr/>
                <a:lstStyle/>
                <a:p>
                  <a:endParaRPr lang="en-GB"/>
                </a:p>
              </p:txBody>
            </p:sp>
            <p:sp>
              <p:nvSpPr>
                <p:cNvPr id="152597" name="Freeform 21"/>
                <p:cNvSpPr>
                  <a:spLocks/>
                </p:cNvSpPr>
                <p:nvPr/>
              </p:nvSpPr>
              <p:spPr bwMode="auto">
                <a:xfrm>
                  <a:off x="2523" y="1715"/>
                  <a:ext cx="115" cy="144"/>
                </a:xfrm>
                <a:custGeom>
                  <a:avLst/>
                  <a:gdLst/>
                  <a:ahLst/>
                  <a:cxnLst>
                    <a:cxn ang="0">
                      <a:pos x="47" y="382"/>
                    </a:cxn>
                    <a:cxn ang="0">
                      <a:pos x="47" y="366"/>
                    </a:cxn>
                    <a:cxn ang="0">
                      <a:pos x="39" y="335"/>
                    </a:cxn>
                    <a:cxn ang="0">
                      <a:pos x="31" y="281"/>
                    </a:cxn>
                    <a:cxn ang="0">
                      <a:pos x="31" y="226"/>
                    </a:cxn>
                    <a:cxn ang="0">
                      <a:pos x="23" y="164"/>
                    </a:cxn>
                    <a:cxn ang="0">
                      <a:pos x="23" y="109"/>
                    </a:cxn>
                    <a:cxn ang="0">
                      <a:pos x="39" y="62"/>
                    </a:cxn>
                    <a:cxn ang="0">
                      <a:pos x="55" y="31"/>
                    </a:cxn>
                    <a:cxn ang="0">
                      <a:pos x="78" y="23"/>
                    </a:cxn>
                    <a:cxn ang="0">
                      <a:pos x="101" y="31"/>
                    </a:cxn>
                    <a:cxn ang="0">
                      <a:pos x="133" y="47"/>
                    </a:cxn>
                    <a:cxn ang="0">
                      <a:pos x="164" y="78"/>
                    </a:cxn>
                    <a:cxn ang="0">
                      <a:pos x="210" y="133"/>
                    </a:cxn>
                    <a:cxn ang="0">
                      <a:pos x="218" y="156"/>
                    </a:cxn>
                    <a:cxn ang="0">
                      <a:pos x="226" y="164"/>
                    </a:cxn>
                    <a:cxn ang="0">
                      <a:pos x="226" y="156"/>
                    </a:cxn>
                    <a:cxn ang="0">
                      <a:pos x="218" y="148"/>
                    </a:cxn>
                    <a:cxn ang="0">
                      <a:pos x="195" y="109"/>
                    </a:cxn>
                    <a:cxn ang="0">
                      <a:pos x="172" y="62"/>
                    </a:cxn>
                    <a:cxn ang="0">
                      <a:pos x="140" y="23"/>
                    </a:cxn>
                    <a:cxn ang="0">
                      <a:pos x="109" y="8"/>
                    </a:cxn>
                    <a:cxn ang="0">
                      <a:pos x="70" y="0"/>
                    </a:cxn>
                    <a:cxn ang="0">
                      <a:pos x="47" y="8"/>
                    </a:cxn>
                    <a:cxn ang="0">
                      <a:pos x="31" y="16"/>
                    </a:cxn>
                    <a:cxn ang="0">
                      <a:pos x="16" y="39"/>
                    </a:cxn>
                    <a:cxn ang="0">
                      <a:pos x="8" y="70"/>
                    </a:cxn>
                    <a:cxn ang="0">
                      <a:pos x="0" y="109"/>
                    </a:cxn>
                    <a:cxn ang="0">
                      <a:pos x="0" y="312"/>
                    </a:cxn>
                    <a:cxn ang="0">
                      <a:pos x="8" y="343"/>
                    </a:cxn>
                    <a:cxn ang="0">
                      <a:pos x="8" y="382"/>
                    </a:cxn>
                    <a:cxn ang="0">
                      <a:pos x="47" y="382"/>
                    </a:cxn>
                  </a:cxnLst>
                  <a:rect l="0" t="0" r="r" b="b"/>
                  <a:pathLst>
                    <a:path w="226" h="382">
                      <a:moveTo>
                        <a:pt x="47" y="382"/>
                      </a:moveTo>
                      <a:lnTo>
                        <a:pt x="47" y="366"/>
                      </a:lnTo>
                      <a:lnTo>
                        <a:pt x="39" y="335"/>
                      </a:lnTo>
                      <a:lnTo>
                        <a:pt x="31" y="281"/>
                      </a:lnTo>
                      <a:lnTo>
                        <a:pt x="31" y="226"/>
                      </a:lnTo>
                      <a:lnTo>
                        <a:pt x="23" y="164"/>
                      </a:lnTo>
                      <a:lnTo>
                        <a:pt x="23" y="109"/>
                      </a:lnTo>
                      <a:lnTo>
                        <a:pt x="39" y="62"/>
                      </a:lnTo>
                      <a:lnTo>
                        <a:pt x="55" y="31"/>
                      </a:lnTo>
                      <a:lnTo>
                        <a:pt x="78" y="23"/>
                      </a:lnTo>
                      <a:lnTo>
                        <a:pt x="101" y="31"/>
                      </a:lnTo>
                      <a:lnTo>
                        <a:pt x="133" y="47"/>
                      </a:lnTo>
                      <a:lnTo>
                        <a:pt x="164" y="78"/>
                      </a:lnTo>
                      <a:lnTo>
                        <a:pt x="210" y="133"/>
                      </a:lnTo>
                      <a:lnTo>
                        <a:pt x="218" y="156"/>
                      </a:lnTo>
                      <a:lnTo>
                        <a:pt x="226" y="164"/>
                      </a:lnTo>
                      <a:lnTo>
                        <a:pt x="226" y="156"/>
                      </a:lnTo>
                      <a:lnTo>
                        <a:pt x="218" y="148"/>
                      </a:lnTo>
                      <a:lnTo>
                        <a:pt x="195" y="109"/>
                      </a:lnTo>
                      <a:lnTo>
                        <a:pt x="172" y="62"/>
                      </a:lnTo>
                      <a:lnTo>
                        <a:pt x="140" y="23"/>
                      </a:lnTo>
                      <a:lnTo>
                        <a:pt x="109" y="8"/>
                      </a:lnTo>
                      <a:lnTo>
                        <a:pt x="70" y="0"/>
                      </a:lnTo>
                      <a:lnTo>
                        <a:pt x="47" y="8"/>
                      </a:lnTo>
                      <a:lnTo>
                        <a:pt x="31" y="16"/>
                      </a:lnTo>
                      <a:lnTo>
                        <a:pt x="16" y="39"/>
                      </a:lnTo>
                      <a:lnTo>
                        <a:pt x="8" y="70"/>
                      </a:lnTo>
                      <a:lnTo>
                        <a:pt x="0" y="109"/>
                      </a:lnTo>
                      <a:lnTo>
                        <a:pt x="0" y="312"/>
                      </a:lnTo>
                      <a:lnTo>
                        <a:pt x="8" y="343"/>
                      </a:lnTo>
                      <a:lnTo>
                        <a:pt x="8" y="382"/>
                      </a:lnTo>
                      <a:lnTo>
                        <a:pt x="47" y="382"/>
                      </a:lnTo>
                      <a:close/>
                    </a:path>
                  </a:pathLst>
                </a:custGeom>
                <a:solidFill>
                  <a:srgbClr val="00CC00"/>
                </a:solidFill>
                <a:ln w="9525">
                  <a:noFill/>
                  <a:round/>
                  <a:headEnd/>
                  <a:tailEnd/>
                </a:ln>
              </p:spPr>
              <p:txBody>
                <a:bodyPr/>
                <a:lstStyle/>
                <a:p>
                  <a:endParaRPr lang="en-GB"/>
                </a:p>
              </p:txBody>
            </p:sp>
            <p:sp>
              <p:nvSpPr>
                <p:cNvPr id="152598" name="Freeform 22"/>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2599" name="Freeform 23"/>
                <p:cNvSpPr>
                  <a:spLocks/>
                </p:cNvSpPr>
                <p:nvPr/>
              </p:nvSpPr>
              <p:spPr bwMode="auto">
                <a:xfrm>
                  <a:off x="2523" y="1565"/>
                  <a:ext cx="91" cy="294"/>
                </a:xfrm>
                <a:custGeom>
                  <a:avLst/>
                  <a:gdLst/>
                  <a:ahLst/>
                  <a:cxnLst>
                    <a:cxn ang="0">
                      <a:pos x="0" y="780"/>
                    </a:cxn>
                    <a:cxn ang="0">
                      <a:pos x="0" y="414"/>
                    </a:cxn>
                    <a:cxn ang="0">
                      <a:pos x="8" y="343"/>
                    </a:cxn>
                    <a:cxn ang="0">
                      <a:pos x="23" y="281"/>
                    </a:cxn>
                    <a:cxn ang="0">
                      <a:pos x="62" y="180"/>
                    </a:cxn>
                    <a:cxn ang="0">
                      <a:pos x="117" y="94"/>
                    </a:cxn>
                    <a:cxn ang="0">
                      <a:pos x="140" y="55"/>
                    </a:cxn>
                    <a:cxn ang="0">
                      <a:pos x="164" y="24"/>
                    </a:cxn>
                    <a:cxn ang="0">
                      <a:pos x="172" y="8"/>
                    </a:cxn>
                    <a:cxn ang="0">
                      <a:pos x="179" y="0"/>
                    </a:cxn>
                    <a:cxn ang="0">
                      <a:pos x="172" y="8"/>
                    </a:cxn>
                    <a:cxn ang="0">
                      <a:pos x="148" y="55"/>
                    </a:cxn>
                    <a:cxn ang="0">
                      <a:pos x="125" y="86"/>
                    </a:cxn>
                    <a:cxn ang="0">
                      <a:pos x="86" y="172"/>
                    </a:cxn>
                    <a:cxn ang="0">
                      <a:pos x="70" y="211"/>
                    </a:cxn>
                    <a:cxn ang="0">
                      <a:pos x="55" y="242"/>
                    </a:cxn>
                    <a:cxn ang="0">
                      <a:pos x="23" y="367"/>
                    </a:cxn>
                    <a:cxn ang="0">
                      <a:pos x="16" y="421"/>
                    </a:cxn>
                    <a:cxn ang="0">
                      <a:pos x="16" y="437"/>
                    </a:cxn>
                    <a:cxn ang="0">
                      <a:pos x="23" y="772"/>
                    </a:cxn>
                    <a:cxn ang="0">
                      <a:pos x="0" y="780"/>
                    </a:cxn>
                  </a:cxnLst>
                  <a:rect l="0" t="0" r="r" b="b"/>
                  <a:pathLst>
                    <a:path w="179" h="780">
                      <a:moveTo>
                        <a:pt x="0" y="780"/>
                      </a:moveTo>
                      <a:lnTo>
                        <a:pt x="0" y="414"/>
                      </a:lnTo>
                      <a:lnTo>
                        <a:pt x="8" y="343"/>
                      </a:lnTo>
                      <a:lnTo>
                        <a:pt x="23" y="281"/>
                      </a:lnTo>
                      <a:lnTo>
                        <a:pt x="62" y="180"/>
                      </a:lnTo>
                      <a:lnTo>
                        <a:pt x="117" y="94"/>
                      </a:lnTo>
                      <a:lnTo>
                        <a:pt x="140" y="55"/>
                      </a:lnTo>
                      <a:lnTo>
                        <a:pt x="164" y="24"/>
                      </a:lnTo>
                      <a:lnTo>
                        <a:pt x="172" y="8"/>
                      </a:lnTo>
                      <a:lnTo>
                        <a:pt x="179" y="0"/>
                      </a:lnTo>
                      <a:lnTo>
                        <a:pt x="172" y="8"/>
                      </a:lnTo>
                      <a:lnTo>
                        <a:pt x="148" y="55"/>
                      </a:lnTo>
                      <a:lnTo>
                        <a:pt x="125" y="86"/>
                      </a:lnTo>
                      <a:lnTo>
                        <a:pt x="86" y="172"/>
                      </a:lnTo>
                      <a:lnTo>
                        <a:pt x="70" y="211"/>
                      </a:lnTo>
                      <a:lnTo>
                        <a:pt x="55" y="242"/>
                      </a:lnTo>
                      <a:lnTo>
                        <a:pt x="23" y="367"/>
                      </a:lnTo>
                      <a:lnTo>
                        <a:pt x="16" y="421"/>
                      </a:lnTo>
                      <a:lnTo>
                        <a:pt x="16" y="437"/>
                      </a:lnTo>
                      <a:lnTo>
                        <a:pt x="23" y="772"/>
                      </a:lnTo>
                      <a:lnTo>
                        <a:pt x="0" y="780"/>
                      </a:lnTo>
                      <a:close/>
                    </a:path>
                  </a:pathLst>
                </a:custGeom>
                <a:solidFill>
                  <a:srgbClr val="8CFF1A"/>
                </a:solidFill>
                <a:ln w="9525">
                  <a:noFill/>
                  <a:round/>
                  <a:headEnd/>
                  <a:tailEnd/>
                </a:ln>
              </p:spPr>
              <p:txBody>
                <a:bodyPr/>
                <a:lstStyle/>
                <a:p>
                  <a:endParaRPr lang="en-GB"/>
                </a:p>
              </p:txBody>
            </p:sp>
            <p:sp>
              <p:nvSpPr>
                <p:cNvPr id="152600" name="Freeform 24"/>
                <p:cNvSpPr>
                  <a:spLocks/>
                </p:cNvSpPr>
                <p:nvPr/>
              </p:nvSpPr>
              <p:spPr bwMode="auto">
                <a:xfrm>
                  <a:off x="2531" y="1786"/>
                  <a:ext cx="32" cy="73"/>
                </a:xfrm>
                <a:custGeom>
                  <a:avLst/>
                  <a:gdLst/>
                  <a:ahLst/>
                  <a:cxnLst>
                    <a:cxn ang="0">
                      <a:pos x="23" y="195"/>
                    </a:cxn>
                    <a:cxn ang="0">
                      <a:pos x="23" y="187"/>
                    </a:cxn>
                    <a:cxn ang="0">
                      <a:pos x="15" y="172"/>
                    </a:cxn>
                    <a:cxn ang="0">
                      <a:pos x="15" y="70"/>
                    </a:cxn>
                    <a:cxn ang="0">
                      <a:pos x="23" y="39"/>
                    </a:cxn>
                    <a:cxn ang="0">
                      <a:pos x="31" y="24"/>
                    </a:cxn>
                    <a:cxn ang="0">
                      <a:pos x="39" y="16"/>
                    </a:cxn>
                    <a:cxn ang="0">
                      <a:pos x="39" y="24"/>
                    </a:cxn>
                    <a:cxn ang="0">
                      <a:pos x="54" y="47"/>
                    </a:cxn>
                    <a:cxn ang="0">
                      <a:pos x="62" y="70"/>
                    </a:cxn>
                    <a:cxn ang="0">
                      <a:pos x="62" y="86"/>
                    </a:cxn>
                    <a:cxn ang="0">
                      <a:pos x="62" y="31"/>
                    </a:cxn>
                    <a:cxn ang="0">
                      <a:pos x="54" y="16"/>
                    </a:cxn>
                    <a:cxn ang="0">
                      <a:pos x="46" y="8"/>
                    </a:cxn>
                    <a:cxn ang="0">
                      <a:pos x="31" y="0"/>
                    </a:cxn>
                    <a:cxn ang="0">
                      <a:pos x="15" y="8"/>
                    </a:cxn>
                    <a:cxn ang="0">
                      <a:pos x="7" y="24"/>
                    </a:cxn>
                    <a:cxn ang="0">
                      <a:pos x="0" y="47"/>
                    </a:cxn>
                    <a:cxn ang="0">
                      <a:pos x="0" y="195"/>
                    </a:cxn>
                    <a:cxn ang="0">
                      <a:pos x="23" y="195"/>
                    </a:cxn>
                  </a:cxnLst>
                  <a:rect l="0" t="0" r="r" b="b"/>
                  <a:pathLst>
                    <a:path w="62" h="195">
                      <a:moveTo>
                        <a:pt x="23" y="195"/>
                      </a:moveTo>
                      <a:lnTo>
                        <a:pt x="23" y="187"/>
                      </a:lnTo>
                      <a:lnTo>
                        <a:pt x="15" y="172"/>
                      </a:lnTo>
                      <a:lnTo>
                        <a:pt x="15" y="70"/>
                      </a:lnTo>
                      <a:lnTo>
                        <a:pt x="23" y="39"/>
                      </a:lnTo>
                      <a:lnTo>
                        <a:pt x="31" y="24"/>
                      </a:lnTo>
                      <a:lnTo>
                        <a:pt x="39" y="16"/>
                      </a:lnTo>
                      <a:lnTo>
                        <a:pt x="39" y="24"/>
                      </a:lnTo>
                      <a:lnTo>
                        <a:pt x="54" y="47"/>
                      </a:lnTo>
                      <a:lnTo>
                        <a:pt x="62" y="70"/>
                      </a:lnTo>
                      <a:lnTo>
                        <a:pt x="62" y="86"/>
                      </a:lnTo>
                      <a:lnTo>
                        <a:pt x="62" y="31"/>
                      </a:lnTo>
                      <a:lnTo>
                        <a:pt x="54" y="16"/>
                      </a:lnTo>
                      <a:lnTo>
                        <a:pt x="46" y="8"/>
                      </a:lnTo>
                      <a:lnTo>
                        <a:pt x="31" y="0"/>
                      </a:lnTo>
                      <a:lnTo>
                        <a:pt x="15" y="8"/>
                      </a:lnTo>
                      <a:lnTo>
                        <a:pt x="7" y="24"/>
                      </a:lnTo>
                      <a:lnTo>
                        <a:pt x="0" y="47"/>
                      </a:lnTo>
                      <a:lnTo>
                        <a:pt x="0" y="195"/>
                      </a:lnTo>
                      <a:lnTo>
                        <a:pt x="23" y="195"/>
                      </a:lnTo>
                      <a:close/>
                    </a:path>
                  </a:pathLst>
                </a:custGeom>
                <a:solidFill>
                  <a:srgbClr val="00FF00"/>
                </a:solidFill>
                <a:ln w="9525">
                  <a:noFill/>
                  <a:round/>
                  <a:headEnd/>
                  <a:tailEnd/>
                </a:ln>
              </p:spPr>
              <p:txBody>
                <a:bodyPr/>
                <a:lstStyle/>
                <a:p>
                  <a:endParaRPr lang="en-GB"/>
                </a:p>
              </p:txBody>
            </p:sp>
            <p:sp>
              <p:nvSpPr>
                <p:cNvPr id="152601" name="Freeform 25"/>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2602" name="Freeform 26"/>
                <p:cNvSpPr>
                  <a:spLocks/>
                </p:cNvSpPr>
                <p:nvPr/>
              </p:nvSpPr>
              <p:spPr bwMode="auto">
                <a:xfrm>
                  <a:off x="2409" y="1765"/>
                  <a:ext cx="103" cy="65"/>
                </a:xfrm>
                <a:custGeom>
                  <a:avLst/>
                  <a:gdLst/>
                  <a:ahLst/>
                  <a:cxnLst>
                    <a:cxn ang="0">
                      <a:pos x="164" y="171"/>
                    </a:cxn>
                    <a:cxn ang="0">
                      <a:pos x="164" y="155"/>
                    </a:cxn>
                    <a:cxn ang="0">
                      <a:pos x="171" y="124"/>
                    </a:cxn>
                    <a:cxn ang="0">
                      <a:pos x="164" y="85"/>
                    </a:cxn>
                    <a:cxn ang="0">
                      <a:pos x="132" y="39"/>
                    </a:cxn>
                    <a:cxn ang="0">
                      <a:pos x="117" y="23"/>
                    </a:cxn>
                    <a:cxn ang="0">
                      <a:pos x="93" y="23"/>
                    </a:cxn>
                    <a:cxn ang="0">
                      <a:pos x="47" y="54"/>
                    </a:cxn>
                    <a:cxn ang="0">
                      <a:pos x="0" y="101"/>
                    </a:cxn>
                    <a:cxn ang="0">
                      <a:pos x="0" y="109"/>
                    </a:cxn>
                    <a:cxn ang="0">
                      <a:pos x="23" y="62"/>
                    </a:cxn>
                    <a:cxn ang="0">
                      <a:pos x="47" y="31"/>
                    </a:cxn>
                    <a:cxn ang="0">
                      <a:pos x="78" y="7"/>
                    </a:cxn>
                    <a:cxn ang="0">
                      <a:pos x="101" y="0"/>
                    </a:cxn>
                    <a:cxn ang="0">
                      <a:pos x="132" y="7"/>
                    </a:cxn>
                    <a:cxn ang="0">
                      <a:pos x="164" y="39"/>
                    </a:cxn>
                    <a:cxn ang="0">
                      <a:pos x="179" y="70"/>
                    </a:cxn>
                    <a:cxn ang="0">
                      <a:pos x="195" y="132"/>
                    </a:cxn>
                    <a:cxn ang="0">
                      <a:pos x="195" y="155"/>
                    </a:cxn>
                    <a:cxn ang="0">
                      <a:pos x="203" y="171"/>
                    </a:cxn>
                    <a:cxn ang="0">
                      <a:pos x="164" y="171"/>
                    </a:cxn>
                  </a:cxnLst>
                  <a:rect l="0" t="0" r="r" b="b"/>
                  <a:pathLst>
                    <a:path w="203" h="171">
                      <a:moveTo>
                        <a:pt x="164" y="171"/>
                      </a:moveTo>
                      <a:lnTo>
                        <a:pt x="164" y="155"/>
                      </a:lnTo>
                      <a:lnTo>
                        <a:pt x="171" y="124"/>
                      </a:lnTo>
                      <a:lnTo>
                        <a:pt x="164" y="85"/>
                      </a:lnTo>
                      <a:lnTo>
                        <a:pt x="132" y="39"/>
                      </a:lnTo>
                      <a:lnTo>
                        <a:pt x="117" y="23"/>
                      </a:lnTo>
                      <a:lnTo>
                        <a:pt x="93" y="23"/>
                      </a:lnTo>
                      <a:lnTo>
                        <a:pt x="47" y="54"/>
                      </a:lnTo>
                      <a:lnTo>
                        <a:pt x="0" y="101"/>
                      </a:lnTo>
                      <a:lnTo>
                        <a:pt x="0" y="109"/>
                      </a:lnTo>
                      <a:lnTo>
                        <a:pt x="23" y="62"/>
                      </a:lnTo>
                      <a:lnTo>
                        <a:pt x="47" y="31"/>
                      </a:lnTo>
                      <a:lnTo>
                        <a:pt x="78" y="7"/>
                      </a:lnTo>
                      <a:lnTo>
                        <a:pt x="101" y="0"/>
                      </a:lnTo>
                      <a:lnTo>
                        <a:pt x="132" y="7"/>
                      </a:lnTo>
                      <a:lnTo>
                        <a:pt x="164" y="39"/>
                      </a:lnTo>
                      <a:lnTo>
                        <a:pt x="179" y="70"/>
                      </a:lnTo>
                      <a:lnTo>
                        <a:pt x="195" y="132"/>
                      </a:lnTo>
                      <a:lnTo>
                        <a:pt x="195" y="155"/>
                      </a:lnTo>
                      <a:lnTo>
                        <a:pt x="203" y="171"/>
                      </a:lnTo>
                      <a:lnTo>
                        <a:pt x="164" y="171"/>
                      </a:lnTo>
                      <a:close/>
                    </a:path>
                  </a:pathLst>
                </a:custGeom>
                <a:solidFill>
                  <a:srgbClr val="66CC00"/>
                </a:solidFill>
                <a:ln w="9525">
                  <a:noFill/>
                  <a:round/>
                  <a:headEnd/>
                  <a:tailEnd/>
                </a:ln>
              </p:spPr>
              <p:txBody>
                <a:bodyPr/>
                <a:lstStyle/>
                <a:p>
                  <a:endParaRPr lang="en-GB"/>
                </a:p>
              </p:txBody>
            </p:sp>
          </p:grpSp>
        </p:grpSp>
        <p:grpSp>
          <p:nvGrpSpPr>
            <p:cNvPr id="5" name="Group 27"/>
            <p:cNvGrpSpPr>
              <a:grpSpLocks/>
            </p:cNvGrpSpPr>
            <p:nvPr/>
          </p:nvGrpSpPr>
          <p:grpSpPr bwMode="auto">
            <a:xfrm flipH="1">
              <a:off x="2160" y="1640"/>
              <a:ext cx="390" cy="242"/>
              <a:chOff x="2064" y="1536"/>
              <a:chExt cx="482" cy="342"/>
            </a:xfrm>
          </p:grpSpPr>
          <p:sp>
            <p:nvSpPr>
              <p:cNvPr id="152604" name="Freeform 28"/>
              <p:cNvSpPr>
                <a:spLocks/>
              </p:cNvSpPr>
              <p:nvPr/>
            </p:nvSpPr>
            <p:spPr bwMode="auto">
              <a:xfrm>
                <a:off x="2333" y="1751"/>
                <a:ext cx="111" cy="90"/>
              </a:xfrm>
              <a:custGeom>
                <a:avLst/>
                <a:gdLst/>
                <a:ahLst/>
                <a:cxnLst>
                  <a:cxn ang="0">
                    <a:pos x="39" y="241"/>
                  </a:cxn>
                  <a:cxn ang="0">
                    <a:pos x="39" y="233"/>
                  </a:cxn>
                  <a:cxn ang="0">
                    <a:pos x="31" y="210"/>
                  </a:cxn>
                  <a:cxn ang="0">
                    <a:pos x="23" y="140"/>
                  </a:cxn>
                  <a:cxn ang="0">
                    <a:pos x="23" y="70"/>
                  </a:cxn>
                  <a:cxn ang="0">
                    <a:pos x="39" y="39"/>
                  </a:cxn>
                  <a:cxn ang="0">
                    <a:pos x="54" y="15"/>
                  </a:cxn>
                  <a:cxn ang="0">
                    <a:pos x="78" y="7"/>
                  </a:cxn>
                  <a:cxn ang="0">
                    <a:pos x="101" y="15"/>
                  </a:cxn>
                  <a:cxn ang="0">
                    <a:pos x="156" y="46"/>
                  </a:cxn>
                  <a:cxn ang="0">
                    <a:pos x="202" y="85"/>
                  </a:cxn>
                  <a:cxn ang="0">
                    <a:pos x="218" y="101"/>
                  </a:cxn>
                  <a:cxn ang="0">
                    <a:pos x="210" y="93"/>
                  </a:cxn>
                  <a:cxn ang="0">
                    <a:pos x="163" y="31"/>
                  </a:cxn>
                  <a:cxn ang="0">
                    <a:pos x="132" y="7"/>
                  </a:cxn>
                  <a:cxn ang="0">
                    <a:pos x="101" y="0"/>
                  </a:cxn>
                  <a:cxn ang="0">
                    <a:pos x="70" y="0"/>
                  </a:cxn>
                  <a:cxn ang="0">
                    <a:pos x="39" y="7"/>
                  </a:cxn>
                  <a:cxn ang="0">
                    <a:pos x="23" y="23"/>
                  </a:cxn>
                  <a:cxn ang="0">
                    <a:pos x="15" y="39"/>
                  </a:cxn>
                  <a:cxn ang="0">
                    <a:pos x="0" y="93"/>
                  </a:cxn>
                  <a:cxn ang="0">
                    <a:pos x="0" y="233"/>
                  </a:cxn>
                  <a:cxn ang="0">
                    <a:pos x="39" y="241"/>
                  </a:cxn>
                </a:cxnLst>
                <a:rect l="0" t="0" r="r" b="b"/>
                <a:pathLst>
                  <a:path w="218" h="241">
                    <a:moveTo>
                      <a:pt x="39" y="241"/>
                    </a:moveTo>
                    <a:lnTo>
                      <a:pt x="39" y="233"/>
                    </a:lnTo>
                    <a:lnTo>
                      <a:pt x="31" y="210"/>
                    </a:lnTo>
                    <a:lnTo>
                      <a:pt x="23" y="140"/>
                    </a:lnTo>
                    <a:lnTo>
                      <a:pt x="23" y="70"/>
                    </a:lnTo>
                    <a:lnTo>
                      <a:pt x="39" y="39"/>
                    </a:lnTo>
                    <a:lnTo>
                      <a:pt x="54" y="15"/>
                    </a:lnTo>
                    <a:lnTo>
                      <a:pt x="78" y="7"/>
                    </a:lnTo>
                    <a:lnTo>
                      <a:pt x="101" y="15"/>
                    </a:lnTo>
                    <a:lnTo>
                      <a:pt x="156" y="46"/>
                    </a:lnTo>
                    <a:lnTo>
                      <a:pt x="202" y="85"/>
                    </a:lnTo>
                    <a:lnTo>
                      <a:pt x="218" y="101"/>
                    </a:lnTo>
                    <a:lnTo>
                      <a:pt x="210" y="93"/>
                    </a:lnTo>
                    <a:lnTo>
                      <a:pt x="163" y="31"/>
                    </a:lnTo>
                    <a:lnTo>
                      <a:pt x="132" y="7"/>
                    </a:lnTo>
                    <a:lnTo>
                      <a:pt x="101" y="0"/>
                    </a:lnTo>
                    <a:lnTo>
                      <a:pt x="70" y="0"/>
                    </a:lnTo>
                    <a:lnTo>
                      <a:pt x="39" y="7"/>
                    </a:lnTo>
                    <a:lnTo>
                      <a:pt x="23" y="23"/>
                    </a:lnTo>
                    <a:lnTo>
                      <a:pt x="15" y="39"/>
                    </a:lnTo>
                    <a:lnTo>
                      <a:pt x="0" y="93"/>
                    </a:lnTo>
                    <a:lnTo>
                      <a:pt x="0" y="233"/>
                    </a:lnTo>
                    <a:lnTo>
                      <a:pt x="39" y="241"/>
                    </a:lnTo>
                    <a:close/>
                  </a:path>
                </a:pathLst>
              </a:custGeom>
              <a:solidFill>
                <a:srgbClr val="00CC00"/>
              </a:solidFill>
              <a:ln w="9525">
                <a:noFill/>
                <a:round/>
                <a:headEnd/>
                <a:tailEnd/>
              </a:ln>
            </p:spPr>
            <p:txBody>
              <a:bodyPr/>
              <a:lstStyle/>
              <a:p>
                <a:endParaRPr lang="en-GB"/>
              </a:p>
            </p:txBody>
          </p:sp>
          <p:sp>
            <p:nvSpPr>
              <p:cNvPr id="152605" name="Freeform 29"/>
              <p:cNvSpPr>
                <a:spLocks/>
              </p:cNvSpPr>
              <p:nvPr/>
            </p:nvSpPr>
            <p:spPr bwMode="auto">
              <a:xfrm>
                <a:off x="2183" y="1536"/>
                <a:ext cx="146" cy="238"/>
              </a:xfrm>
              <a:custGeom>
                <a:avLst/>
                <a:gdLst/>
                <a:ahLst/>
                <a:cxnLst>
                  <a:cxn ang="0">
                    <a:pos x="0" y="0"/>
                  </a:cxn>
                  <a:cxn ang="0">
                    <a:pos x="8" y="0"/>
                  </a:cxn>
                  <a:cxn ang="0">
                    <a:pos x="16" y="8"/>
                  </a:cxn>
                  <a:cxn ang="0">
                    <a:pos x="55" y="24"/>
                  </a:cxn>
                  <a:cxn ang="0">
                    <a:pos x="109" y="55"/>
                  </a:cxn>
                  <a:cxn ang="0">
                    <a:pos x="156" y="94"/>
                  </a:cxn>
                  <a:cxn ang="0">
                    <a:pos x="195" y="125"/>
                  </a:cxn>
                  <a:cxn ang="0">
                    <a:pos x="226" y="156"/>
                  </a:cxn>
                  <a:cxn ang="0">
                    <a:pos x="242" y="195"/>
                  </a:cxn>
                  <a:cxn ang="0">
                    <a:pos x="258" y="250"/>
                  </a:cxn>
                  <a:cxn ang="0">
                    <a:pos x="265" y="289"/>
                  </a:cxn>
                  <a:cxn ang="0">
                    <a:pos x="273" y="343"/>
                  </a:cxn>
                  <a:cxn ang="0">
                    <a:pos x="273" y="616"/>
                  </a:cxn>
                  <a:cxn ang="0">
                    <a:pos x="281" y="632"/>
                  </a:cxn>
                  <a:cxn ang="0">
                    <a:pos x="281" y="577"/>
                  </a:cxn>
                  <a:cxn ang="0">
                    <a:pos x="289" y="531"/>
                  </a:cxn>
                  <a:cxn ang="0">
                    <a:pos x="289" y="273"/>
                  </a:cxn>
                  <a:cxn ang="0">
                    <a:pos x="281" y="234"/>
                  </a:cxn>
                  <a:cxn ang="0">
                    <a:pos x="258" y="180"/>
                  </a:cxn>
                  <a:cxn ang="0">
                    <a:pos x="226" y="133"/>
                  </a:cxn>
                  <a:cxn ang="0">
                    <a:pos x="180" y="86"/>
                  </a:cxn>
                  <a:cxn ang="0">
                    <a:pos x="117" y="47"/>
                  </a:cxn>
                  <a:cxn ang="0">
                    <a:pos x="63" y="24"/>
                  </a:cxn>
                  <a:cxn ang="0">
                    <a:pos x="31" y="8"/>
                  </a:cxn>
                  <a:cxn ang="0">
                    <a:pos x="8" y="0"/>
                  </a:cxn>
                  <a:cxn ang="0">
                    <a:pos x="0" y="0"/>
                  </a:cxn>
                </a:cxnLst>
                <a:rect l="0" t="0" r="r" b="b"/>
                <a:pathLst>
                  <a:path w="289" h="632">
                    <a:moveTo>
                      <a:pt x="0" y="0"/>
                    </a:moveTo>
                    <a:lnTo>
                      <a:pt x="8" y="0"/>
                    </a:lnTo>
                    <a:lnTo>
                      <a:pt x="16" y="8"/>
                    </a:lnTo>
                    <a:lnTo>
                      <a:pt x="55" y="24"/>
                    </a:lnTo>
                    <a:lnTo>
                      <a:pt x="109" y="55"/>
                    </a:lnTo>
                    <a:lnTo>
                      <a:pt x="156" y="94"/>
                    </a:lnTo>
                    <a:lnTo>
                      <a:pt x="195" y="125"/>
                    </a:lnTo>
                    <a:lnTo>
                      <a:pt x="226" y="156"/>
                    </a:lnTo>
                    <a:lnTo>
                      <a:pt x="242" y="195"/>
                    </a:lnTo>
                    <a:lnTo>
                      <a:pt x="258" y="250"/>
                    </a:lnTo>
                    <a:lnTo>
                      <a:pt x="265" y="289"/>
                    </a:lnTo>
                    <a:lnTo>
                      <a:pt x="273" y="343"/>
                    </a:lnTo>
                    <a:lnTo>
                      <a:pt x="273" y="616"/>
                    </a:lnTo>
                    <a:lnTo>
                      <a:pt x="281" y="632"/>
                    </a:lnTo>
                    <a:lnTo>
                      <a:pt x="281" y="577"/>
                    </a:lnTo>
                    <a:lnTo>
                      <a:pt x="289" y="531"/>
                    </a:lnTo>
                    <a:lnTo>
                      <a:pt x="289" y="273"/>
                    </a:lnTo>
                    <a:lnTo>
                      <a:pt x="281" y="234"/>
                    </a:lnTo>
                    <a:lnTo>
                      <a:pt x="258" y="180"/>
                    </a:lnTo>
                    <a:lnTo>
                      <a:pt x="226" y="133"/>
                    </a:lnTo>
                    <a:lnTo>
                      <a:pt x="180" y="86"/>
                    </a:lnTo>
                    <a:lnTo>
                      <a:pt x="117" y="47"/>
                    </a:lnTo>
                    <a:lnTo>
                      <a:pt x="63" y="24"/>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2606" name="Freeform 30"/>
              <p:cNvSpPr>
                <a:spLocks/>
              </p:cNvSpPr>
              <p:nvPr/>
            </p:nvSpPr>
            <p:spPr bwMode="auto">
              <a:xfrm>
                <a:off x="2325" y="1592"/>
                <a:ext cx="95" cy="246"/>
              </a:xfrm>
              <a:custGeom>
                <a:avLst/>
                <a:gdLst/>
                <a:ahLst/>
                <a:cxnLst>
                  <a:cxn ang="0">
                    <a:pos x="0" y="655"/>
                  </a:cxn>
                  <a:cxn ang="0">
                    <a:pos x="0" y="492"/>
                  </a:cxn>
                  <a:cxn ang="0">
                    <a:pos x="8" y="351"/>
                  </a:cxn>
                  <a:cxn ang="0">
                    <a:pos x="16" y="289"/>
                  </a:cxn>
                  <a:cxn ang="0">
                    <a:pos x="31" y="242"/>
                  </a:cxn>
                  <a:cxn ang="0">
                    <a:pos x="70" y="156"/>
                  </a:cxn>
                  <a:cxn ang="0">
                    <a:pos x="125" y="78"/>
                  </a:cxn>
                  <a:cxn ang="0">
                    <a:pos x="148" y="47"/>
                  </a:cxn>
                  <a:cxn ang="0">
                    <a:pos x="172" y="24"/>
                  </a:cxn>
                  <a:cxn ang="0">
                    <a:pos x="179" y="8"/>
                  </a:cxn>
                  <a:cxn ang="0">
                    <a:pos x="187" y="0"/>
                  </a:cxn>
                  <a:cxn ang="0">
                    <a:pos x="179" y="8"/>
                  </a:cxn>
                  <a:cxn ang="0">
                    <a:pos x="172" y="24"/>
                  </a:cxn>
                  <a:cxn ang="0">
                    <a:pos x="156" y="47"/>
                  </a:cxn>
                  <a:cxn ang="0">
                    <a:pos x="133" y="78"/>
                  </a:cxn>
                  <a:cxn ang="0">
                    <a:pos x="94" y="141"/>
                  </a:cxn>
                  <a:cxn ang="0">
                    <a:pos x="62" y="203"/>
                  </a:cxn>
                  <a:cxn ang="0">
                    <a:pos x="31" y="312"/>
                  </a:cxn>
                  <a:cxn ang="0">
                    <a:pos x="23" y="351"/>
                  </a:cxn>
                  <a:cxn ang="0">
                    <a:pos x="23" y="367"/>
                  </a:cxn>
                  <a:cxn ang="0">
                    <a:pos x="31" y="655"/>
                  </a:cxn>
                  <a:cxn ang="0">
                    <a:pos x="0" y="655"/>
                  </a:cxn>
                </a:cxnLst>
                <a:rect l="0" t="0" r="r" b="b"/>
                <a:pathLst>
                  <a:path w="187" h="655">
                    <a:moveTo>
                      <a:pt x="0" y="655"/>
                    </a:moveTo>
                    <a:lnTo>
                      <a:pt x="0" y="492"/>
                    </a:lnTo>
                    <a:lnTo>
                      <a:pt x="8" y="351"/>
                    </a:lnTo>
                    <a:lnTo>
                      <a:pt x="16" y="289"/>
                    </a:lnTo>
                    <a:lnTo>
                      <a:pt x="31" y="242"/>
                    </a:lnTo>
                    <a:lnTo>
                      <a:pt x="70" y="156"/>
                    </a:lnTo>
                    <a:lnTo>
                      <a:pt x="125" y="78"/>
                    </a:lnTo>
                    <a:lnTo>
                      <a:pt x="148" y="47"/>
                    </a:lnTo>
                    <a:lnTo>
                      <a:pt x="172" y="24"/>
                    </a:lnTo>
                    <a:lnTo>
                      <a:pt x="179" y="8"/>
                    </a:lnTo>
                    <a:lnTo>
                      <a:pt x="187" y="0"/>
                    </a:lnTo>
                    <a:lnTo>
                      <a:pt x="179" y="8"/>
                    </a:lnTo>
                    <a:lnTo>
                      <a:pt x="172" y="24"/>
                    </a:lnTo>
                    <a:lnTo>
                      <a:pt x="156" y="47"/>
                    </a:lnTo>
                    <a:lnTo>
                      <a:pt x="133" y="78"/>
                    </a:lnTo>
                    <a:lnTo>
                      <a:pt x="94" y="141"/>
                    </a:lnTo>
                    <a:lnTo>
                      <a:pt x="62" y="203"/>
                    </a:lnTo>
                    <a:lnTo>
                      <a:pt x="31" y="312"/>
                    </a:lnTo>
                    <a:lnTo>
                      <a:pt x="23" y="351"/>
                    </a:lnTo>
                    <a:lnTo>
                      <a:pt x="23" y="367"/>
                    </a:lnTo>
                    <a:lnTo>
                      <a:pt x="31" y="655"/>
                    </a:lnTo>
                    <a:lnTo>
                      <a:pt x="0" y="655"/>
                    </a:lnTo>
                    <a:close/>
                  </a:path>
                </a:pathLst>
              </a:custGeom>
              <a:solidFill>
                <a:srgbClr val="8CFF1A"/>
              </a:solidFill>
              <a:ln w="9525">
                <a:noFill/>
                <a:round/>
                <a:headEnd/>
                <a:tailEnd/>
              </a:ln>
            </p:spPr>
            <p:txBody>
              <a:bodyPr/>
              <a:lstStyle/>
              <a:p>
                <a:endParaRPr lang="en-GB"/>
              </a:p>
            </p:txBody>
          </p:sp>
          <p:sp>
            <p:nvSpPr>
              <p:cNvPr id="152607" name="Freeform 31"/>
              <p:cNvSpPr>
                <a:spLocks/>
              </p:cNvSpPr>
              <p:nvPr/>
            </p:nvSpPr>
            <p:spPr bwMode="auto">
              <a:xfrm>
                <a:off x="2337" y="1780"/>
                <a:ext cx="68" cy="58"/>
              </a:xfrm>
              <a:custGeom>
                <a:avLst/>
                <a:gdLst/>
                <a:ahLst/>
                <a:cxnLst>
                  <a:cxn ang="0">
                    <a:pos x="24" y="155"/>
                  </a:cxn>
                  <a:cxn ang="0">
                    <a:pos x="24" y="54"/>
                  </a:cxn>
                  <a:cxn ang="0">
                    <a:pos x="32" y="31"/>
                  </a:cxn>
                  <a:cxn ang="0">
                    <a:pos x="47" y="15"/>
                  </a:cxn>
                  <a:cxn ang="0">
                    <a:pos x="71" y="15"/>
                  </a:cxn>
                  <a:cxn ang="0">
                    <a:pos x="133" y="77"/>
                  </a:cxn>
                  <a:cxn ang="0">
                    <a:pos x="133" y="85"/>
                  </a:cxn>
                  <a:cxn ang="0">
                    <a:pos x="133" y="77"/>
                  </a:cxn>
                  <a:cxn ang="0">
                    <a:pos x="117" y="62"/>
                  </a:cxn>
                  <a:cxn ang="0">
                    <a:pos x="94" y="23"/>
                  </a:cxn>
                  <a:cxn ang="0">
                    <a:pos x="78" y="7"/>
                  </a:cxn>
                  <a:cxn ang="0">
                    <a:pos x="55" y="0"/>
                  </a:cxn>
                  <a:cxn ang="0">
                    <a:pos x="32" y="7"/>
                  </a:cxn>
                  <a:cxn ang="0">
                    <a:pos x="16" y="39"/>
                  </a:cxn>
                  <a:cxn ang="0">
                    <a:pos x="8" y="85"/>
                  </a:cxn>
                  <a:cxn ang="0">
                    <a:pos x="0" y="124"/>
                  </a:cxn>
                  <a:cxn ang="0">
                    <a:pos x="0" y="155"/>
                  </a:cxn>
                  <a:cxn ang="0">
                    <a:pos x="24" y="155"/>
                  </a:cxn>
                </a:cxnLst>
                <a:rect l="0" t="0" r="r" b="b"/>
                <a:pathLst>
                  <a:path w="133" h="155">
                    <a:moveTo>
                      <a:pt x="24" y="155"/>
                    </a:moveTo>
                    <a:lnTo>
                      <a:pt x="24" y="54"/>
                    </a:lnTo>
                    <a:lnTo>
                      <a:pt x="32" y="31"/>
                    </a:lnTo>
                    <a:lnTo>
                      <a:pt x="47" y="15"/>
                    </a:lnTo>
                    <a:lnTo>
                      <a:pt x="71" y="15"/>
                    </a:lnTo>
                    <a:lnTo>
                      <a:pt x="133" y="77"/>
                    </a:lnTo>
                    <a:lnTo>
                      <a:pt x="133" y="85"/>
                    </a:lnTo>
                    <a:lnTo>
                      <a:pt x="133" y="77"/>
                    </a:lnTo>
                    <a:lnTo>
                      <a:pt x="117" y="62"/>
                    </a:lnTo>
                    <a:lnTo>
                      <a:pt x="94" y="23"/>
                    </a:lnTo>
                    <a:lnTo>
                      <a:pt x="78" y="7"/>
                    </a:lnTo>
                    <a:lnTo>
                      <a:pt x="55" y="0"/>
                    </a:lnTo>
                    <a:lnTo>
                      <a:pt x="32" y="7"/>
                    </a:lnTo>
                    <a:lnTo>
                      <a:pt x="16" y="39"/>
                    </a:lnTo>
                    <a:lnTo>
                      <a:pt x="8" y="85"/>
                    </a:lnTo>
                    <a:lnTo>
                      <a:pt x="0" y="124"/>
                    </a:lnTo>
                    <a:lnTo>
                      <a:pt x="0" y="155"/>
                    </a:lnTo>
                    <a:lnTo>
                      <a:pt x="24" y="155"/>
                    </a:lnTo>
                    <a:close/>
                  </a:path>
                </a:pathLst>
              </a:custGeom>
              <a:solidFill>
                <a:srgbClr val="00FF00"/>
              </a:solidFill>
              <a:ln w="9525">
                <a:noFill/>
                <a:round/>
                <a:headEnd/>
                <a:tailEnd/>
              </a:ln>
            </p:spPr>
            <p:txBody>
              <a:bodyPr/>
              <a:lstStyle/>
              <a:p>
                <a:endParaRPr lang="en-GB"/>
              </a:p>
            </p:txBody>
          </p:sp>
          <p:sp>
            <p:nvSpPr>
              <p:cNvPr id="152608" name="Freeform 32"/>
              <p:cNvSpPr>
                <a:spLocks/>
              </p:cNvSpPr>
              <p:nvPr/>
            </p:nvSpPr>
            <p:spPr bwMode="auto">
              <a:xfrm>
                <a:off x="2139" y="1639"/>
                <a:ext cx="190" cy="197"/>
              </a:xfrm>
              <a:custGeom>
                <a:avLst/>
                <a:gdLst/>
                <a:ahLst/>
                <a:cxnLst>
                  <a:cxn ang="0">
                    <a:pos x="351" y="523"/>
                  </a:cxn>
                  <a:cxn ang="0">
                    <a:pos x="351" y="507"/>
                  </a:cxn>
                  <a:cxn ang="0">
                    <a:pos x="359" y="460"/>
                  </a:cxn>
                  <a:cxn ang="0">
                    <a:pos x="359" y="226"/>
                  </a:cxn>
                  <a:cxn ang="0">
                    <a:pos x="351" y="141"/>
                  </a:cxn>
                  <a:cxn ang="0">
                    <a:pos x="336" y="78"/>
                  </a:cxn>
                  <a:cxn ang="0">
                    <a:pos x="328" y="55"/>
                  </a:cxn>
                  <a:cxn ang="0">
                    <a:pos x="320" y="39"/>
                  </a:cxn>
                  <a:cxn ang="0">
                    <a:pos x="289" y="24"/>
                  </a:cxn>
                  <a:cxn ang="0">
                    <a:pos x="242" y="31"/>
                  </a:cxn>
                  <a:cxn ang="0">
                    <a:pos x="195" y="55"/>
                  </a:cxn>
                  <a:cxn ang="0">
                    <a:pos x="86" y="117"/>
                  </a:cxn>
                  <a:cxn ang="0">
                    <a:pos x="39" y="148"/>
                  </a:cxn>
                  <a:cxn ang="0">
                    <a:pos x="8" y="172"/>
                  </a:cxn>
                  <a:cxn ang="0">
                    <a:pos x="0" y="180"/>
                  </a:cxn>
                  <a:cxn ang="0">
                    <a:pos x="24" y="156"/>
                  </a:cxn>
                  <a:cxn ang="0">
                    <a:pos x="86" y="109"/>
                  </a:cxn>
                  <a:cxn ang="0">
                    <a:pos x="156" y="55"/>
                  </a:cxn>
                  <a:cxn ang="0">
                    <a:pos x="203" y="24"/>
                  </a:cxn>
                  <a:cxn ang="0">
                    <a:pos x="242" y="8"/>
                  </a:cxn>
                  <a:cxn ang="0">
                    <a:pos x="289" y="0"/>
                  </a:cxn>
                  <a:cxn ang="0">
                    <a:pos x="312" y="8"/>
                  </a:cxn>
                  <a:cxn ang="0">
                    <a:pos x="336" y="24"/>
                  </a:cxn>
                  <a:cxn ang="0">
                    <a:pos x="351" y="47"/>
                  </a:cxn>
                  <a:cxn ang="0">
                    <a:pos x="367" y="86"/>
                  </a:cxn>
                  <a:cxn ang="0">
                    <a:pos x="375" y="141"/>
                  </a:cxn>
                  <a:cxn ang="0">
                    <a:pos x="375" y="421"/>
                  </a:cxn>
                  <a:cxn ang="0">
                    <a:pos x="367" y="476"/>
                  </a:cxn>
                  <a:cxn ang="0">
                    <a:pos x="367" y="523"/>
                  </a:cxn>
                  <a:cxn ang="0">
                    <a:pos x="351" y="523"/>
                  </a:cxn>
                </a:cxnLst>
                <a:rect l="0" t="0" r="r" b="b"/>
                <a:pathLst>
                  <a:path w="375" h="523">
                    <a:moveTo>
                      <a:pt x="351" y="523"/>
                    </a:moveTo>
                    <a:lnTo>
                      <a:pt x="351" y="507"/>
                    </a:lnTo>
                    <a:lnTo>
                      <a:pt x="359" y="460"/>
                    </a:lnTo>
                    <a:lnTo>
                      <a:pt x="359" y="226"/>
                    </a:lnTo>
                    <a:lnTo>
                      <a:pt x="351" y="141"/>
                    </a:lnTo>
                    <a:lnTo>
                      <a:pt x="336" y="78"/>
                    </a:lnTo>
                    <a:lnTo>
                      <a:pt x="328" y="55"/>
                    </a:lnTo>
                    <a:lnTo>
                      <a:pt x="320" y="39"/>
                    </a:lnTo>
                    <a:lnTo>
                      <a:pt x="289" y="24"/>
                    </a:lnTo>
                    <a:lnTo>
                      <a:pt x="242" y="31"/>
                    </a:lnTo>
                    <a:lnTo>
                      <a:pt x="195" y="55"/>
                    </a:lnTo>
                    <a:lnTo>
                      <a:pt x="86" y="117"/>
                    </a:lnTo>
                    <a:lnTo>
                      <a:pt x="39" y="148"/>
                    </a:lnTo>
                    <a:lnTo>
                      <a:pt x="8" y="172"/>
                    </a:lnTo>
                    <a:lnTo>
                      <a:pt x="0" y="180"/>
                    </a:lnTo>
                    <a:lnTo>
                      <a:pt x="24" y="156"/>
                    </a:lnTo>
                    <a:lnTo>
                      <a:pt x="86" y="109"/>
                    </a:lnTo>
                    <a:lnTo>
                      <a:pt x="156" y="55"/>
                    </a:lnTo>
                    <a:lnTo>
                      <a:pt x="203" y="24"/>
                    </a:lnTo>
                    <a:lnTo>
                      <a:pt x="242" y="8"/>
                    </a:lnTo>
                    <a:lnTo>
                      <a:pt x="289" y="0"/>
                    </a:lnTo>
                    <a:lnTo>
                      <a:pt x="312" y="8"/>
                    </a:lnTo>
                    <a:lnTo>
                      <a:pt x="336" y="24"/>
                    </a:lnTo>
                    <a:lnTo>
                      <a:pt x="351" y="47"/>
                    </a:lnTo>
                    <a:lnTo>
                      <a:pt x="367" y="86"/>
                    </a:lnTo>
                    <a:lnTo>
                      <a:pt x="375" y="141"/>
                    </a:lnTo>
                    <a:lnTo>
                      <a:pt x="375" y="421"/>
                    </a:lnTo>
                    <a:lnTo>
                      <a:pt x="367" y="476"/>
                    </a:lnTo>
                    <a:lnTo>
                      <a:pt x="367" y="523"/>
                    </a:lnTo>
                    <a:lnTo>
                      <a:pt x="351" y="523"/>
                    </a:lnTo>
                    <a:close/>
                  </a:path>
                </a:pathLst>
              </a:custGeom>
              <a:solidFill>
                <a:srgbClr val="00FF00"/>
              </a:solidFill>
              <a:ln w="9525">
                <a:noFill/>
                <a:round/>
                <a:headEnd/>
                <a:tailEnd/>
              </a:ln>
            </p:spPr>
            <p:txBody>
              <a:bodyPr/>
              <a:lstStyle/>
              <a:p>
                <a:endParaRPr lang="en-GB"/>
              </a:p>
            </p:txBody>
          </p:sp>
          <p:sp>
            <p:nvSpPr>
              <p:cNvPr id="152609" name="Freeform 33"/>
              <p:cNvSpPr>
                <a:spLocks/>
              </p:cNvSpPr>
              <p:nvPr/>
            </p:nvSpPr>
            <p:spPr bwMode="auto">
              <a:xfrm>
                <a:off x="2211" y="1694"/>
                <a:ext cx="122" cy="142"/>
              </a:xfrm>
              <a:custGeom>
                <a:avLst/>
                <a:gdLst/>
                <a:ahLst/>
                <a:cxnLst>
                  <a:cxn ang="0">
                    <a:pos x="203" y="375"/>
                  </a:cxn>
                  <a:cxn ang="0">
                    <a:pos x="203" y="328"/>
                  </a:cxn>
                  <a:cxn ang="0">
                    <a:pos x="195" y="281"/>
                  </a:cxn>
                  <a:cxn ang="0">
                    <a:pos x="187" y="227"/>
                  </a:cxn>
                  <a:cxn ang="0">
                    <a:pos x="171" y="110"/>
                  </a:cxn>
                  <a:cxn ang="0">
                    <a:pos x="156" y="63"/>
                  </a:cxn>
                  <a:cxn ang="0">
                    <a:pos x="140" y="32"/>
                  </a:cxn>
                  <a:cxn ang="0">
                    <a:pos x="125" y="16"/>
                  </a:cxn>
                  <a:cxn ang="0">
                    <a:pos x="101" y="24"/>
                  </a:cxn>
                  <a:cxn ang="0">
                    <a:pos x="78" y="39"/>
                  </a:cxn>
                  <a:cxn ang="0">
                    <a:pos x="54" y="63"/>
                  </a:cxn>
                  <a:cxn ang="0">
                    <a:pos x="15" y="117"/>
                  </a:cxn>
                  <a:cxn ang="0">
                    <a:pos x="8" y="133"/>
                  </a:cxn>
                  <a:cxn ang="0">
                    <a:pos x="0" y="141"/>
                  </a:cxn>
                  <a:cxn ang="0">
                    <a:pos x="0" y="133"/>
                  </a:cxn>
                  <a:cxn ang="0">
                    <a:pos x="8" y="125"/>
                  </a:cxn>
                  <a:cxn ang="0">
                    <a:pos x="39" y="78"/>
                  </a:cxn>
                  <a:cxn ang="0">
                    <a:pos x="62" y="39"/>
                  </a:cxn>
                  <a:cxn ang="0">
                    <a:pos x="78" y="16"/>
                  </a:cxn>
                  <a:cxn ang="0">
                    <a:pos x="93" y="8"/>
                  </a:cxn>
                  <a:cxn ang="0">
                    <a:pos x="117" y="0"/>
                  </a:cxn>
                  <a:cxn ang="0">
                    <a:pos x="140" y="0"/>
                  </a:cxn>
                  <a:cxn ang="0">
                    <a:pos x="164" y="24"/>
                  </a:cxn>
                  <a:cxn ang="0">
                    <a:pos x="179" y="47"/>
                  </a:cxn>
                  <a:cxn ang="0">
                    <a:pos x="187" y="78"/>
                  </a:cxn>
                  <a:cxn ang="0">
                    <a:pos x="203" y="164"/>
                  </a:cxn>
                  <a:cxn ang="0">
                    <a:pos x="226" y="266"/>
                  </a:cxn>
                  <a:cxn ang="0">
                    <a:pos x="234" y="304"/>
                  </a:cxn>
                  <a:cxn ang="0">
                    <a:pos x="234" y="343"/>
                  </a:cxn>
                  <a:cxn ang="0">
                    <a:pos x="242" y="367"/>
                  </a:cxn>
                  <a:cxn ang="0">
                    <a:pos x="242" y="375"/>
                  </a:cxn>
                  <a:cxn ang="0">
                    <a:pos x="203" y="375"/>
                  </a:cxn>
                </a:cxnLst>
                <a:rect l="0" t="0" r="r" b="b"/>
                <a:pathLst>
                  <a:path w="242" h="375">
                    <a:moveTo>
                      <a:pt x="203" y="375"/>
                    </a:moveTo>
                    <a:lnTo>
                      <a:pt x="203" y="328"/>
                    </a:lnTo>
                    <a:lnTo>
                      <a:pt x="195" y="281"/>
                    </a:lnTo>
                    <a:lnTo>
                      <a:pt x="187" y="227"/>
                    </a:lnTo>
                    <a:lnTo>
                      <a:pt x="171" y="110"/>
                    </a:lnTo>
                    <a:lnTo>
                      <a:pt x="156" y="63"/>
                    </a:lnTo>
                    <a:lnTo>
                      <a:pt x="140" y="32"/>
                    </a:lnTo>
                    <a:lnTo>
                      <a:pt x="125" y="16"/>
                    </a:lnTo>
                    <a:lnTo>
                      <a:pt x="101" y="24"/>
                    </a:lnTo>
                    <a:lnTo>
                      <a:pt x="78" y="39"/>
                    </a:lnTo>
                    <a:lnTo>
                      <a:pt x="54" y="63"/>
                    </a:lnTo>
                    <a:lnTo>
                      <a:pt x="15" y="117"/>
                    </a:lnTo>
                    <a:lnTo>
                      <a:pt x="8" y="133"/>
                    </a:lnTo>
                    <a:lnTo>
                      <a:pt x="0" y="141"/>
                    </a:lnTo>
                    <a:lnTo>
                      <a:pt x="0" y="133"/>
                    </a:lnTo>
                    <a:lnTo>
                      <a:pt x="8" y="125"/>
                    </a:lnTo>
                    <a:lnTo>
                      <a:pt x="39" y="78"/>
                    </a:lnTo>
                    <a:lnTo>
                      <a:pt x="62" y="39"/>
                    </a:lnTo>
                    <a:lnTo>
                      <a:pt x="78" y="16"/>
                    </a:lnTo>
                    <a:lnTo>
                      <a:pt x="93" y="8"/>
                    </a:lnTo>
                    <a:lnTo>
                      <a:pt x="117" y="0"/>
                    </a:lnTo>
                    <a:lnTo>
                      <a:pt x="140" y="0"/>
                    </a:lnTo>
                    <a:lnTo>
                      <a:pt x="164" y="24"/>
                    </a:lnTo>
                    <a:lnTo>
                      <a:pt x="179" y="47"/>
                    </a:lnTo>
                    <a:lnTo>
                      <a:pt x="187" y="78"/>
                    </a:lnTo>
                    <a:lnTo>
                      <a:pt x="203" y="164"/>
                    </a:lnTo>
                    <a:lnTo>
                      <a:pt x="226" y="266"/>
                    </a:lnTo>
                    <a:lnTo>
                      <a:pt x="234" y="304"/>
                    </a:lnTo>
                    <a:lnTo>
                      <a:pt x="234" y="343"/>
                    </a:lnTo>
                    <a:lnTo>
                      <a:pt x="242" y="367"/>
                    </a:lnTo>
                    <a:lnTo>
                      <a:pt x="242" y="375"/>
                    </a:lnTo>
                    <a:lnTo>
                      <a:pt x="203" y="375"/>
                    </a:lnTo>
                    <a:close/>
                  </a:path>
                </a:pathLst>
              </a:custGeom>
              <a:solidFill>
                <a:srgbClr val="66CC00"/>
              </a:solidFill>
              <a:ln w="9525">
                <a:noFill/>
                <a:round/>
                <a:headEnd/>
                <a:tailEnd/>
              </a:ln>
            </p:spPr>
            <p:txBody>
              <a:bodyPr/>
              <a:lstStyle/>
              <a:p>
                <a:endParaRPr lang="en-GB"/>
              </a:p>
            </p:txBody>
          </p:sp>
          <p:sp>
            <p:nvSpPr>
              <p:cNvPr id="152610" name="Freeform 34"/>
              <p:cNvSpPr>
                <a:spLocks/>
              </p:cNvSpPr>
              <p:nvPr/>
            </p:nvSpPr>
            <p:spPr bwMode="auto">
              <a:xfrm>
                <a:off x="2195" y="1689"/>
                <a:ext cx="142" cy="158"/>
              </a:xfrm>
              <a:custGeom>
                <a:avLst/>
                <a:gdLst/>
                <a:ahLst/>
                <a:cxnLst>
                  <a:cxn ang="0">
                    <a:pos x="46" y="421"/>
                  </a:cxn>
                  <a:cxn ang="0">
                    <a:pos x="46" y="421"/>
                  </a:cxn>
                  <a:cxn ang="0">
                    <a:pos x="46" y="405"/>
                  </a:cxn>
                  <a:cxn ang="0">
                    <a:pos x="39" y="366"/>
                  </a:cxn>
                  <a:cxn ang="0">
                    <a:pos x="31" y="312"/>
                  </a:cxn>
                  <a:cxn ang="0">
                    <a:pos x="31" y="117"/>
                  </a:cxn>
                  <a:cxn ang="0">
                    <a:pos x="39" y="62"/>
                  </a:cxn>
                  <a:cxn ang="0">
                    <a:pos x="54" y="31"/>
                  </a:cxn>
                  <a:cxn ang="0">
                    <a:pos x="78" y="15"/>
                  </a:cxn>
                  <a:cxn ang="0">
                    <a:pos x="109" y="15"/>
                  </a:cxn>
                  <a:cxn ang="0">
                    <a:pos x="187" y="47"/>
                  </a:cxn>
                  <a:cxn ang="0">
                    <a:pos x="249" y="78"/>
                  </a:cxn>
                  <a:cxn ang="0">
                    <a:pos x="273" y="93"/>
                  </a:cxn>
                  <a:cxn ang="0">
                    <a:pos x="280" y="101"/>
                  </a:cxn>
                  <a:cxn ang="0">
                    <a:pos x="265" y="93"/>
                  </a:cxn>
                  <a:cxn ang="0">
                    <a:pos x="234" y="70"/>
                  </a:cxn>
                  <a:cxn ang="0">
                    <a:pos x="156" y="15"/>
                  </a:cxn>
                  <a:cxn ang="0">
                    <a:pos x="124" y="8"/>
                  </a:cxn>
                  <a:cxn ang="0">
                    <a:pos x="78" y="0"/>
                  </a:cxn>
                  <a:cxn ang="0">
                    <a:pos x="54" y="8"/>
                  </a:cxn>
                  <a:cxn ang="0">
                    <a:pos x="39" y="15"/>
                  </a:cxn>
                  <a:cxn ang="0">
                    <a:pos x="23" y="39"/>
                  </a:cxn>
                  <a:cxn ang="0">
                    <a:pos x="7" y="70"/>
                  </a:cxn>
                  <a:cxn ang="0">
                    <a:pos x="0" y="117"/>
                  </a:cxn>
                  <a:cxn ang="0">
                    <a:pos x="0" y="335"/>
                  </a:cxn>
                  <a:cxn ang="0">
                    <a:pos x="7" y="382"/>
                  </a:cxn>
                  <a:cxn ang="0">
                    <a:pos x="7" y="421"/>
                  </a:cxn>
                  <a:cxn ang="0">
                    <a:pos x="46" y="421"/>
                  </a:cxn>
                </a:cxnLst>
                <a:rect l="0" t="0" r="r" b="b"/>
                <a:pathLst>
                  <a:path w="280" h="421">
                    <a:moveTo>
                      <a:pt x="46" y="421"/>
                    </a:moveTo>
                    <a:lnTo>
                      <a:pt x="46" y="421"/>
                    </a:lnTo>
                    <a:lnTo>
                      <a:pt x="46" y="405"/>
                    </a:lnTo>
                    <a:lnTo>
                      <a:pt x="39" y="366"/>
                    </a:lnTo>
                    <a:lnTo>
                      <a:pt x="31" y="312"/>
                    </a:lnTo>
                    <a:lnTo>
                      <a:pt x="31" y="117"/>
                    </a:lnTo>
                    <a:lnTo>
                      <a:pt x="39" y="62"/>
                    </a:lnTo>
                    <a:lnTo>
                      <a:pt x="54" y="31"/>
                    </a:lnTo>
                    <a:lnTo>
                      <a:pt x="78" y="15"/>
                    </a:lnTo>
                    <a:lnTo>
                      <a:pt x="109" y="15"/>
                    </a:lnTo>
                    <a:lnTo>
                      <a:pt x="187" y="47"/>
                    </a:lnTo>
                    <a:lnTo>
                      <a:pt x="249" y="78"/>
                    </a:lnTo>
                    <a:lnTo>
                      <a:pt x="273" y="93"/>
                    </a:lnTo>
                    <a:lnTo>
                      <a:pt x="280" y="101"/>
                    </a:lnTo>
                    <a:lnTo>
                      <a:pt x="265" y="93"/>
                    </a:lnTo>
                    <a:lnTo>
                      <a:pt x="234" y="70"/>
                    </a:lnTo>
                    <a:lnTo>
                      <a:pt x="156" y="15"/>
                    </a:lnTo>
                    <a:lnTo>
                      <a:pt x="124" y="8"/>
                    </a:lnTo>
                    <a:lnTo>
                      <a:pt x="78" y="0"/>
                    </a:lnTo>
                    <a:lnTo>
                      <a:pt x="54" y="8"/>
                    </a:lnTo>
                    <a:lnTo>
                      <a:pt x="39" y="15"/>
                    </a:lnTo>
                    <a:lnTo>
                      <a:pt x="23" y="39"/>
                    </a:lnTo>
                    <a:lnTo>
                      <a:pt x="7" y="70"/>
                    </a:lnTo>
                    <a:lnTo>
                      <a:pt x="0" y="117"/>
                    </a:lnTo>
                    <a:lnTo>
                      <a:pt x="0" y="335"/>
                    </a:lnTo>
                    <a:lnTo>
                      <a:pt x="7" y="382"/>
                    </a:lnTo>
                    <a:lnTo>
                      <a:pt x="7" y="421"/>
                    </a:lnTo>
                    <a:lnTo>
                      <a:pt x="46" y="421"/>
                    </a:lnTo>
                    <a:close/>
                  </a:path>
                </a:pathLst>
              </a:custGeom>
              <a:solidFill>
                <a:srgbClr val="00FF00"/>
              </a:solidFill>
              <a:ln w="9525">
                <a:noFill/>
                <a:round/>
                <a:headEnd/>
                <a:tailEnd/>
              </a:ln>
            </p:spPr>
            <p:txBody>
              <a:bodyPr/>
              <a:lstStyle/>
              <a:p>
                <a:endParaRPr lang="en-GB"/>
              </a:p>
            </p:txBody>
          </p:sp>
          <p:sp>
            <p:nvSpPr>
              <p:cNvPr id="152611" name="Freeform 35"/>
              <p:cNvSpPr>
                <a:spLocks/>
              </p:cNvSpPr>
              <p:nvPr/>
            </p:nvSpPr>
            <p:spPr bwMode="auto">
              <a:xfrm>
                <a:off x="2207" y="1742"/>
                <a:ext cx="95" cy="108"/>
              </a:xfrm>
              <a:custGeom>
                <a:avLst/>
                <a:gdLst/>
                <a:ahLst/>
                <a:cxnLst>
                  <a:cxn ang="0">
                    <a:pos x="55" y="289"/>
                  </a:cxn>
                  <a:cxn ang="0">
                    <a:pos x="55" y="281"/>
                  </a:cxn>
                  <a:cxn ang="0">
                    <a:pos x="47" y="250"/>
                  </a:cxn>
                  <a:cxn ang="0">
                    <a:pos x="31" y="172"/>
                  </a:cxn>
                  <a:cxn ang="0">
                    <a:pos x="31" y="78"/>
                  </a:cxn>
                  <a:cxn ang="0">
                    <a:pos x="39" y="47"/>
                  </a:cxn>
                  <a:cxn ang="0">
                    <a:pos x="55" y="24"/>
                  </a:cxn>
                  <a:cxn ang="0">
                    <a:pos x="78" y="16"/>
                  </a:cxn>
                  <a:cxn ang="0">
                    <a:pos x="101" y="16"/>
                  </a:cxn>
                  <a:cxn ang="0">
                    <a:pos x="140" y="39"/>
                  </a:cxn>
                  <a:cxn ang="0">
                    <a:pos x="172" y="63"/>
                  </a:cxn>
                  <a:cxn ang="0">
                    <a:pos x="187" y="70"/>
                  </a:cxn>
                  <a:cxn ang="0">
                    <a:pos x="187" y="78"/>
                  </a:cxn>
                  <a:cxn ang="0">
                    <a:pos x="187" y="70"/>
                  </a:cxn>
                  <a:cxn ang="0">
                    <a:pos x="179" y="55"/>
                  </a:cxn>
                  <a:cxn ang="0">
                    <a:pos x="140" y="16"/>
                  </a:cxn>
                  <a:cxn ang="0">
                    <a:pos x="109" y="0"/>
                  </a:cxn>
                  <a:cxn ang="0">
                    <a:pos x="70" y="0"/>
                  </a:cxn>
                  <a:cxn ang="0">
                    <a:pos x="39" y="8"/>
                  </a:cxn>
                  <a:cxn ang="0">
                    <a:pos x="23" y="24"/>
                  </a:cxn>
                  <a:cxn ang="0">
                    <a:pos x="16" y="47"/>
                  </a:cxn>
                  <a:cxn ang="0">
                    <a:pos x="8" y="78"/>
                  </a:cxn>
                  <a:cxn ang="0">
                    <a:pos x="8" y="117"/>
                  </a:cxn>
                  <a:cxn ang="0">
                    <a:pos x="0" y="195"/>
                  </a:cxn>
                  <a:cxn ang="0">
                    <a:pos x="8" y="257"/>
                  </a:cxn>
                  <a:cxn ang="0">
                    <a:pos x="8" y="289"/>
                  </a:cxn>
                  <a:cxn ang="0">
                    <a:pos x="55" y="289"/>
                  </a:cxn>
                </a:cxnLst>
                <a:rect l="0" t="0" r="r" b="b"/>
                <a:pathLst>
                  <a:path w="187" h="289">
                    <a:moveTo>
                      <a:pt x="55" y="289"/>
                    </a:moveTo>
                    <a:lnTo>
                      <a:pt x="55" y="281"/>
                    </a:lnTo>
                    <a:lnTo>
                      <a:pt x="47" y="250"/>
                    </a:lnTo>
                    <a:lnTo>
                      <a:pt x="31" y="172"/>
                    </a:lnTo>
                    <a:lnTo>
                      <a:pt x="31" y="78"/>
                    </a:lnTo>
                    <a:lnTo>
                      <a:pt x="39" y="47"/>
                    </a:lnTo>
                    <a:lnTo>
                      <a:pt x="55" y="24"/>
                    </a:lnTo>
                    <a:lnTo>
                      <a:pt x="78" y="16"/>
                    </a:lnTo>
                    <a:lnTo>
                      <a:pt x="101" y="16"/>
                    </a:lnTo>
                    <a:lnTo>
                      <a:pt x="140" y="39"/>
                    </a:lnTo>
                    <a:lnTo>
                      <a:pt x="172" y="63"/>
                    </a:lnTo>
                    <a:lnTo>
                      <a:pt x="187" y="70"/>
                    </a:lnTo>
                    <a:lnTo>
                      <a:pt x="187" y="78"/>
                    </a:lnTo>
                    <a:lnTo>
                      <a:pt x="187" y="70"/>
                    </a:lnTo>
                    <a:lnTo>
                      <a:pt x="179" y="55"/>
                    </a:lnTo>
                    <a:lnTo>
                      <a:pt x="140" y="16"/>
                    </a:lnTo>
                    <a:lnTo>
                      <a:pt x="109" y="0"/>
                    </a:lnTo>
                    <a:lnTo>
                      <a:pt x="70" y="0"/>
                    </a:lnTo>
                    <a:lnTo>
                      <a:pt x="39" y="8"/>
                    </a:lnTo>
                    <a:lnTo>
                      <a:pt x="23" y="24"/>
                    </a:lnTo>
                    <a:lnTo>
                      <a:pt x="16" y="47"/>
                    </a:lnTo>
                    <a:lnTo>
                      <a:pt x="8" y="78"/>
                    </a:lnTo>
                    <a:lnTo>
                      <a:pt x="8" y="117"/>
                    </a:lnTo>
                    <a:lnTo>
                      <a:pt x="0" y="195"/>
                    </a:lnTo>
                    <a:lnTo>
                      <a:pt x="8" y="257"/>
                    </a:lnTo>
                    <a:lnTo>
                      <a:pt x="8" y="289"/>
                    </a:lnTo>
                    <a:lnTo>
                      <a:pt x="55" y="289"/>
                    </a:lnTo>
                    <a:close/>
                  </a:path>
                </a:pathLst>
              </a:custGeom>
              <a:solidFill>
                <a:srgbClr val="00CC00"/>
              </a:solidFill>
              <a:ln w="9525">
                <a:noFill/>
                <a:round/>
                <a:headEnd/>
                <a:tailEnd/>
              </a:ln>
            </p:spPr>
            <p:txBody>
              <a:bodyPr/>
              <a:lstStyle/>
              <a:p>
                <a:endParaRPr lang="en-GB"/>
              </a:p>
            </p:txBody>
          </p:sp>
          <p:sp>
            <p:nvSpPr>
              <p:cNvPr id="152612" name="Freeform 36"/>
              <p:cNvSpPr>
                <a:spLocks/>
              </p:cNvSpPr>
              <p:nvPr/>
            </p:nvSpPr>
            <p:spPr bwMode="auto">
              <a:xfrm>
                <a:off x="2064" y="1627"/>
                <a:ext cx="139" cy="173"/>
              </a:xfrm>
              <a:custGeom>
                <a:avLst/>
                <a:gdLst/>
                <a:ahLst/>
                <a:cxnLst>
                  <a:cxn ang="0">
                    <a:pos x="0" y="0"/>
                  </a:cxn>
                  <a:cxn ang="0">
                    <a:pos x="8" y="0"/>
                  </a:cxn>
                  <a:cxn ang="0">
                    <a:pos x="16" y="8"/>
                  </a:cxn>
                  <a:cxn ang="0">
                    <a:pos x="55" y="16"/>
                  </a:cxn>
                  <a:cxn ang="0">
                    <a:pos x="109" y="39"/>
                  </a:cxn>
                  <a:cxn ang="0">
                    <a:pos x="187" y="86"/>
                  </a:cxn>
                  <a:cxn ang="0">
                    <a:pos x="211" y="109"/>
                  </a:cxn>
                  <a:cxn ang="0">
                    <a:pos x="226" y="140"/>
                  </a:cxn>
                  <a:cxn ang="0">
                    <a:pos x="242" y="179"/>
                  </a:cxn>
                  <a:cxn ang="0">
                    <a:pos x="250" y="211"/>
                  </a:cxn>
                  <a:cxn ang="0">
                    <a:pos x="258" y="250"/>
                  </a:cxn>
                  <a:cxn ang="0">
                    <a:pos x="258" y="452"/>
                  </a:cxn>
                  <a:cxn ang="0">
                    <a:pos x="265" y="460"/>
                  </a:cxn>
                  <a:cxn ang="0">
                    <a:pos x="265" y="421"/>
                  </a:cxn>
                  <a:cxn ang="0">
                    <a:pos x="273" y="335"/>
                  </a:cxn>
                  <a:cxn ang="0">
                    <a:pos x="273" y="203"/>
                  </a:cxn>
                  <a:cxn ang="0">
                    <a:pos x="265" y="172"/>
                  </a:cxn>
                  <a:cxn ang="0">
                    <a:pos x="242" y="125"/>
                  </a:cxn>
                  <a:cxn ang="0">
                    <a:pos x="211" y="94"/>
                  </a:cxn>
                  <a:cxn ang="0">
                    <a:pos x="164" y="55"/>
                  </a:cxn>
                  <a:cxn ang="0">
                    <a:pos x="117" y="31"/>
                  </a:cxn>
                  <a:cxn ang="0">
                    <a:pos x="63" y="16"/>
                  </a:cxn>
                  <a:cxn ang="0">
                    <a:pos x="31" y="8"/>
                  </a:cxn>
                  <a:cxn ang="0">
                    <a:pos x="8" y="0"/>
                  </a:cxn>
                  <a:cxn ang="0">
                    <a:pos x="0" y="0"/>
                  </a:cxn>
                </a:cxnLst>
                <a:rect l="0" t="0" r="r" b="b"/>
                <a:pathLst>
                  <a:path w="273" h="460">
                    <a:moveTo>
                      <a:pt x="0" y="0"/>
                    </a:moveTo>
                    <a:lnTo>
                      <a:pt x="8" y="0"/>
                    </a:lnTo>
                    <a:lnTo>
                      <a:pt x="16" y="8"/>
                    </a:lnTo>
                    <a:lnTo>
                      <a:pt x="55" y="16"/>
                    </a:lnTo>
                    <a:lnTo>
                      <a:pt x="109" y="39"/>
                    </a:lnTo>
                    <a:lnTo>
                      <a:pt x="187" y="86"/>
                    </a:lnTo>
                    <a:lnTo>
                      <a:pt x="211" y="109"/>
                    </a:lnTo>
                    <a:lnTo>
                      <a:pt x="226" y="140"/>
                    </a:lnTo>
                    <a:lnTo>
                      <a:pt x="242" y="179"/>
                    </a:lnTo>
                    <a:lnTo>
                      <a:pt x="250" y="211"/>
                    </a:lnTo>
                    <a:lnTo>
                      <a:pt x="258" y="250"/>
                    </a:lnTo>
                    <a:lnTo>
                      <a:pt x="258" y="452"/>
                    </a:lnTo>
                    <a:lnTo>
                      <a:pt x="265" y="460"/>
                    </a:lnTo>
                    <a:lnTo>
                      <a:pt x="265" y="421"/>
                    </a:lnTo>
                    <a:lnTo>
                      <a:pt x="273" y="335"/>
                    </a:lnTo>
                    <a:lnTo>
                      <a:pt x="273" y="203"/>
                    </a:lnTo>
                    <a:lnTo>
                      <a:pt x="265" y="172"/>
                    </a:lnTo>
                    <a:lnTo>
                      <a:pt x="242" y="125"/>
                    </a:lnTo>
                    <a:lnTo>
                      <a:pt x="211" y="94"/>
                    </a:lnTo>
                    <a:lnTo>
                      <a:pt x="164" y="55"/>
                    </a:lnTo>
                    <a:lnTo>
                      <a:pt x="117" y="31"/>
                    </a:lnTo>
                    <a:lnTo>
                      <a:pt x="63" y="16"/>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2613" name="Freeform 37"/>
              <p:cNvSpPr>
                <a:spLocks/>
              </p:cNvSpPr>
              <p:nvPr/>
            </p:nvSpPr>
            <p:spPr bwMode="auto">
              <a:xfrm>
                <a:off x="2119" y="1721"/>
                <a:ext cx="96" cy="126"/>
              </a:xfrm>
              <a:custGeom>
                <a:avLst/>
                <a:gdLst/>
                <a:ahLst/>
                <a:cxnLst>
                  <a:cxn ang="0">
                    <a:pos x="149" y="335"/>
                  </a:cxn>
                  <a:cxn ang="0">
                    <a:pos x="149" y="257"/>
                  </a:cxn>
                  <a:cxn ang="0">
                    <a:pos x="141" y="202"/>
                  </a:cxn>
                  <a:cxn ang="0">
                    <a:pos x="125" y="101"/>
                  </a:cxn>
                  <a:cxn ang="0">
                    <a:pos x="117" y="62"/>
                  </a:cxn>
                  <a:cxn ang="0">
                    <a:pos x="102" y="31"/>
                  </a:cxn>
                  <a:cxn ang="0">
                    <a:pos x="86" y="23"/>
                  </a:cxn>
                  <a:cxn ang="0">
                    <a:pos x="63" y="23"/>
                  </a:cxn>
                  <a:cxn ang="0">
                    <a:pos x="32" y="46"/>
                  </a:cxn>
                  <a:cxn ang="0">
                    <a:pos x="8" y="85"/>
                  </a:cxn>
                  <a:cxn ang="0">
                    <a:pos x="0" y="93"/>
                  </a:cxn>
                  <a:cxn ang="0">
                    <a:pos x="0" y="101"/>
                  </a:cxn>
                  <a:cxn ang="0">
                    <a:pos x="0" y="85"/>
                  </a:cxn>
                  <a:cxn ang="0">
                    <a:pos x="16" y="62"/>
                  </a:cxn>
                  <a:cxn ang="0">
                    <a:pos x="24" y="31"/>
                  </a:cxn>
                  <a:cxn ang="0">
                    <a:pos x="47" y="7"/>
                  </a:cxn>
                  <a:cxn ang="0">
                    <a:pos x="71" y="0"/>
                  </a:cxn>
                  <a:cxn ang="0">
                    <a:pos x="102" y="7"/>
                  </a:cxn>
                  <a:cxn ang="0">
                    <a:pos x="133" y="31"/>
                  </a:cxn>
                  <a:cxn ang="0">
                    <a:pos x="141" y="46"/>
                  </a:cxn>
                  <a:cxn ang="0">
                    <a:pos x="149" y="78"/>
                  </a:cxn>
                  <a:cxn ang="0">
                    <a:pos x="172" y="241"/>
                  </a:cxn>
                  <a:cxn ang="0">
                    <a:pos x="180" y="280"/>
                  </a:cxn>
                  <a:cxn ang="0">
                    <a:pos x="188" y="311"/>
                  </a:cxn>
                  <a:cxn ang="0">
                    <a:pos x="188" y="335"/>
                  </a:cxn>
                  <a:cxn ang="0">
                    <a:pos x="149" y="335"/>
                  </a:cxn>
                </a:cxnLst>
                <a:rect l="0" t="0" r="r" b="b"/>
                <a:pathLst>
                  <a:path w="188" h="335">
                    <a:moveTo>
                      <a:pt x="149" y="335"/>
                    </a:moveTo>
                    <a:lnTo>
                      <a:pt x="149" y="257"/>
                    </a:lnTo>
                    <a:lnTo>
                      <a:pt x="141" y="202"/>
                    </a:lnTo>
                    <a:lnTo>
                      <a:pt x="125" y="101"/>
                    </a:lnTo>
                    <a:lnTo>
                      <a:pt x="117" y="62"/>
                    </a:lnTo>
                    <a:lnTo>
                      <a:pt x="102" y="31"/>
                    </a:lnTo>
                    <a:lnTo>
                      <a:pt x="86" y="23"/>
                    </a:lnTo>
                    <a:lnTo>
                      <a:pt x="63" y="23"/>
                    </a:lnTo>
                    <a:lnTo>
                      <a:pt x="32" y="46"/>
                    </a:lnTo>
                    <a:lnTo>
                      <a:pt x="8" y="85"/>
                    </a:lnTo>
                    <a:lnTo>
                      <a:pt x="0" y="93"/>
                    </a:lnTo>
                    <a:lnTo>
                      <a:pt x="0" y="101"/>
                    </a:lnTo>
                    <a:lnTo>
                      <a:pt x="0" y="85"/>
                    </a:lnTo>
                    <a:lnTo>
                      <a:pt x="16" y="62"/>
                    </a:lnTo>
                    <a:lnTo>
                      <a:pt x="24" y="31"/>
                    </a:lnTo>
                    <a:lnTo>
                      <a:pt x="47" y="7"/>
                    </a:lnTo>
                    <a:lnTo>
                      <a:pt x="71" y="0"/>
                    </a:lnTo>
                    <a:lnTo>
                      <a:pt x="102" y="7"/>
                    </a:lnTo>
                    <a:lnTo>
                      <a:pt x="133" y="31"/>
                    </a:lnTo>
                    <a:lnTo>
                      <a:pt x="141" y="46"/>
                    </a:lnTo>
                    <a:lnTo>
                      <a:pt x="149" y="78"/>
                    </a:lnTo>
                    <a:lnTo>
                      <a:pt x="172" y="241"/>
                    </a:lnTo>
                    <a:lnTo>
                      <a:pt x="180" y="280"/>
                    </a:lnTo>
                    <a:lnTo>
                      <a:pt x="188" y="311"/>
                    </a:lnTo>
                    <a:lnTo>
                      <a:pt x="188" y="335"/>
                    </a:lnTo>
                    <a:lnTo>
                      <a:pt x="149" y="335"/>
                    </a:lnTo>
                    <a:close/>
                  </a:path>
                </a:pathLst>
              </a:custGeom>
              <a:solidFill>
                <a:srgbClr val="66CC00"/>
              </a:solidFill>
              <a:ln w="9525">
                <a:noFill/>
                <a:round/>
                <a:headEnd/>
                <a:tailEnd/>
              </a:ln>
            </p:spPr>
            <p:txBody>
              <a:bodyPr/>
              <a:lstStyle/>
              <a:p>
                <a:endParaRPr lang="en-GB"/>
              </a:p>
            </p:txBody>
          </p:sp>
          <p:sp>
            <p:nvSpPr>
              <p:cNvPr id="152614" name="Freeform 38"/>
              <p:cNvSpPr>
                <a:spLocks/>
              </p:cNvSpPr>
              <p:nvPr/>
            </p:nvSpPr>
            <p:spPr bwMode="auto">
              <a:xfrm>
                <a:off x="2203" y="1636"/>
                <a:ext cx="91" cy="211"/>
              </a:xfrm>
              <a:custGeom>
                <a:avLst/>
                <a:gdLst/>
                <a:ahLst/>
                <a:cxnLst>
                  <a:cxn ang="0">
                    <a:pos x="0" y="562"/>
                  </a:cxn>
                  <a:cxn ang="0">
                    <a:pos x="0" y="258"/>
                  </a:cxn>
                  <a:cxn ang="0">
                    <a:pos x="8" y="195"/>
                  </a:cxn>
                  <a:cxn ang="0">
                    <a:pos x="24" y="141"/>
                  </a:cxn>
                  <a:cxn ang="0">
                    <a:pos x="39" y="102"/>
                  </a:cxn>
                  <a:cxn ang="0">
                    <a:pos x="63" y="71"/>
                  </a:cxn>
                  <a:cxn ang="0">
                    <a:pos x="117" y="24"/>
                  </a:cxn>
                  <a:cxn ang="0">
                    <a:pos x="141" y="16"/>
                  </a:cxn>
                  <a:cxn ang="0">
                    <a:pos x="172" y="0"/>
                  </a:cxn>
                  <a:cxn ang="0">
                    <a:pos x="180" y="0"/>
                  </a:cxn>
                  <a:cxn ang="0">
                    <a:pos x="172" y="0"/>
                  </a:cxn>
                  <a:cxn ang="0">
                    <a:pos x="164" y="8"/>
                  </a:cxn>
                  <a:cxn ang="0">
                    <a:pos x="125" y="32"/>
                  </a:cxn>
                  <a:cxn ang="0">
                    <a:pos x="78" y="63"/>
                  </a:cxn>
                  <a:cxn ang="0">
                    <a:pos x="63" y="86"/>
                  </a:cxn>
                  <a:cxn ang="0">
                    <a:pos x="55" y="110"/>
                  </a:cxn>
                  <a:cxn ang="0">
                    <a:pos x="24" y="219"/>
                  </a:cxn>
                  <a:cxn ang="0">
                    <a:pos x="16" y="258"/>
                  </a:cxn>
                  <a:cxn ang="0">
                    <a:pos x="16" y="562"/>
                  </a:cxn>
                  <a:cxn ang="0">
                    <a:pos x="0" y="562"/>
                  </a:cxn>
                </a:cxnLst>
                <a:rect l="0" t="0" r="r" b="b"/>
                <a:pathLst>
                  <a:path w="180" h="562">
                    <a:moveTo>
                      <a:pt x="0" y="562"/>
                    </a:moveTo>
                    <a:lnTo>
                      <a:pt x="0" y="258"/>
                    </a:lnTo>
                    <a:lnTo>
                      <a:pt x="8" y="195"/>
                    </a:lnTo>
                    <a:lnTo>
                      <a:pt x="24" y="141"/>
                    </a:lnTo>
                    <a:lnTo>
                      <a:pt x="39" y="102"/>
                    </a:lnTo>
                    <a:lnTo>
                      <a:pt x="63" y="71"/>
                    </a:lnTo>
                    <a:lnTo>
                      <a:pt x="117" y="24"/>
                    </a:lnTo>
                    <a:lnTo>
                      <a:pt x="141" y="16"/>
                    </a:lnTo>
                    <a:lnTo>
                      <a:pt x="172" y="0"/>
                    </a:lnTo>
                    <a:lnTo>
                      <a:pt x="180" y="0"/>
                    </a:lnTo>
                    <a:lnTo>
                      <a:pt x="172" y="0"/>
                    </a:lnTo>
                    <a:lnTo>
                      <a:pt x="164" y="8"/>
                    </a:lnTo>
                    <a:lnTo>
                      <a:pt x="125" y="32"/>
                    </a:lnTo>
                    <a:lnTo>
                      <a:pt x="78" y="63"/>
                    </a:lnTo>
                    <a:lnTo>
                      <a:pt x="63" y="86"/>
                    </a:lnTo>
                    <a:lnTo>
                      <a:pt x="55" y="110"/>
                    </a:lnTo>
                    <a:lnTo>
                      <a:pt x="24" y="219"/>
                    </a:lnTo>
                    <a:lnTo>
                      <a:pt x="16" y="258"/>
                    </a:lnTo>
                    <a:lnTo>
                      <a:pt x="16" y="562"/>
                    </a:lnTo>
                    <a:lnTo>
                      <a:pt x="0" y="562"/>
                    </a:lnTo>
                    <a:close/>
                  </a:path>
                </a:pathLst>
              </a:custGeom>
              <a:solidFill>
                <a:srgbClr val="8CFF1A"/>
              </a:solidFill>
              <a:ln w="9525">
                <a:noFill/>
                <a:round/>
                <a:headEnd/>
                <a:tailEnd/>
              </a:ln>
            </p:spPr>
            <p:txBody>
              <a:bodyPr/>
              <a:lstStyle/>
              <a:p>
                <a:endParaRPr lang="en-GB"/>
              </a:p>
            </p:txBody>
          </p:sp>
          <p:sp>
            <p:nvSpPr>
              <p:cNvPr id="152615" name="Freeform 39"/>
              <p:cNvSpPr>
                <a:spLocks/>
              </p:cNvSpPr>
              <p:nvPr/>
            </p:nvSpPr>
            <p:spPr bwMode="auto">
              <a:xfrm>
                <a:off x="2222" y="1783"/>
                <a:ext cx="32" cy="64"/>
              </a:xfrm>
              <a:custGeom>
                <a:avLst/>
                <a:gdLst/>
                <a:ahLst/>
                <a:cxnLst>
                  <a:cxn ang="0">
                    <a:pos x="24" y="172"/>
                  </a:cxn>
                  <a:cxn ang="0">
                    <a:pos x="24" y="156"/>
                  </a:cxn>
                  <a:cxn ang="0">
                    <a:pos x="16" y="109"/>
                  </a:cxn>
                  <a:cxn ang="0">
                    <a:pos x="16" y="55"/>
                  </a:cxn>
                  <a:cxn ang="0">
                    <a:pos x="24" y="32"/>
                  </a:cxn>
                  <a:cxn ang="0">
                    <a:pos x="31" y="16"/>
                  </a:cxn>
                  <a:cxn ang="0">
                    <a:pos x="39" y="8"/>
                  </a:cxn>
                  <a:cxn ang="0">
                    <a:pos x="39" y="16"/>
                  </a:cxn>
                  <a:cxn ang="0">
                    <a:pos x="55" y="39"/>
                  </a:cxn>
                  <a:cxn ang="0">
                    <a:pos x="63" y="63"/>
                  </a:cxn>
                  <a:cxn ang="0">
                    <a:pos x="63" y="78"/>
                  </a:cxn>
                  <a:cxn ang="0">
                    <a:pos x="63" y="24"/>
                  </a:cxn>
                  <a:cxn ang="0">
                    <a:pos x="55" y="8"/>
                  </a:cxn>
                  <a:cxn ang="0">
                    <a:pos x="31" y="0"/>
                  </a:cxn>
                  <a:cxn ang="0">
                    <a:pos x="16" y="8"/>
                  </a:cxn>
                  <a:cxn ang="0">
                    <a:pos x="16" y="24"/>
                  </a:cxn>
                  <a:cxn ang="0">
                    <a:pos x="8" y="39"/>
                  </a:cxn>
                  <a:cxn ang="0">
                    <a:pos x="0" y="86"/>
                  </a:cxn>
                  <a:cxn ang="0">
                    <a:pos x="0" y="172"/>
                  </a:cxn>
                  <a:cxn ang="0">
                    <a:pos x="24" y="172"/>
                  </a:cxn>
                </a:cxnLst>
                <a:rect l="0" t="0" r="r" b="b"/>
                <a:pathLst>
                  <a:path w="63" h="172">
                    <a:moveTo>
                      <a:pt x="24" y="172"/>
                    </a:moveTo>
                    <a:lnTo>
                      <a:pt x="24" y="156"/>
                    </a:lnTo>
                    <a:lnTo>
                      <a:pt x="16" y="109"/>
                    </a:lnTo>
                    <a:lnTo>
                      <a:pt x="16" y="55"/>
                    </a:lnTo>
                    <a:lnTo>
                      <a:pt x="24" y="32"/>
                    </a:lnTo>
                    <a:lnTo>
                      <a:pt x="31" y="16"/>
                    </a:lnTo>
                    <a:lnTo>
                      <a:pt x="39" y="8"/>
                    </a:lnTo>
                    <a:lnTo>
                      <a:pt x="39" y="16"/>
                    </a:lnTo>
                    <a:lnTo>
                      <a:pt x="55" y="39"/>
                    </a:lnTo>
                    <a:lnTo>
                      <a:pt x="63" y="63"/>
                    </a:lnTo>
                    <a:lnTo>
                      <a:pt x="63" y="78"/>
                    </a:lnTo>
                    <a:lnTo>
                      <a:pt x="63" y="24"/>
                    </a:lnTo>
                    <a:lnTo>
                      <a:pt x="55" y="8"/>
                    </a:lnTo>
                    <a:lnTo>
                      <a:pt x="31" y="0"/>
                    </a:lnTo>
                    <a:lnTo>
                      <a:pt x="16" y="8"/>
                    </a:lnTo>
                    <a:lnTo>
                      <a:pt x="16" y="24"/>
                    </a:lnTo>
                    <a:lnTo>
                      <a:pt x="8" y="39"/>
                    </a:lnTo>
                    <a:lnTo>
                      <a:pt x="0" y="86"/>
                    </a:lnTo>
                    <a:lnTo>
                      <a:pt x="0" y="172"/>
                    </a:lnTo>
                    <a:lnTo>
                      <a:pt x="24" y="172"/>
                    </a:lnTo>
                    <a:close/>
                  </a:path>
                </a:pathLst>
              </a:custGeom>
              <a:solidFill>
                <a:srgbClr val="00FF00"/>
              </a:solidFill>
              <a:ln w="9525">
                <a:noFill/>
                <a:round/>
                <a:headEnd/>
                <a:tailEnd/>
              </a:ln>
            </p:spPr>
            <p:txBody>
              <a:bodyPr/>
              <a:lstStyle/>
              <a:p>
                <a:endParaRPr lang="en-GB"/>
              </a:p>
            </p:txBody>
          </p:sp>
          <p:grpSp>
            <p:nvGrpSpPr>
              <p:cNvPr id="6" name="Group 40"/>
              <p:cNvGrpSpPr>
                <a:grpSpLocks/>
              </p:cNvGrpSpPr>
              <p:nvPr/>
            </p:nvGrpSpPr>
            <p:grpSpPr bwMode="auto">
              <a:xfrm>
                <a:off x="2304" y="1584"/>
                <a:ext cx="242" cy="294"/>
                <a:chOff x="2396" y="1565"/>
                <a:chExt cx="242" cy="294"/>
              </a:xfrm>
            </p:grpSpPr>
            <p:sp>
              <p:nvSpPr>
                <p:cNvPr id="152617" name="Freeform 41"/>
                <p:cNvSpPr>
                  <a:spLocks/>
                </p:cNvSpPr>
                <p:nvPr/>
              </p:nvSpPr>
              <p:spPr bwMode="auto">
                <a:xfrm>
                  <a:off x="2396" y="1633"/>
                  <a:ext cx="123" cy="223"/>
                </a:xfrm>
                <a:custGeom>
                  <a:avLst/>
                  <a:gdLst/>
                  <a:ahLst/>
                  <a:cxnLst>
                    <a:cxn ang="0">
                      <a:pos x="234" y="592"/>
                    </a:cxn>
                    <a:cxn ang="0">
                      <a:pos x="234" y="452"/>
                    </a:cxn>
                    <a:cxn ang="0">
                      <a:pos x="211" y="195"/>
                    </a:cxn>
                    <a:cxn ang="0">
                      <a:pos x="195" y="124"/>
                    </a:cxn>
                    <a:cxn ang="0">
                      <a:pos x="180" y="101"/>
                    </a:cxn>
                    <a:cxn ang="0">
                      <a:pos x="172" y="85"/>
                    </a:cxn>
                    <a:cxn ang="0">
                      <a:pos x="117" y="39"/>
                    </a:cxn>
                    <a:cxn ang="0">
                      <a:pos x="63" y="15"/>
                    </a:cxn>
                    <a:cxn ang="0">
                      <a:pos x="16" y="0"/>
                    </a:cxn>
                    <a:cxn ang="0">
                      <a:pos x="0" y="0"/>
                    </a:cxn>
                    <a:cxn ang="0">
                      <a:pos x="55" y="0"/>
                    </a:cxn>
                    <a:cxn ang="0">
                      <a:pos x="94" y="15"/>
                    </a:cxn>
                    <a:cxn ang="0">
                      <a:pos x="133" y="39"/>
                    </a:cxn>
                    <a:cxn ang="0">
                      <a:pos x="180" y="70"/>
                    </a:cxn>
                    <a:cxn ang="0">
                      <a:pos x="195" y="85"/>
                    </a:cxn>
                    <a:cxn ang="0">
                      <a:pos x="227" y="148"/>
                    </a:cxn>
                    <a:cxn ang="0">
                      <a:pos x="234" y="195"/>
                    </a:cxn>
                    <a:cxn ang="0">
                      <a:pos x="242" y="249"/>
                    </a:cxn>
                    <a:cxn ang="0">
                      <a:pos x="242" y="592"/>
                    </a:cxn>
                    <a:cxn ang="0">
                      <a:pos x="234" y="592"/>
                    </a:cxn>
                  </a:cxnLst>
                  <a:rect l="0" t="0" r="r" b="b"/>
                  <a:pathLst>
                    <a:path w="242" h="592">
                      <a:moveTo>
                        <a:pt x="234" y="592"/>
                      </a:moveTo>
                      <a:lnTo>
                        <a:pt x="234" y="452"/>
                      </a:lnTo>
                      <a:lnTo>
                        <a:pt x="211" y="195"/>
                      </a:lnTo>
                      <a:lnTo>
                        <a:pt x="195" y="124"/>
                      </a:lnTo>
                      <a:lnTo>
                        <a:pt x="180" y="101"/>
                      </a:lnTo>
                      <a:lnTo>
                        <a:pt x="172" y="85"/>
                      </a:lnTo>
                      <a:lnTo>
                        <a:pt x="117" y="39"/>
                      </a:lnTo>
                      <a:lnTo>
                        <a:pt x="63" y="15"/>
                      </a:lnTo>
                      <a:lnTo>
                        <a:pt x="16" y="0"/>
                      </a:lnTo>
                      <a:lnTo>
                        <a:pt x="0" y="0"/>
                      </a:lnTo>
                      <a:lnTo>
                        <a:pt x="55" y="0"/>
                      </a:lnTo>
                      <a:lnTo>
                        <a:pt x="94" y="15"/>
                      </a:lnTo>
                      <a:lnTo>
                        <a:pt x="133" y="39"/>
                      </a:lnTo>
                      <a:lnTo>
                        <a:pt x="180" y="70"/>
                      </a:lnTo>
                      <a:lnTo>
                        <a:pt x="195" y="85"/>
                      </a:lnTo>
                      <a:lnTo>
                        <a:pt x="227" y="148"/>
                      </a:lnTo>
                      <a:lnTo>
                        <a:pt x="234" y="195"/>
                      </a:lnTo>
                      <a:lnTo>
                        <a:pt x="242" y="249"/>
                      </a:lnTo>
                      <a:lnTo>
                        <a:pt x="242" y="592"/>
                      </a:lnTo>
                      <a:lnTo>
                        <a:pt x="234" y="592"/>
                      </a:lnTo>
                      <a:close/>
                    </a:path>
                  </a:pathLst>
                </a:custGeom>
                <a:solidFill>
                  <a:srgbClr val="00FF00"/>
                </a:solidFill>
                <a:ln w="9525">
                  <a:noFill/>
                  <a:round/>
                  <a:headEnd/>
                  <a:tailEnd/>
                </a:ln>
              </p:spPr>
              <p:txBody>
                <a:bodyPr/>
                <a:lstStyle/>
                <a:p>
                  <a:endParaRPr lang="en-GB"/>
                </a:p>
              </p:txBody>
            </p:sp>
            <p:sp>
              <p:nvSpPr>
                <p:cNvPr id="152618" name="Freeform 42"/>
                <p:cNvSpPr>
                  <a:spLocks/>
                </p:cNvSpPr>
                <p:nvPr/>
              </p:nvSpPr>
              <p:spPr bwMode="auto">
                <a:xfrm>
                  <a:off x="2523" y="1715"/>
                  <a:ext cx="115" cy="144"/>
                </a:xfrm>
                <a:custGeom>
                  <a:avLst/>
                  <a:gdLst/>
                  <a:ahLst/>
                  <a:cxnLst>
                    <a:cxn ang="0">
                      <a:pos x="47" y="382"/>
                    </a:cxn>
                    <a:cxn ang="0">
                      <a:pos x="47" y="366"/>
                    </a:cxn>
                    <a:cxn ang="0">
                      <a:pos x="39" y="335"/>
                    </a:cxn>
                    <a:cxn ang="0">
                      <a:pos x="31" y="281"/>
                    </a:cxn>
                    <a:cxn ang="0">
                      <a:pos x="31" y="226"/>
                    </a:cxn>
                    <a:cxn ang="0">
                      <a:pos x="23" y="164"/>
                    </a:cxn>
                    <a:cxn ang="0">
                      <a:pos x="23" y="109"/>
                    </a:cxn>
                    <a:cxn ang="0">
                      <a:pos x="39" y="62"/>
                    </a:cxn>
                    <a:cxn ang="0">
                      <a:pos x="55" y="31"/>
                    </a:cxn>
                    <a:cxn ang="0">
                      <a:pos x="78" y="23"/>
                    </a:cxn>
                    <a:cxn ang="0">
                      <a:pos x="101" y="31"/>
                    </a:cxn>
                    <a:cxn ang="0">
                      <a:pos x="133" y="47"/>
                    </a:cxn>
                    <a:cxn ang="0">
                      <a:pos x="164" y="78"/>
                    </a:cxn>
                    <a:cxn ang="0">
                      <a:pos x="210" y="133"/>
                    </a:cxn>
                    <a:cxn ang="0">
                      <a:pos x="218" y="156"/>
                    </a:cxn>
                    <a:cxn ang="0">
                      <a:pos x="226" y="164"/>
                    </a:cxn>
                    <a:cxn ang="0">
                      <a:pos x="226" y="156"/>
                    </a:cxn>
                    <a:cxn ang="0">
                      <a:pos x="218" y="148"/>
                    </a:cxn>
                    <a:cxn ang="0">
                      <a:pos x="195" y="109"/>
                    </a:cxn>
                    <a:cxn ang="0">
                      <a:pos x="172" y="62"/>
                    </a:cxn>
                    <a:cxn ang="0">
                      <a:pos x="140" y="23"/>
                    </a:cxn>
                    <a:cxn ang="0">
                      <a:pos x="109" y="8"/>
                    </a:cxn>
                    <a:cxn ang="0">
                      <a:pos x="70" y="0"/>
                    </a:cxn>
                    <a:cxn ang="0">
                      <a:pos x="47" y="8"/>
                    </a:cxn>
                    <a:cxn ang="0">
                      <a:pos x="31" y="16"/>
                    </a:cxn>
                    <a:cxn ang="0">
                      <a:pos x="16" y="39"/>
                    </a:cxn>
                    <a:cxn ang="0">
                      <a:pos x="8" y="70"/>
                    </a:cxn>
                    <a:cxn ang="0">
                      <a:pos x="0" y="109"/>
                    </a:cxn>
                    <a:cxn ang="0">
                      <a:pos x="0" y="312"/>
                    </a:cxn>
                    <a:cxn ang="0">
                      <a:pos x="8" y="343"/>
                    </a:cxn>
                    <a:cxn ang="0">
                      <a:pos x="8" y="382"/>
                    </a:cxn>
                    <a:cxn ang="0">
                      <a:pos x="47" y="382"/>
                    </a:cxn>
                  </a:cxnLst>
                  <a:rect l="0" t="0" r="r" b="b"/>
                  <a:pathLst>
                    <a:path w="226" h="382">
                      <a:moveTo>
                        <a:pt x="47" y="382"/>
                      </a:moveTo>
                      <a:lnTo>
                        <a:pt x="47" y="366"/>
                      </a:lnTo>
                      <a:lnTo>
                        <a:pt x="39" y="335"/>
                      </a:lnTo>
                      <a:lnTo>
                        <a:pt x="31" y="281"/>
                      </a:lnTo>
                      <a:lnTo>
                        <a:pt x="31" y="226"/>
                      </a:lnTo>
                      <a:lnTo>
                        <a:pt x="23" y="164"/>
                      </a:lnTo>
                      <a:lnTo>
                        <a:pt x="23" y="109"/>
                      </a:lnTo>
                      <a:lnTo>
                        <a:pt x="39" y="62"/>
                      </a:lnTo>
                      <a:lnTo>
                        <a:pt x="55" y="31"/>
                      </a:lnTo>
                      <a:lnTo>
                        <a:pt x="78" y="23"/>
                      </a:lnTo>
                      <a:lnTo>
                        <a:pt x="101" y="31"/>
                      </a:lnTo>
                      <a:lnTo>
                        <a:pt x="133" y="47"/>
                      </a:lnTo>
                      <a:lnTo>
                        <a:pt x="164" y="78"/>
                      </a:lnTo>
                      <a:lnTo>
                        <a:pt x="210" y="133"/>
                      </a:lnTo>
                      <a:lnTo>
                        <a:pt x="218" y="156"/>
                      </a:lnTo>
                      <a:lnTo>
                        <a:pt x="226" y="164"/>
                      </a:lnTo>
                      <a:lnTo>
                        <a:pt x="226" y="156"/>
                      </a:lnTo>
                      <a:lnTo>
                        <a:pt x="218" y="148"/>
                      </a:lnTo>
                      <a:lnTo>
                        <a:pt x="195" y="109"/>
                      </a:lnTo>
                      <a:lnTo>
                        <a:pt x="172" y="62"/>
                      </a:lnTo>
                      <a:lnTo>
                        <a:pt x="140" y="23"/>
                      </a:lnTo>
                      <a:lnTo>
                        <a:pt x="109" y="8"/>
                      </a:lnTo>
                      <a:lnTo>
                        <a:pt x="70" y="0"/>
                      </a:lnTo>
                      <a:lnTo>
                        <a:pt x="47" y="8"/>
                      </a:lnTo>
                      <a:lnTo>
                        <a:pt x="31" y="16"/>
                      </a:lnTo>
                      <a:lnTo>
                        <a:pt x="16" y="39"/>
                      </a:lnTo>
                      <a:lnTo>
                        <a:pt x="8" y="70"/>
                      </a:lnTo>
                      <a:lnTo>
                        <a:pt x="0" y="109"/>
                      </a:lnTo>
                      <a:lnTo>
                        <a:pt x="0" y="312"/>
                      </a:lnTo>
                      <a:lnTo>
                        <a:pt x="8" y="343"/>
                      </a:lnTo>
                      <a:lnTo>
                        <a:pt x="8" y="382"/>
                      </a:lnTo>
                      <a:lnTo>
                        <a:pt x="47" y="382"/>
                      </a:lnTo>
                      <a:close/>
                    </a:path>
                  </a:pathLst>
                </a:custGeom>
                <a:solidFill>
                  <a:srgbClr val="00CC00"/>
                </a:solidFill>
                <a:ln w="9525">
                  <a:noFill/>
                  <a:round/>
                  <a:headEnd/>
                  <a:tailEnd/>
                </a:ln>
              </p:spPr>
              <p:txBody>
                <a:bodyPr/>
                <a:lstStyle/>
                <a:p>
                  <a:endParaRPr lang="en-GB"/>
                </a:p>
              </p:txBody>
            </p:sp>
            <p:sp>
              <p:nvSpPr>
                <p:cNvPr id="152619" name="Freeform 43"/>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2620" name="Freeform 44"/>
                <p:cNvSpPr>
                  <a:spLocks/>
                </p:cNvSpPr>
                <p:nvPr/>
              </p:nvSpPr>
              <p:spPr bwMode="auto">
                <a:xfrm>
                  <a:off x="2523" y="1565"/>
                  <a:ext cx="91" cy="294"/>
                </a:xfrm>
                <a:custGeom>
                  <a:avLst/>
                  <a:gdLst/>
                  <a:ahLst/>
                  <a:cxnLst>
                    <a:cxn ang="0">
                      <a:pos x="0" y="780"/>
                    </a:cxn>
                    <a:cxn ang="0">
                      <a:pos x="0" y="414"/>
                    </a:cxn>
                    <a:cxn ang="0">
                      <a:pos x="8" y="343"/>
                    </a:cxn>
                    <a:cxn ang="0">
                      <a:pos x="23" y="281"/>
                    </a:cxn>
                    <a:cxn ang="0">
                      <a:pos x="62" y="180"/>
                    </a:cxn>
                    <a:cxn ang="0">
                      <a:pos x="117" y="94"/>
                    </a:cxn>
                    <a:cxn ang="0">
                      <a:pos x="140" y="55"/>
                    </a:cxn>
                    <a:cxn ang="0">
                      <a:pos x="164" y="24"/>
                    </a:cxn>
                    <a:cxn ang="0">
                      <a:pos x="172" y="8"/>
                    </a:cxn>
                    <a:cxn ang="0">
                      <a:pos x="179" y="0"/>
                    </a:cxn>
                    <a:cxn ang="0">
                      <a:pos x="172" y="8"/>
                    </a:cxn>
                    <a:cxn ang="0">
                      <a:pos x="148" y="55"/>
                    </a:cxn>
                    <a:cxn ang="0">
                      <a:pos x="125" y="86"/>
                    </a:cxn>
                    <a:cxn ang="0">
                      <a:pos x="86" y="172"/>
                    </a:cxn>
                    <a:cxn ang="0">
                      <a:pos x="70" y="211"/>
                    </a:cxn>
                    <a:cxn ang="0">
                      <a:pos x="55" y="242"/>
                    </a:cxn>
                    <a:cxn ang="0">
                      <a:pos x="23" y="367"/>
                    </a:cxn>
                    <a:cxn ang="0">
                      <a:pos x="16" y="421"/>
                    </a:cxn>
                    <a:cxn ang="0">
                      <a:pos x="16" y="437"/>
                    </a:cxn>
                    <a:cxn ang="0">
                      <a:pos x="23" y="772"/>
                    </a:cxn>
                    <a:cxn ang="0">
                      <a:pos x="0" y="780"/>
                    </a:cxn>
                  </a:cxnLst>
                  <a:rect l="0" t="0" r="r" b="b"/>
                  <a:pathLst>
                    <a:path w="179" h="780">
                      <a:moveTo>
                        <a:pt x="0" y="780"/>
                      </a:moveTo>
                      <a:lnTo>
                        <a:pt x="0" y="414"/>
                      </a:lnTo>
                      <a:lnTo>
                        <a:pt x="8" y="343"/>
                      </a:lnTo>
                      <a:lnTo>
                        <a:pt x="23" y="281"/>
                      </a:lnTo>
                      <a:lnTo>
                        <a:pt x="62" y="180"/>
                      </a:lnTo>
                      <a:lnTo>
                        <a:pt x="117" y="94"/>
                      </a:lnTo>
                      <a:lnTo>
                        <a:pt x="140" y="55"/>
                      </a:lnTo>
                      <a:lnTo>
                        <a:pt x="164" y="24"/>
                      </a:lnTo>
                      <a:lnTo>
                        <a:pt x="172" y="8"/>
                      </a:lnTo>
                      <a:lnTo>
                        <a:pt x="179" y="0"/>
                      </a:lnTo>
                      <a:lnTo>
                        <a:pt x="172" y="8"/>
                      </a:lnTo>
                      <a:lnTo>
                        <a:pt x="148" y="55"/>
                      </a:lnTo>
                      <a:lnTo>
                        <a:pt x="125" y="86"/>
                      </a:lnTo>
                      <a:lnTo>
                        <a:pt x="86" y="172"/>
                      </a:lnTo>
                      <a:lnTo>
                        <a:pt x="70" y="211"/>
                      </a:lnTo>
                      <a:lnTo>
                        <a:pt x="55" y="242"/>
                      </a:lnTo>
                      <a:lnTo>
                        <a:pt x="23" y="367"/>
                      </a:lnTo>
                      <a:lnTo>
                        <a:pt x="16" y="421"/>
                      </a:lnTo>
                      <a:lnTo>
                        <a:pt x="16" y="437"/>
                      </a:lnTo>
                      <a:lnTo>
                        <a:pt x="23" y="772"/>
                      </a:lnTo>
                      <a:lnTo>
                        <a:pt x="0" y="780"/>
                      </a:lnTo>
                      <a:close/>
                    </a:path>
                  </a:pathLst>
                </a:custGeom>
                <a:solidFill>
                  <a:srgbClr val="8CFF1A"/>
                </a:solidFill>
                <a:ln w="9525">
                  <a:noFill/>
                  <a:round/>
                  <a:headEnd/>
                  <a:tailEnd/>
                </a:ln>
              </p:spPr>
              <p:txBody>
                <a:bodyPr/>
                <a:lstStyle/>
                <a:p>
                  <a:endParaRPr lang="en-GB"/>
                </a:p>
              </p:txBody>
            </p:sp>
            <p:sp>
              <p:nvSpPr>
                <p:cNvPr id="152621" name="Freeform 45"/>
                <p:cNvSpPr>
                  <a:spLocks/>
                </p:cNvSpPr>
                <p:nvPr/>
              </p:nvSpPr>
              <p:spPr bwMode="auto">
                <a:xfrm>
                  <a:off x="2531" y="1786"/>
                  <a:ext cx="32" cy="73"/>
                </a:xfrm>
                <a:custGeom>
                  <a:avLst/>
                  <a:gdLst/>
                  <a:ahLst/>
                  <a:cxnLst>
                    <a:cxn ang="0">
                      <a:pos x="23" y="195"/>
                    </a:cxn>
                    <a:cxn ang="0">
                      <a:pos x="23" y="187"/>
                    </a:cxn>
                    <a:cxn ang="0">
                      <a:pos x="15" y="172"/>
                    </a:cxn>
                    <a:cxn ang="0">
                      <a:pos x="15" y="70"/>
                    </a:cxn>
                    <a:cxn ang="0">
                      <a:pos x="23" y="39"/>
                    </a:cxn>
                    <a:cxn ang="0">
                      <a:pos x="31" y="24"/>
                    </a:cxn>
                    <a:cxn ang="0">
                      <a:pos x="39" y="16"/>
                    </a:cxn>
                    <a:cxn ang="0">
                      <a:pos x="39" y="24"/>
                    </a:cxn>
                    <a:cxn ang="0">
                      <a:pos x="54" y="47"/>
                    </a:cxn>
                    <a:cxn ang="0">
                      <a:pos x="62" y="70"/>
                    </a:cxn>
                    <a:cxn ang="0">
                      <a:pos x="62" y="86"/>
                    </a:cxn>
                    <a:cxn ang="0">
                      <a:pos x="62" y="31"/>
                    </a:cxn>
                    <a:cxn ang="0">
                      <a:pos x="54" y="16"/>
                    </a:cxn>
                    <a:cxn ang="0">
                      <a:pos x="46" y="8"/>
                    </a:cxn>
                    <a:cxn ang="0">
                      <a:pos x="31" y="0"/>
                    </a:cxn>
                    <a:cxn ang="0">
                      <a:pos x="15" y="8"/>
                    </a:cxn>
                    <a:cxn ang="0">
                      <a:pos x="7" y="24"/>
                    </a:cxn>
                    <a:cxn ang="0">
                      <a:pos x="0" y="47"/>
                    </a:cxn>
                    <a:cxn ang="0">
                      <a:pos x="0" y="195"/>
                    </a:cxn>
                    <a:cxn ang="0">
                      <a:pos x="23" y="195"/>
                    </a:cxn>
                  </a:cxnLst>
                  <a:rect l="0" t="0" r="r" b="b"/>
                  <a:pathLst>
                    <a:path w="62" h="195">
                      <a:moveTo>
                        <a:pt x="23" y="195"/>
                      </a:moveTo>
                      <a:lnTo>
                        <a:pt x="23" y="187"/>
                      </a:lnTo>
                      <a:lnTo>
                        <a:pt x="15" y="172"/>
                      </a:lnTo>
                      <a:lnTo>
                        <a:pt x="15" y="70"/>
                      </a:lnTo>
                      <a:lnTo>
                        <a:pt x="23" y="39"/>
                      </a:lnTo>
                      <a:lnTo>
                        <a:pt x="31" y="24"/>
                      </a:lnTo>
                      <a:lnTo>
                        <a:pt x="39" y="16"/>
                      </a:lnTo>
                      <a:lnTo>
                        <a:pt x="39" y="24"/>
                      </a:lnTo>
                      <a:lnTo>
                        <a:pt x="54" y="47"/>
                      </a:lnTo>
                      <a:lnTo>
                        <a:pt x="62" y="70"/>
                      </a:lnTo>
                      <a:lnTo>
                        <a:pt x="62" y="86"/>
                      </a:lnTo>
                      <a:lnTo>
                        <a:pt x="62" y="31"/>
                      </a:lnTo>
                      <a:lnTo>
                        <a:pt x="54" y="16"/>
                      </a:lnTo>
                      <a:lnTo>
                        <a:pt x="46" y="8"/>
                      </a:lnTo>
                      <a:lnTo>
                        <a:pt x="31" y="0"/>
                      </a:lnTo>
                      <a:lnTo>
                        <a:pt x="15" y="8"/>
                      </a:lnTo>
                      <a:lnTo>
                        <a:pt x="7" y="24"/>
                      </a:lnTo>
                      <a:lnTo>
                        <a:pt x="0" y="47"/>
                      </a:lnTo>
                      <a:lnTo>
                        <a:pt x="0" y="195"/>
                      </a:lnTo>
                      <a:lnTo>
                        <a:pt x="23" y="195"/>
                      </a:lnTo>
                      <a:close/>
                    </a:path>
                  </a:pathLst>
                </a:custGeom>
                <a:solidFill>
                  <a:srgbClr val="00FF00"/>
                </a:solidFill>
                <a:ln w="9525">
                  <a:noFill/>
                  <a:round/>
                  <a:headEnd/>
                  <a:tailEnd/>
                </a:ln>
              </p:spPr>
              <p:txBody>
                <a:bodyPr/>
                <a:lstStyle/>
                <a:p>
                  <a:endParaRPr lang="en-GB"/>
                </a:p>
              </p:txBody>
            </p:sp>
            <p:sp>
              <p:nvSpPr>
                <p:cNvPr id="152622" name="Freeform 46"/>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2623" name="Freeform 47"/>
                <p:cNvSpPr>
                  <a:spLocks/>
                </p:cNvSpPr>
                <p:nvPr/>
              </p:nvSpPr>
              <p:spPr bwMode="auto">
                <a:xfrm>
                  <a:off x="2409" y="1765"/>
                  <a:ext cx="103" cy="65"/>
                </a:xfrm>
                <a:custGeom>
                  <a:avLst/>
                  <a:gdLst/>
                  <a:ahLst/>
                  <a:cxnLst>
                    <a:cxn ang="0">
                      <a:pos x="164" y="171"/>
                    </a:cxn>
                    <a:cxn ang="0">
                      <a:pos x="164" y="155"/>
                    </a:cxn>
                    <a:cxn ang="0">
                      <a:pos x="171" y="124"/>
                    </a:cxn>
                    <a:cxn ang="0">
                      <a:pos x="164" y="85"/>
                    </a:cxn>
                    <a:cxn ang="0">
                      <a:pos x="132" y="39"/>
                    </a:cxn>
                    <a:cxn ang="0">
                      <a:pos x="117" y="23"/>
                    </a:cxn>
                    <a:cxn ang="0">
                      <a:pos x="93" y="23"/>
                    </a:cxn>
                    <a:cxn ang="0">
                      <a:pos x="47" y="54"/>
                    </a:cxn>
                    <a:cxn ang="0">
                      <a:pos x="0" y="101"/>
                    </a:cxn>
                    <a:cxn ang="0">
                      <a:pos x="0" y="109"/>
                    </a:cxn>
                    <a:cxn ang="0">
                      <a:pos x="23" y="62"/>
                    </a:cxn>
                    <a:cxn ang="0">
                      <a:pos x="47" y="31"/>
                    </a:cxn>
                    <a:cxn ang="0">
                      <a:pos x="78" y="7"/>
                    </a:cxn>
                    <a:cxn ang="0">
                      <a:pos x="101" y="0"/>
                    </a:cxn>
                    <a:cxn ang="0">
                      <a:pos x="132" y="7"/>
                    </a:cxn>
                    <a:cxn ang="0">
                      <a:pos x="164" y="39"/>
                    </a:cxn>
                    <a:cxn ang="0">
                      <a:pos x="179" y="70"/>
                    </a:cxn>
                    <a:cxn ang="0">
                      <a:pos x="195" y="132"/>
                    </a:cxn>
                    <a:cxn ang="0">
                      <a:pos x="195" y="155"/>
                    </a:cxn>
                    <a:cxn ang="0">
                      <a:pos x="203" y="171"/>
                    </a:cxn>
                    <a:cxn ang="0">
                      <a:pos x="164" y="171"/>
                    </a:cxn>
                  </a:cxnLst>
                  <a:rect l="0" t="0" r="r" b="b"/>
                  <a:pathLst>
                    <a:path w="203" h="171">
                      <a:moveTo>
                        <a:pt x="164" y="171"/>
                      </a:moveTo>
                      <a:lnTo>
                        <a:pt x="164" y="155"/>
                      </a:lnTo>
                      <a:lnTo>
                        <a:pt x="171" y="124"/>
                      </a:lnTo>
                      <a:lnTo>
                        <a:pt x="164" y="85"/>
                      </a:lnTo>
                      <a:lnTo>
                        <a:pt x="132" y="39"/>
                      </a:lnTo>
                      <a:lnTo>
                        <a:pt x="117" y="23"/>
                      </a:lnTo>
                      <a:lnTo>
                        <a:pt x="93" y="23"/>
                      </a:lnTo>
                      <a:lnTo>
                        <a:pt x="47" y="54"/>
                      </a:lnTo>
                      <a:lnTo>
                        <a:pt x="0" y="101"/>
                      </a:lnTo>
                      <a:lnTo>
                        <a:pt x="0" y="109"/>
                      </a:lnTo>
                      <a:lnTo>
                        <a:pt x="23" y="62"/>
                      </a:lnTo>
                      <a:lnTo>
                        <a:pt x="47" y="31"/>
                      </a:lnTo>
                      <a:lnTo>
                        <a:pt x="78" y="7"/>
                      </a:lnTo>
                      <a:lnTo>
                        <a:pt x="101" y="0"/>
                      </a:lnTo>
                      <a:lnTo>
                        <a:pt x="132" y="7"/>
                      </a:lnTo>
                      <a:lnTo>
                        <a:pt x="164" y="39"/>
                      </a:lnTo>
                      <a:lnTo>
                        <a:pt x="179" y="70"/>
                      </a:lnTo>
                      <a:lnTo>
                        <a:pt x="195" y="132"/>
                      </a:lnTo>
                      <a:lnTo>
                        <a:pt x="195" y="155"/>
                      </a:lnTo>
                      <a:lnTo>
                        <a:pt x="203" y="171"/>
                      </a:lnTo>
                      <a:lnTo>
                        <a:pt x="164" y="171"/>
                      </a:lnTo>
                      <a:close/>
                    </a:path>
                  </a:pathLst>
                </a:custGeom>
                <a:solidFill>
                  <a:srgbClr val="66CC00"/>
                </a:solidFill>
                <a:ln w="9525">
                  <a:noFill/>
                  <a:round/>
                  <a:headEnd/>
                  <a:tailEnd/>
                </a:ln>
              </p:spPr>
              <p:txBody>
                <a:bodyPr/>
                <a:lstStyle/>
                <a:p>
                  <a:endParaRPr lang="en-GB"/>
                </a:p>
              </p:txBody>
            </p:sp>
          </p:grpSp>
        </p:grpSp>
        <p:grpSp>
          <p:nvGrpSpPr>
            <p:cNvPr id="7" name="Group 48"/>
            <p:cNvGrpSpPr>
              <a:grpSpLocks/>
            </p:cNvGrpSpPr>
            <p:nvPr/>
          </p:nvGrpSpPr>
          <p:grpSpPr bwMode="auto">
            <a:xfrm>
              <a:off x="2336" y="1564"/>
              <a:ext cx="482" cy="342"/>
              <a:chOff x="2064" y="1536"/>
              <a:chExt cx="482" cy="342"/>
            </a:xfrm>
          </p:grpSpPr>
          <p:sp>
            <p:nvSpPr>
              <p:cNvPr id="152625" name="Freeform 49"/>
              <p:cNvSpPr>
                <a:spLocks/>
              </p:cNvSpPr>
              <p:nvPr/>
            </p:nvSpPr>
            <p:spPr bwMode="auto">
              <a:xfrm>
                <a:off x="2333" y="1751"/>
                <a:ext cx="111" cy="90"/>
              </a:xfrm>
              <a:custGeom>
                <a:avLst/>
                <a:gdLst/>
                <a:ahLst/>
                <a:cxnLst>
                  <a:cxn ang="0">
                    <a:pos x="39" y="241"/>
                  </a:cxn>
                  <a:cxn ang="0">
                    <a:pos x="39" y="233"/>
                  </a:cxn>
                  <a:cxn ang="0">
                    <a:pos x="31" y="210"/>
                  </a:cxn>
                  <a:cxn ang="0">
                    <a:pos x="23" y="140"/>
                  </a:cxn>
                  <a:cxn ang="0">
                    <a:pos x="23" y="70"/>
                  </a:cxn>
                  <a:cxn ang="0">
                    <a:pos x="39" y="39"/>
                  </a:cxn>
                  <a:cxn ang="0">
                    <a:pos x="54" y="15"/>
                  </a:cxn>
                  <a:cxn ang="0">
                    <a:pos x="78" y="7"/>
                  </a:cxn>
                  <a:cxn ang="0">
                    <a:pos x="101" y="15"/>
                  </a:cxn>
                  <a:cxn ang="0">
                    <a:pos x="156" y="46"/>
                  </a:cxn>
                  <a:cxn ang="0">
                    <a:pos x="202" y="85"/>
                  </a:cxn>
                  <a:cxn ang="0">
                    <a:pos x="218" y="101"/>
                  </a:cxn>
                  <a:cxn ang="0">
                    <a:pos x="210" y="93"/>
                  </a:cxn>
                  <a:cxn ang="0">
                    <a:pos x="163" y="31"/>
                  </a:cxn>
                  <a:cxn ang="0">
                    <a:pos x="132" y="7"/>
                  </a:cxn>
                  <a:cxn ang="0">
                    <a:pos x="101" y="0"/>
                  </a:cxn>
                  <a:cxn ang="0">
                    <a:pos x="70" y="0"/>
                  </a:cxn>
                  <a:cxn ang="0">
                    <a:pos x="39" y="7"/>
                  </a:cxn>
                  <a:cxn ang="0">
                    <a:pos x="23" y="23"/>
                  </a:cxn>
                  <a:cxn ang="0">
                    <a:pos x="15" y="39"/>
                  </a:cxn>
                  <a:cxn ang="0">
                    <a:pos x="0" y="93"/>
                  </a:cxn>
                  <a:cxn ang="0">
                    <a:pos x="0" y="233"/>
                  </a:cxn>
                  <a:cxn ang="0">
                    <a:pos x="39" y="241"/>
                  </a:cxn>
                </a:cxnLst>
                <a:rect l="0" t="0" r="r" b="b"/>
                <a:pathLst>
                  <a:path w="218" h="241">
                    <a:moveTo>
                      <a:pt x="39" y="241"/>
                    </a:moveTo>
                    <a:lnTo>
                      <a:pt x="39" y="233"/>
                    </a:lnTo>
                    <a:lnTo>
                      <a:pt x="31" y="210"/>
                    </a:lnTo>
                    <a:lnTo>
                      <a:pt x="23" y="140"/>
                    </a:lnTo>
                    <a:lnTo>
                      <a:pt x="23" y="70"/>
                    </a:lnTo>
                    <a:lnTo>
                      <a:pt x="39" y="39"/>
                    </a:lnTo>
                    <a:lnTo>
                      <a:pt x="54" y="15"/>
                    </a:lnTo>
                    <a:lnTo>
                      <a:pt x="78" y="7"/>
                    </a:lnTo>
                    <a:lnTo>
                      <a:pt x="101" y="15"/>
                    </a:lnTo>
                    <a:lnTo>
                      <a:pt x="156" y="46"/>
                    </a:lnTo>
                    <a:lnTo>
                      <a:pt x="202" y="85"/>
                    </a:lnTo>
                    <a:lnTo>
                      <a:pt x="218" y="101"/>
                    </a:lnTo>
                    <a:lnTo>
                      <a:pt x="210" y="93"/>
                    </a:lnTo>
                    <a:lnTo>
                      <a:pt x="163" y="31"/>
                    </a:lnTo>
                    <a:lnTo>
                      <a:pt x="132" y="7"/>
                    </a:lnTo>
                    <a:lnTo>
                      <a:pt x="101" y="0"/>
                    </a:lnTo>
                    <a:lnTo>
                      <a:pt x="70" y="0"/>
                    </a:lnTo>
                    <a:lnTo>
                      <a:pt x="39" y="7"/>
                    </a:lnTo>
                    <a:lnTo>
                      <a:pt x="23" y="23"/>
                    </a:lnTo>
                    <a:lnTo>
                      <a:pt x="15" y="39"/>
                    </a:lnTo>
                    <a:lnTo>
                      <a:pt x="0" y="93"/>
                    </a:lnTo>
                    <a:lnTo>
                      <a:pt x="0" y="233"/>
                    </a:lnTo>
                    <a:lnTo>
                      <a:pt x="39" y="241"/>
                    </a:lnTo>
                    <a:close/>
                  </a:path>
                </a:pathLst>
              </a:custGeom>
              <a:solidFill>
                <a:srgbClr val="00CC00"/>
              </a:solidFill>
              <a:ln w="9525">
                <a:noFill/>
                <a:round/>
                <a:headEnd/>
                <a:tailEnd/>
              </a:ln>
            </p:spPr>
            <p:txBody>
              <a:bodyPr/>
              <a:lstStyle/>
              <a:p>
                <a:endParaRPr lang="en-GB"/>
              </a:p>
            </p:txBody>
          </p:sp>
          <p:sp>
            <p:nvSpPr>
              <p:cNvPr id="152626" name="Freeform 50"/>
              <p:cNvSpPr>
                <a:spLocks/>
              </p:cNvSpPr>
              <p:nvPr/>
            </p:nvSpPr>
            <p:spPr bwMode="auto">
              <a:xfrm>
                <a:off x="2183" y="1536"/>
                <a:ext cx="146" cy="238"/>
              </a:xfrm>
              <a:custGeom>
                <a:avLst/>
                <a:gdLst/>
                <a:ahLst/>
                <a:cxnLst>
                  <a:cxn ang="0">
                    <a:pos x="0" y="0"/>
                  </a:cxn>
                  <a:cxn ang="0">
                    <a:pos x="8" y="0"/>
                  </a:cxn>
                  <a:cxn ang="0">
                    <a:pos x="16" y="8"/>
                  </a:cxn>
                  <a:cxn ang="0">
                    <a:pos x="55" y="24"/>
                  </a:cxn>
                  <a:cxn ang="0">
                    <a:pos x="109" y="55"/>
                  </a:cxn>
                  <a:cxn ang="0">
                    <a:pos x="156" y="94"/>
                  </a:cxn>
                  <a:cxn ang="0">
                    <a:pos x="195" y="125"/>
                  </a:cxn>
                  <a:cxn ang="0">
                    <a:pos x="226" y="156"/>
                  </a:cxn>
                  <a:cxn ang="0">
                    <a:pos x="242" y="195"/>
                  </a:cxn>
                  <a:cxn ang="0">
                    <a:pos x="258" y="250"/>
                  </a:cxn>
                  <a:cxn ang="0">
                    <a:pos x="265" y="289"/>
                  </a:cxn>
                  <a:cxn ang="0">
                    <a:pos x="273" y="343"/>
                  </a:cxn>
                  <a:cxn ang="0">
                    <a:pos x="273" y="616"/>
                  </a:cxn>
                  <a:cxn ang="0">
                    <a:pos x="281" y="632"/>
                  </a:cxn>
                  <a:cxn ang="0">
                    <a:pos x="281" y="577"/>
                  </a:cxn>
                  <a:cxn ang="0">
                    <a:pos x="289" y="531"/>
                  </a:cxn>
                  <a:cxn ang="0">
                    <a:pos x="289" y="273"/>
                  </a:cxn>
                  <a:cxn ang="0">
                    <a:pos x="281" y="234"/>
                  </a:cxn>
                  <a:cxn ang="0">
                    <a:pos x="258" y="180"/>
                  </a:cxn>
                  <a:cxn ang="0">
                    <a:pos x="226" y="133"/>
                  </a:cxn>
                  <a:cxn ang="0">
                    <a:pos x="180" y="86"/>
                  </a:cxn>
                  <a:cxn ang="0">
                    <a:pos x="117" y="47"/>
                  </a:cxn>
                  <a:cxn ang="0">
                    <a:pos x="63" y="24"/>
                  </a:cxn>
                  <a:cxn ang="0">
                    <a:pos x="31" y="8"/>
                  </a:cxn>
                  <a:cxn ang="0">
                    <a:pos x="8" y="0"/>
                  </a:cxn>
                  <a:cxn ang="0">
                    <a:pos x="0" y="0"/>
                  </a:cxn>
                </a:cxnLst>
                <a:rect l="0" t="0" r="r" b="b"/>
                <a:pathLst>
                  <a:path w="289" h="632">
                    <a:moveTo>
                      <a:pt x="0" y="0"/>
                    </a:moveTo>
                    <a:lnTo>
                      <a:pt x="8" y="0"/>
                    </a:lnTo>
                    <a:lnTo>
                      <a:pt x="16" y="8"/>
                    </a:lnTo>
                    <a:lnTo>
                      <a:pt x="55" y="24"/>
                    </a:lnTo>
                    <a:lnTo>
                      <a:pt x="109" y="55"/>
                    </a:lnTo>
                    <a:lnTo>
                      <a:pt x="156" y="94"/>
                    </a:lnTo>
                    <a:lnTo>
                      <a:pt x="195" y="125"/>
                    </a:lnTo>
                    <a:lnTo>
                      <a:pt x="226" y="156"/>
                    </a:lnTo>
                    <a:lnTo>
                      <a:pt x="242" y="195"/>
                    </a:lnTo>
                    <a:lnTo>
                      <a:pt x="258" y="250"/>
                    </a:lnTo>
                    <a:lnTo>
                      <a:pt x="265" y="289"/>
                    </a:lnTo>
                    <a:lnTo>
                      <a:pt x="273" y="343"/>
                    </a:lnTo>
                    <a:lnTo>
                      <a:pt x="273" y="616"/>
                    </a:lnTo>
                    <a:lnTo>
                      <a:pt x="281" y="632"/>
                    </a:lnTo>
                    <a:lnTo>
                      <a:pt x="281" y="577"/>
                    </a:lnTo>
                    <a:lnTo>
                      <a:pt x="289" y="531"/>
                    </a:lnTo>
                    <a:lnTo>
                      <a:pt x="289" y="273"/>
                    </a:lnTo>
                    <a:lnTo>
                      <a:pt x="281" y="234"/>
                    </a:lnTo>
                    <a:lnTo>
                      <a:pt x="258" y="180"/>
                    </a:lnTo>
                    <a:lnTo>
                      <a:pt x="226" y="133"/>
                    </a:lnTo>
                    <a:lnTo>
                      <a:pt x="180" y="86"/>
                    </a:lnTo>
                    <a:lnTo>
                      <a:pt x="117" y="47"/>
                    </a:lnTo>
                    <a:lnTo>
                      <a:pt x="63" y="24"/>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2627" name="Freeform 51"/>
              <p:cNvSpPr>
                <a:spLocks/>
              </p:cNvSpPr>
              <p:nvPr/>
            </p:nvSpPr>
            <p:spPr bwMode="auto">
              <a:xfrm>
                <a:off x="2325" y="1592"/>
                <a:ext cx="95" cy="246"/>
              </a:xfrm>
              <a:custGeom>
                <a:avLst/>
                <a:gdLst/>
                <a:ahLst/>
                <a:cxnLst>
                  <a:cxn ang="0">
                    <a:pos x="0" y="655"/>
                  </a:cxn>
                  <a:cxn ang="0">
                    <a:pos x="0" y="492"/>
                  </a:cxn>
                  <a:cxn ang="0">
                    <a:pos x="8" y="351"/>
                  </a:cxn>
                  <a:cxn ang="0">
                    <a:pos x="16" y="289"/>
                  </a:cxn>
                  <a:cxn ang="0">
                    <a:pos x="31" y="242"/>
                  </a:cxn>
                  <a:cxn ang="0">
                    <a:pos x="70" y="156"/>
                  </a:cxn>
                  <a:cxn ang="0">
                    <a:pos x="125" y="78"/>
                  </a:cxn>
                  <a:cxn ang="0">
                    <a:pos x="148" y="47"/>
                  </a:cxn>
                  <a:cxn ang="0">
                    <a:pos x="172" y="24"/>
                  </a:cxn>
                  <a:cxn ang="0">
                    <a:pos x="179" y="8"/>
                  </a:cxn>
                  <a:cxn ang="0">
                    <a:pos x="187" y="0"/>
                  </a:cxn>
                  <a:cxn ang="0">
                    <a:pos x="179" y="8"/>
                  </a:cxn>
                  <a:cxn ang="0">
                    <a:pos x="172" y="24"/>
                  </a:cxn>
                  <a:cxn ang="0">
                    <a:pos x="156" y="47"/>
                  </a:cxn>
                  <a:cxn ang="0">
                    <a:pos x="133" y="78"/>
                  </a:cxn>
                  <a:cxn ang="0">
                    <a:pos x="94" y="141"/>
                  </a:cxn>
                  <a:cxn ang="0">
                    <a:pos x="62" y="203"/>
                  </a:cxn>
                  <a:cxn ang="0">
                    <a:pos x="31" y="312"/>
                  </a:cxn>
                  <a:cxn ang="0">
                    <a:pos x="23" y="351"/>
                  </a:cxn>
                  <a:cxn ang="0">
                    <a:pos x="23" y="367"/>
                  </a:cxn>
                  <a:cxn ang="0">
                    <a:pos x="31" y="655"/>
                  </a:cxn>
                  <a:cxn ang="0">
                    <a:pos x="0" y="655"/>
                  </a:cxn>
                </a:cxnLst>
                <a:rect l="0" t="0" r="r" b="b"/>
                <a:pathLst>
                  <a:path w="187" h="655">
                    <a:moveTo>
                      <a:pt x="0" y="655"/>
                    </a:moveTo>
                    <a:lnTo>
                      <a:pt x="0" y="492"/>
                    </a:lnTo>
                    <a:lnTo>
                      <a:pt x="8" y="351"/>
                    </a:lnTo>
                    <a:lnTo>
                      <a:pt x="16" y="289"/>
                    </a:lnTo>
                    <a:lnTo>
                      <a:pt x="31" y="242"/>
                    </a:lnTo>
                    <a:lnTo>
                      <a:pt x="70" y="156"/>
                    </a:lnTo>
                    <a:lnTo>
                      <a:pt x="125" y="78"/>
                    </a:lnTo>
                    <a:lnTo>
                      <a:pt x="148" y="47"/>
                    </a:lnTo>
                    <a:lnTo>
                      <a:pt x="172" y="24"/>
                    </a:lnTo>
                    <a:lnTo>
                      <a:pt x="179" y="8"/>
                    </a:lnTo>
                    <a:lnTo>
                      <a:pt x="187" y="0"/>
                    </a:lnTo>
                    <a:lnTo>
                      <a:pt x="179" y="8"/>
                    </a:lnTo>
                    <a:lnTo>
                      <a:pt x="172" y="24"/>
                    </a:lnTo>
                    <a:lnTo>
                      <a:pt x="156" y="47"/>
                    </a:lnTo>
                    <a:lnTo>
                      <a:pt x="133" y="78"/>
                    </a:lnTo>
                    <a:lnTo>
                      <a:pt x="94" y="141"/>
                    </a:lnTo>
                    <a:lnTo>
                      <a:pt x="62" y="203"/>
                    </a:lnTo>
                    <a:lnTo>
                      <a:pt x="31" y="312"/>
                    </a:lnTo>
                    <a:lnTo>
                      <a:pt x="23" y="351"/>
                    </a:lnTo>
                    <a:lnTo>
                      <a:pt x="23" y="367"/>
                    </a:lnTo>
                    <a:lnTo>
                      <a:pt x="31" y="655"/>
                    </a:lnTo>
                    <a:lnTo>
                      <a:pt x="0" y="655"/>
                    </a:lnTo>
                    <a:close/>
                  </a:path>
                </a:pathLst>
              </a:custGeom>
              <a:solidFill>
                <a:srgbClr val="8CFF1A"/>
              </a:solidFill>
              <a:ln w="9525">
                <a:noFill/>
                <a:round/>
                <a:headEnd/>
                <a:tailEnd/>
              </a:ln>
            </p:spPr>
            <p:txBody>
              <a:bodyPr/>
              <a:lstStyle/>
              <a:p>
                <a:endParaRPr lang="en-GB"/>
              </a:p>
            </p:txBody>
          </p:sp>
          <p:sp>
            <p:nvSpPr>
              <p:cNvPr id="152628" name="Freeform 52"/>
              <p:cNvSpPr>
                <a:spLocks/>
              </p:cNvSpPr>
              <p:nvPr/>
            </p:nvSpPr>
            <p:spPr bwMode="auto">
              <a:xfrm>
                <a:off x="2337" y="1780"/>
                <a:ext cx="68" cy="58"/>
              </a:xfrm>
              <a:custGeom>
                <a:avLst/>
                <a:gdLst/>
                <a:ahLst/>
                <a:cxnLst>
                  <a:cxn ang="0">
                    <a:pos x="24" y="155"/>
                  </a:cxn>
                  <a:cxn ang="0">
                    <a:pos x="24" y="54"/>
                  </a:cxn>
                  <a:cxn ang="0">
                    <a:pos x="32" y="31"/>
                  </a:cxn>
                  <a:cxn ang="0">
                    <a:pos x="47" y="15"/>
                  </a:cxn>
                  <a:cxn ang="0">
                    <a:pos x="71" y="15"/>
                  </a:cxn>
                  <a:cxn ang="0">
                    <a:pos x="133" y="77"/>
                  </a:cxn>
                  <a:cxn ang="0">
                    <a:pos x="133" y="85"/>
                  </a:cxn>
                  <a:cxn ang="0">
                    <a:pos x="133" y="77"/>
                  </a:cxn>
                  <a:cxn ang="0">
                    <a:pos x="117" y="62"/>
                  </a:cxn>
                  <a:cxn ang="0">
                    <a:pos x="94" y="23"/>
                  </a:cxn>
                  <a:cxn ang="0">
                    <a:pos x="78" y="7"/>
                  </a:cxn>
                  <a:cxn ang="0">
                    <a:pos x="55" y="0"/>
                  </a:cxn>
                  <a:cxn ang="0">
                    <a:pos x="32" y="7"/>
                  </a:cxn>
                  <a:cxn ang="0">
                    <a:pos x="16" y="39"/>
                  </a:cxn>
                  <a:cxn ang="0">
                    <a:pos x="8" y="85"/>
                  </a:cxn>
                  <a:cxn ang="0">
                    <a:pos x="0" y="124"/>
                  </a:cxn>
                  <a:cxn ang="0">
                    <a:pos x="0" y="155"/>
                  </a:cxn>
                  <a:cxn ang="0">
                    <a:pos x="24" y="155"/>
                  </a:cxn>
                </a:cxnLst>
                <a:rect l="0" t="0" r="r" b="b"/>
                <a:pathLst>
                  <a:path w="133" h="155">
                    <a:moveTo>
                      <a:pt x="24" y="155"/>
                    </a:moveTo>
                    <a:lnTo>
                      <a:pt x="24" y="54"/>
                    </a:lnTo>
                    <a:lnTo>
                      <a:pt x="32" y="31"/>
                    </a:lnTo>
                    <a:lnTo>
                      <a:pt x="47" y="15"/>
                    </a:lnTo>
                    <a:lnTo>
                      <a:pt x="71" y="15"/>
                    </a:lnTo>
                    <a:lnTo>
                      <a:pt x="133" y="77"/>
                    </a:lnTo>
                    <a:lnTo>
                      <a:pt x="133" y="85"/>
                    </a:lnTo>
                    <a:lnTo>
                      <a:pt x="133" y="77"/>
                    </a:lnTo>
                    <a:lnTo>
                      <a:pt x="117" y="62"/>
                    </a:lnTo>
                    <a:lnTo>
                      <a:pt x="94" y="23"/>
                    </a:lnTo>
                    <a:lnTo>
                      <a:pt x="78" y="7"/>
                    </a:lnTo>
                    <a:lnTo>
                      <a:pt x="55" y="0"/>
                    </a:lnTo>
                    <a:lnTo>
                      <a:pt x="32" y="7"/>
                    </a:lnTo>
                    <a:lnTo>
                      <a:pt x="16" y="39"/>
                    </a:lnTo>
                    <a:lnTo>
                      <a:pt x="8" y="85"/>
                    </a:lnTo>
                    <a:lnTo>
                      <a:pt x="0" y="124"/>
                    </a:lnTo>
                    <a:lnTo>
                      <a:pt x="0" y="155"/>
                    </a:lnTo>
                    <a:lnTo>
                      <a:pt x="24" y="155"/>
                    </a:lnTo>
                    <a:close/>
                  </a:path>
                </a:pathLst>
              </a:custGeom>
              <a:solidFill>
                <a:srgbClr val="00FF00"/>
              </a:solidFill>
              <a:ln w="9525">
                <a:noFill/>
                <a:round/>
                <a:headEnd/>
                <a:tailEnd/>
              </a:ln>
            </p:spPr>
            <p:txBody>
              <a:bodyPr/>
              <a:lstStyle/>
              <a:p>
                <a:endParaRPr lang="en-GB"/>
              </a:p>
            </p:txBody>
          </p:sp>
          <p:sp>
            <p:nvSpPr>
              <p:cNvPr id="152629" name="Freeform 53"/>
              <p:cNvSpPr>
                <a:spLocks/>
              </p:cNvSpPr>
              <p:nvPr/>
            </p:nvSpPr>
            <p:spPr bwMode="auto">
              <a:xfrm>
                <a:off x="2139" y="1639"/>
                <a:ext cx="190" cy="197"/>
              </a:xfrm>
              <a:custGeom>
                <a:avLst/>
                <a:gdLst/>
                <a:ahLst/>
                <a:cxnLst>
                  <a:cxn ang="0">
                    <a:pos x="351" y="523"/>
                  </a:cxn>
                  <a:cxn ang="0">
                    <a:pos x="351" y="507"/>
                  </a:cxn>
                  <a:cxn ang="0">
                    <a:pos x="359" y="460"/>
                  </a:cxn>
                  <a:cxn ang="0">
                    <a:pos x="359" y="226"/>
                  </a:cxn>
                  <a:cxn ang="0">
                    <a:pos x="351" y="141"/>
                  </a:cxn>
                  <a:cxn ang="0">
                    <a:pos x="336" y="78"/>
                  </a:cxn>
                  <a:cxn ang="0">
                    <a:pos x="328" y="55"/>
                  </a:cxn>
                  <a:cxn ang="0">
                    <a:pos x="320" y="39"/>
                  </a:cxn>
                  <a:cxn ang="0">
                    <a:pos x="289" y="24"/>
                  </a:cxn>
                  <a:cxn ang="0">
                    <a:pos x="242" y="31"/>
                  </a:cxn>
                  <a:cxn ang="0">
                    <a:pos x="195" y="55"/>
                  </a:cxn>
                  <a:cxn ang="0">
                    <a:pos x="86" y="117"/>
                  </a:cxn>
                  <a:cxn ang="0">
                    <a:pos x="39" y="148"/>
                  </a:cxn>
                  <a:cxn ang="0">
                    <a:pos x="8" y="172"/>
                  </a:cxn>
                  <a:cxn ang="0">
                    <a:pos x="0" y="180"/>
                  </a:cxn>
                  <a:cxn ang="0">
                    <a:pos x="24" y="156"/>
                  </a:cxn>
                  <a:cxn ang="0">
                    <a:pos x="86" y="109"/>
                  </a:cxn>
                  <a:cxn ang="0">
                    <a:pos x="156" y="55"/>
                  </a:cxn>
                  <a:cxn ang="0">
                    <a:pos x="203" y="24"/>
                  </a:cxn>
                  <a:cxn ang="0">
                    <a:pos x="242" y="8"/>
                  </a:cxn>
                  <a:cxn ang="0">
                    <a:pos x="289" y="0"/>
                  </a:cxn>
                  <a:cxn ang="0">
                    <a:pos x="312" y="8"/>
                  </a:cxn>
                  <a:cxn ang="0">
                    <a:pos x="336" y="24"/>
                  </a:cxn>
                  <a:cxn ang="0">
                    <a:pos x="351" y="47"/>
                  </a:cxn>
                  <a:cxn ang="0">
                    <a:pos x="367" y="86"/>
                  </a:cxn>
                  <a:cxn ang="0">
                    <a:pos x="375" y="141"/>
                  </a:cxn>
                  <a:cxn ang="0">
                    <a:pos x="375" y="421"/>
                  </a:cxn>
                  <a:cxn ang="0">
                    <a:pos x="367" y="476"/>
                  </a:cxn>
                  <a:cxn ang="0">
                    <a:pos x="367" y="523"/>
                  </a:cxn>
                  <a:cxn ang="0">
                    <a:pos x="351" y="523"/>
                  </a:cxn>
                </a:cxnLst>
                <a:rect l="0" t="0" r="r" b="b"/>
                <a:pathLst>
                  <a:path w="375" h="523">
                    <a:moveTo>
                      <a:pt x="351" y="523"/>
                    </a:moveTo>
                    <a:lnTo>
                      <a:pt x="351" y="507"/>
                    </a:lnTo>
                    <a:lnTo>
                      <a:pt x="359" y="460"/>
                    </a:lnTo>
                    <a:lnTo>
                      <a:pt x="359" y="226"/>
                    </a:lnTo>
                    <a:lnTo>
                      <a:pt x="351" y="141"/>
                    </a:lnTo>
                    <a:lnTo>
                      <a:pt x="336" y="78"/>
                    </a:lnTo>
                    <a:lnTo>
                      <a:pt x="328" y="55"/>
                    </a:lnTo>
                    <a:lnTo>
                      <a:pt x="320" y="39"/>
                    </a:lnTo>
                    <a:lnTo>
                      <a:pt x="289" y="24"/>
                    </a:lnTo>
                    <a:lnTo>
                      <a:pt x="242" y="31"/>
                    </a:lnTo>
                    <a:lnTo>
                      <a:pt x="195" y="55"/>
                    </a:lnTo>
                    <a:lnTo>
                      <a:pt x="86" y="117"/>
                    </a:lnTo>
                    <a:lnTo>
                      <a:pt x="39" y="148"/>
                    </a:lnTo>
                    <a:lnTo>
                      <a:pt x="8" y="172"/>
                    </a:lnTo>
                    <a:lnTo>
                      <a:pt x="0" y="180"/>
                    </a:lnTo>
                    <a:lnTo>
                      <a:pt x="24" y="156"/>
                    </a:lnTo>
                    <a:lnTo>
                      <a:pt x="86" y="109"/>
                    </a:lnTo>
                    <a:lnTo>
                      <a:pt x="156" y="55"/>
                    </a:lnTo>
                    <a:lnTo>
                      <a:pt x="203" y="24"/>
                    </a:lnTo>
                    <a:lnTo>
                      <a:pt x="242" y="8"/>
                    </a:lnTo>
                    <a:lnTo>
                      <a:pt x="289" y="0"/>
                    </a:lnTo>
                    <a:lnTo>
                      <a:pt x="312" y="8"/>
                    </a:lnTo>
                    <a:lnTo>
                      <a:pt x="336" y="24"/>
                    </a:lnTo>
                    <a:lnTo>
                      <a:pt x="351" y="47"/>
                    </a:lnTo>
                    <a:lnTo>
                      <a:pt x="367" y="86"/>
                    </a:lnTo>
                    <a:lnTo>
                      <a:pt x="375" y="141"/>
                    </a:lnTo>
                    <a:lnTo>
                      <a:pt x="375" y="421"/>
                    </a:lnTo>
                    <a:lnTo>
                      <a:pt x="367" y="476"/>
                    </a:lnTo>
                    <a:lnTo>
                      <a:pt x="367" y="523"/>
                    </a:lnTo>
                    <a:lnTo>
                      <a:pt x="351" y="523"/>
                    </a:lnTo>
                    <a:close/>
                  </a:path>
                </a:pathLst>
              </a:custGeom>
              <a:solidFill>
                <a:srgbClr val="00FF00"/>
              </a:solidFill>
              <a:ln w="9525">
                <a:noFill/>
                <a:round/>
                <a:headEnd/>
                <a:tailEnd/>
              </a:ln>
            </p:spPr>
            <p:txBody>
              <a:bodyPr/>
              <a:lstStyle/>
              <a:p>
                <a:endParaRPr lang="en-GB"/>
              </a:p>
            </p:txBody>
          </p:sp>
          <p:sp>
            <p:nvSpPr>
              <p:cNvPr id="152630" name="Freeform 54"/>
              <p:cNvSpPr>
                <a:spLocks/>
              </p:cNvSpPr>
              <p:nvPr/>
            </p:nvSpPr>
            <p:spPr bwMode="auto">
              <a:xfrm>
                <a:off x="2211" y="1694"/>
                <a:ext cx="122" cy="142"/>
              </a:xfrm>
              <a:custGeom>
                <a:avLst/>
                <a:gdLst/>
                <a:ahLst/>
                <a:cxnLst>
                  <a:cxn ang="0">
                    <a:pos x="203" y="375"/>
                  </a:cxn>
                  <a:cxn ang="0">
                    <a:pos x="203" y="328"/>
                  </a:cxn>
                  <a:cxn ang="0">
                    <a:pos x="195" y="281"/>
                  </a:cxn>
                  <a:cxn ang="0">
                    <a:pos x="187" y="227"/>
                  </a:cxn>
                  <a:cxn ang="0">
                    <a:pos x="171" y="110"/>
                  </a:cxn>
                  <a:cxn ang="0">
                    <a:pos x="156" y="63"/>
                  </a:cxn>
                  <a:cxn ang="0">
                    <a:pos x="140" y="32"/>
                  </a:cxn>
                  <a:cxn ang="0">
                    <a:pos x="125" y="16"/>
                  </a:cxn>
                  <a:cxn ang="0">
                    <a:pos x="101" y="24"/>
                  </a:cxn>
                  <a:cxn ang="0">
                    <a:pos x="78" y="39"/>
                  </a:cxn>
                  <a:cxn ang="0">
                    <a:pos x="54" y="63"/>
                  </a:cxn>
                  <a:cxn ang="0">
                    <a:pos x="15" y="117"/>
                  </a:cxn>
                  <a:cxn ang="0">
                    <a:pos x="8" y="133"/>
                  </a:cxn>
                  <a:cxn ang="0">
                    <a:pos x="0" y="141"/>
                  </a:cxn>
                  <a:cxn ang="0">
                    <a:pos x="0" y="133"/>
                  </a:cxn>
                  <a:cxn ang="0">
                    <a:pos x="8" y="125"/>
                  </a:cxn>
                  <a:cxn ang="0">
                    <a:pos x="39" y="78"/>
                  </a:cxn>
                  <a:cxn ang="0">
                    <a:pos x="62" y="39"/>
                  </a:cxn>
                  <a:cxn ang="0">
                    <a:pos x="78" y="16"/>
                  </a:cxn>
                  <a:cxn ang="0">
                    <a:pos x="93" y="8"/>
                  </a:cxn>
                  <a:cxn ang="0">
                    <a:pos x="117" y="0"/>
                  </a:cxn>
                  <a:cxn ang="0">
                    <a:pos x="140" y="0"/>
                  </a:cxn>
                  <a:cxn ang="0">
                    <a:pos x="164" y="24"/>
                  </a:cxn>
                  <a:cxn ang="0">
                    <a:pos x="179" y="47"/>
                  </a:cxn>
                  <a:cxn ang="0">
                    <a:pos x="187" y="78"/>
                  </a:cxn>
                  <a:cxn ang="0">
                    <a:pos x="203" y="164"/>
                  </a:cxn>
                  <a:cxn ang="0">
                    <a:pos x="226" y="266"/>
                  </a:cxn>
                  <a:cxn ang="0">
                    <a:pos x="234" y="304"/>
                  </a:cxn>
                  <a:cxn ang="0">
                    <a:pos x="234" y="343"/>
                  </a:cxn>
                  <a:cxn ang="0">
                    <a:pos x="242" y="367"/>
                  </a:cxn>
                  <a:cxn ang="0">
                    <a:pos x="242" y="375"/>
                  </a:cxn>
                  <a:cxn ang="0">
                    <a:pos x="203" y="375"/>
                  </a:cxn>
                </a:cxnLst>
                <a:rect l="0" t="0" r="r" b="b"/>
                <a:pathLst>
                  <a:path w="242" h="375">
                    <a:moveTo>
                      <a:pt x="203" y="375"/>
                    </a:moveTo>
                    <a:lnTo>
                      <a:pt x="203" y="328"/>
                    </a:lnTo>
                    <a:lnTo>
                      <a:pt x="195" y="281"/>
                    </a:lnTo>
                    <a:lnTo>
                      <a:pt x="187" y="227"/>
                    </a:lnTo>
                    <a:lnTo>
                      <a:pt x="171" y="110"/>
                    </a:lnTo>
                    <a:lnTo>
                      <a:pt x="156" y="63"/>
                    </a:lnTo>
                    <a:lnTo>
                      <a:pt x="140" y="32"/>
                    </a:lnTo>
                    <a:lnTo>
                      <a:pt x="125" y="16"/>
                    </a:lnTo>
                    <a:lnTo>
                      <a:pt x="101" y="24"/>
                    </a:lnTo>
                    <a:lnTo>
                      <a:pt x="78" y="39"/>
                    </a:lnTo>
                    <a:lnTo>
                      <a:pt x="54" y="63"/>
                    </a:lnTo>
                    <a:lnTo>
                      <a:pt x="15" y="117"/>
                    </a:lnTo>
                    <a:lnTo>
                      <a:pt x="8" y="133"/>
                    </a:lnTo>
                    <a:lnTo>
                      <a:pt x="0" y="141"/>
                    </a:lnTo>
                    <a:lnTo>
                      <a:pt x="0" y="133"/>
                    </a:lnTo>
                    <a:lnTo>
                      <a:pt x="8" y="125"/>
                    </a:lnTo>
                    <a:lnTo>
                      <a:pt x="39" y="78"/>
                    </a:lnTo>
                    <a:lnTo>
                      <a:pt x="62" y="39"/>
                    </a:lnTo>
                    <a:lnTo>
                      <a:pt x="78" y="16"/>
                    </a:lnTo>
                    <a:lnTo>
                      <a:pt x="93" y="8"/>
                    </a:lnTo>
                    <a:lnTo>
                      <a:pt x="117" y="0"/>
                    </a:lnTo>
                    <a:lnTo>
                      <a:pt x="140" y="0"/>
                    </a:lnTo>
                    <a:lnTo>
                      <a:pt x="164" y="24"/>
                    </a:lnTo>
                    <a:lnTo>
                      <a:pt x="179" y="47"/>
                    </a:lnTo>
                    <a:lnTo>
                      <a:pt x="187" y="78"/>
                    </a:lnTo>
                    <a:lnTo>
                      <a:pt x="203" y="164"/>
                    </a:lnTo>
                    <a:lnTo>
                      <a:pt x="226" y="266"/>
                    </a:lnTo>
                    <a:lnTo>
                      <a:pt x="234" y="304"/>
                    </a:lnTo>
                    <a:lnTo>
                      <a:pt x="234" y="343"/>
                    </a:lnTo>
                    <a:lnTo>
                      <a:pt x="242" y="367"/>
                    </a:lnTo>
                    <a:lnTo>
                      <a:pt x="242" y="375"/>
                    </a:lnTo>
                    <a:lnTo>
                      <a:pt x="203" y="375"/>
                    </a:lnTo>
                    <a:close/>
                  </a:path>
                </a:pathLst>
              </a:custGeom>
              <a:solidFill>
                <a:srgbClr val="66CC00"/>
              </a:solidFill>
              <a:ln w="9525">
                <a:noFill/>
                <a:round/>
                <a:headEnd/>
                <a:tailEnd/>
              </a:ln>
            </p:spPr>
            <p:txBody>
              <a:bodyPr/>
              <a:lstStyle/>
              <a:p>
                <a:endParaRPr lang="en-GB"/>
              </a:p>
            </p:txBody>
          </p:sp>
          <p:sp>
            <p:nvSpPr>
              <p:cNvPr id="152631" name="Freeform 55"/>
              <p:cNvSpPr>
                <a:spLocks/>
              </p:cNvSpPr>
              <p:nvPr/>
            </p:nvSpPr>
            <p:spPr bwMode="auto">
              <a:xfrm>
                <a:off x="2195" y="1689"/>
                <a:ext cx="142" cy="158"/>
              </a:xfrm>
              <a:custGeom>
                <a:avLst/>
                <a:gdLst/>
                <a:ahLst/>
                <a:cxnLst>
                  <a:cxn ang="0">
                    <a:pos x="46" y="421"/>
                  </a:cxn>
                  <a:cxn ang="0">
                    <a:pos x="46" y="421"/>
                  </a:cxn>
                  <a:cxn ang="0">
                    <a:pos x="46" y="405"/>
                  </a:cxn>
                  <a:cxn ang="0">
                    <a:pos x="39" y="366"/>
                  </a:cxn>
                  <a:cxn ang="0">
                    <a:pos x="31" y="312"/>
                  </a:cxn>
                  <a:cxn ang="0">
                    <a:pos x="31" y="117"/>
                  </a:cxn>
                  <a:cxn ang="0">
                    <a:pos x="39" y="62"/>
                  </a:cxn>
                  <a:cxn ang="0">
                    <a:pos x="54" y="31"/>
                  </a:cxn>
                  <a:cxn ang="0">
                    <a:pos x="78" y="15"/>
                  </a:cxn>
                  <a:cxn ang="0">
                    <a:pos x="109" y="15"/>
                  </a:cxn>
                  <a:cxn ang="0">
                    <a:pos x="187" y="47"/>
                  </a:cxn>
                  <a:cxn ang="0">
                    <a:pos x="249" y="78"/>
                  </a:cxn>
                  <a:cxn ang="0">
                    <a:pos x="273" y="93"/>
                  </a:cxn>
                  <a:cxn ang="0">
                    <a:pos x="280" y="101"/>
                  </a:cxn>
                  <a:cxn ang="0">
                    <a:pos x="265" y="93"/>
                  </a:cxn>
                  <a:cxn ang="0">
                    <a:pos x="234" y="70"/>
                  </a:cxn>
                  <a:cxn ang="0">
                    <a:pos x="156" y="15"/>
                  </a:cxn>
                  <a:cxn ang="0">
                    <a:pos x="124" y="8"/>
                  </a:cxn>
                  <a:cxn ang="0">
                    <a:pos x="78" y="0"/>
                  </a:cxn>
                  <a:cxn ang="0">
                    <a:pos x="54" y="8"/>
                  </a:cxn>
                  <a:cxn ang="0">
                    <a:pos x="39" y="15"/>
                  </a:cxn>
                  <a:cxn ang="0">
                    <a:pos x="23" y="39"/>
                  </a:cxn>
                  <a:cxn ang="0">
                    <a:pos x="7" y="70"/>
                  </a:cxn>
                  <a:cxn ang="0">
                    <a:pos x="0" y="117"/>
                  </a:cxn>
                  <a:cxn ang="0">
                    <a:pos x="0" y="335"/>
                  </a:cxn>
                  <a:cxn ang="0">
                    <a:pos x="7" y="382"/>
                  </a:cxn>
                  <a:cxn ang="0">
                    <a:pos x="7" y="421"/>
                  </a:cxn>
                  <a:cxn ang="0">
                    <a:pos x="46" y="421"/>
                  </a:cxn>
                </a:cxnLst>
                <a:rect l="0" t="0" r="r" b="b"/>
                <a:pathLst>
                  <a:path w="280" h="421">
                    <a:moveTo>
                      <a:pt x="46" y="421"/>
                    </a:moveTo>
                    <a:lnTo>
                      <a:pt x="46" y="421"/>
                    </a:lnTo>
                    <a:lnTo>
                      <a:pt x="46" y="405"/>
                    </a:lnTo>
                    <a:lnTo>
                      <a:pt x="39" y="366"/>
                    </a:lnTo>
                    <a:lnTo>
                      <a:pt x="31" y="312"/>
                    </a:lnTo>
                    <a:lnTo>
                      <a:pt x="31" y="117"/>
                    </a:lnTo>
                    <a:lnTo>
                      <a:pt x="39" y="62"/>
                    </a:lnTo>
                    <a:lnTo>
                      <a:pt x="54" y="31"/>
                    </a:lnTo>
                    <a:lnTo>
                      <a:pt x="78" y="15"/>
                    </a:lnTo>
                    <a:lnTo>
                      <a:pt x="109" y="15"/>
                    </a:lnTo>
                    <a:lnTo>
                      <a:pt x="187" y="47"/>
                    </a:lnTo>
                    <a:lnTo>
                      <a:pt x="249" y="78"/>
                    </a:lnTo>
                    <a:lnTo>
                      <a:pt x="273" y="93"/>
                    </a:lnTo>
                    <a:lnTo>
                      <a:pt x="280" y="101"/>
                    </a:lnTo>
                    <a:lnTo>
                      <a:pt x="265" y="93"/>
                    </a:lnTo>
                    <a:lnTo>
                      <a:pt x="234" y="70"/>
                    </a:lnTo>
                    <a:lnTo>
                      <a:pt x="156" y="15"/>
                    </a:lnTo>
                    <a:lnTo>
                      <a:pt x="124" y="8"/>
                    </a:lnTo>
                    <a:lnTo>
                      <a:pt x="78" y="0"/>
                    </a:lnTo>
                    <a:lnTo>
                      <a:pt x="54" y="8"/>
                    </a:lnTo>
                    <a:lnTo>
                      <a:pt x="39" y="15"/>
                    </a:lnTo>
                    <a:lnTo>
                      <a:pt x="23" y="39"/>
                    </a:lnTo>
                    <a:lnTo>
                      <a:pt x="7" y="70"/>
                    </a:lnTo>
                    <a:lnTo>
                      <a:pt x="0" y="117"/>
                    </a:lnTo>
                    <a:lnTo>
                      <a:pt x="0" y="335"/>
                    </a:lnTo>
                    <a:lnTo>
                      <a:pt x="7" y="382"/>
                    </a:lnTo>
                    <a:lnTo>
                      <a:pt x="7" y="421"/>
                    </a:lnTo>
                    <a:lnTo>
                      <a:pt x="46" y="421"/>
                    </a:lnTo>
                    <a:close/>
                  </a:path>
                </a:pathLst>
              </a:custGeom>
              <a:solidFill>
                <a:srgbClr val="00FF00"/>
              </a:solidFill>
              <a:ln w="9525">
                <a:noFill/>
                <a:round/>
                <a:headEnd/>
                <a:tailEnd/>
              </a:ln>
            </p:spPr>
            <p:txBody>
              <a:bodyPr/>
              <a:lstStyle/>
              <a:p>
                <a:endParaRPr lang="en-GB"/>
              </a:p>
            </p:txBody>
          </p:sp>
          <p:sp>
            <p:nvSpPr>
              <p:cNvPr id="152632" name="Freeform 56"/>
              <p:cNvSpPr>
                <a:spLocks/>
              </p:cNvSpPr>
              <p:nvPr/>
            </p:nvSpPr>
            <p:spPr bwMode="auto">
              <a:xfrm>
                <a:off x="2207" y="1742"/>
                <a:ext cx="95" cy="108"/>
              </a:xfrm>
              <a:custGeom>
                <a:avLst/>
                <a:gdLst/>
                <a:ahLst/>
                <a:cxnLst>
                  <a:cxn ang="0">
                    <a:pos x="55" y="289"/>
                  </a:cxn>
                  <a:cxn ang="0">
                    <a:pos x="55" y="281"/>
                  </a:cxn>
                  <a:cxn ang="0">
                    <a:pos x="47" y="250"/>
                  </a:cxn>
                  <a:cxn ang="0">
                    <a:pos x="31" y="172"/>
                  </a:cxn>
                  <a:cxn ang="0">
                    <a:pos x="31" y="78"/>
                  </a:cxn>
                  <a:cxn ang="0">
                    <a:pos x="39" y="47"/>
                  </a:cxn>
                  <a:cxn ang="0">
                    <a:pos x="55" y="24"/>
                  </a:cxn>
                  <a:cxn ang="0">
                    <a:pos x="78" y="16"/>
                  </a:cxn>
                  <a:cxn ang="0">
                    <a:pos x="101" y="16"/>
                  </a:cxn>
                  <a:cxn ang="0">
                    <a:pos x="140" y="39"/>
                  </a:cxn>
                  <a:cxn ang="0">
                    <a:pos x="172" y="63"/>
                  </a:cxn>
                  <a:cxn ang="0">
                    <a:pos x="187" y="70"/>
                  </a:cxn>
                  <a:cxn ang="0">
                    <a:pos x="187" y="78"/>
                  </a:cxn>
                  <a:cxn ang="0">
                    <a:pos x="187" y="70"/>
                  </a:cxn>
                  <a:cxn ang="0">
                    <a:pos x="179" y="55"/>
                  </a:cxn>
                  <a:cxn ang="0">
                    <a:pos x="140" y="16"/>
                  </a:cxn>
                  <a:cxn ang="0">
                    <a:pos x="109" y="0"/>
                  </a:cxn>
                  <a:cxn ang="0">
                    <a:pos x="70" y="0"/>
                  </a:cxn>
                  <a:cxn ang="0">
                    <a:pos x="39" y="8"/>
                  </a:cxn>
                  <a:cxn ang="0">
                    <a:pos x="23" y="24"/>
                  </a:cxn>
                  <a:cxn ang="0">
                    <a:pos x="16" y="47"/>
                  </a:cxn>
                  <a:cxn ang="0">
                    <a:pos x="8" y="78"/>
                  </a:cxn>
                  <a:cxn ang="0">
                    <a:pos x="8" y="117"/>
                  </a:cxn>
                  <a:cxn ang="0">
                    <a:pos x="0" y="195"/>
                  </a:cxn>
                  <a:cxn ang="0">
                    <a:pos x="8" y="257"/>
                  </a:cxn>
                  <a:cxn ang="0">
                    <a:pos x="8" y="289"/>
                  </a:cxn>
                  <a:cxn ang="0">
                    <a:pos x="55" y="289"/>
                  </a:cxn>
                </a:cxnLst>
                <a:rect l="0" t="0" r="r" b="b"/>
                <a:pathLst>
                  <a:path w="187" h="289">
                    <a:moveTo>
                      <a:pt x="55" y="289"/>
                    </a:moveTo>
                    <a:lnTo>
                      <a:pt x="55" y="281"/>
                    </a:lnTo>
                    <a:lnTo>
                      <a:pt x="47" y="250"/>
                    </a:lnTo>
                    <a:lnTo>
                      <a:pt x="31" y="172"/>
                    </a:lnTo>
                    <a:lnTo>
                      <a:pt x="31" y="78"/>
                    </a:lnTo>
                    <a:lnTo>
                      <a:pt x="39" y="47"/>
                    </a:lnTo>
                    <a:lnTo>
                      <a:pt x="55" y="24"/>
                    </a:lnTo>
                    <a:lnTo>
                      <a:pt x="78" y="16"/>
                    </a:lnTo>
                    <a:lnTo>
                      <a:pt x="101" y="16"/>
                    </a:lnTo>
                    <a:lnTo>
                      <a:pt x="140" y="39"/>
                    </a:lnTo>
                    <a:lnTo>
                      <a:pt x="172" y="63"/>
                    </a:lnTo>
                    <a:lnTo>
                      <a:pt x="187" y="70"/>
                    </a:lnTo>
                    <a:lnTo>
                      <a:pt x="187" y="78"/>
                    </a:lnTo>
                    <a:lnTo>
                      <a:pt x="187" y="70"/>
                    </a:lnTo>
                    <a:lnTo>
                      <a:pt x="179" y="55"/>
                    </a:lnTo>
                    <a:lnTo>
                      <a:pt x="140" y="16"/>
                    </a:lnTo>
                    <a:lnTo>
                      <a:pt x="109" y="0"/>
                    </a:lnTo>
                    <a:lnTo>
                      <a:pt x="70" y="0"/>
                    </a:lnTo>
                    <a:lnTo>
                      <a:pt x="39" y="8"/>
                    </a:lnTo>
                    <a:lnTo>
                      <a:pt x="23" y="24"/>
                    </a:lnTo>
                    <a:lnTo>
                      <a:pt x="16" y="47"/>
                    </a:lnTo>
                    <a:lnTo>
                      <a:pt x="8" y="78"/>
                    </a:lnTo>
                    <a:lnTo>
                      <a:pt x="8" y="117"/>
                    </a:lnTo>
                    <a:lnTo>
                      <a:pt x="0" y="195"/>
                    </a:lnTo>
                    <a:lnTo>
                      <a:pt x="8" y="257"/>
                    </a:lnTo>
                    <a:lnTo>
                      <a:pt x="8" y="289"/>
                    </a:lnTo>
                    <a:lnTo>
                      <a:pt x="55" y="289"/>
                    </a:lnTo>
                    <a:close/>
                  </a:path>
                </a:pathLst>
              </a:custGeom>
              <a:solidFill>
                <a:srgbClr val="00CC00"/>
              </a:solidFill>
              <a:ln w="9525">
                <a:noFill/>
                <a:round/>
                <a:headEnd/>
                <a:tailEnd/>
              </a:ln>
            </p:spPr>
            <p:txBody>
              <a:bodyPr/>
              <a:lstStyle/>
              <a:p>
                <a:endParaRPr lang="en-GB"/>
              </a:p>
            </p:txBody>
          </p:sp>
          <p:sp>
            <p:nvSpPr>
              <p:cNvPr id="152633" name="Freeform 57"/>
              <p:cNvSpPr>
                <a:spLocks/>
              </p:cNvSpPr>
              <p:nvPr/>
            </p:nvSpPr>
            <p:spPr bwMode="auto">
              <a:xfrm>
                <a:off x="2064" y="1627"/>
                <a:ext cx="139" cy="173"/>
              </a:xfrm>
              <a:custGeom>
                <a:avLst/>
                <a:gdLst/>
                <a:ahLst/>
                <a:cxnLst>
                  <a:cxn ang="0">
                    <a:pos x="0" y="0"/>
                  </a:cxn>
                  <a:cxn ang="0">
                    <a:pos x="8" y="0"/>
                  </a:cxn>
                  <a:cxn ang="0">
                    <a:pos x="16" y="8"/>
                  </a:cxn>
                  <a:cxn ang="0">
                    <a:pos x="55" y="16"/>
                  </a:cxn>
                  <a:cxn ang="0">
                    <a:pos x="109" y="39"/>
                  </a:cxn>
                  <a:cxn ang="0">
                    <a:pos x="187" y="86"/>
                  </a:cxn>
                  <a:cxn ang="0">
                    <a:pos x="211" y="109"/>
                  </a:cxn>
                  <a:cxn ang="0">
                    <a:pos x="226" y="140"/>
                  </a:cxn>
                  <a:cxn ang="0">
                    <a:pos x="242" y="179"/>
                  </a:cxn>
                  <a:cxn ang="0">
                    <a:pos x="250" y="211"/>
                  </a:cxn>
                  <a:cxn ang="0">
                    <a:pos x="258" y="250"/>
                  </a:cxn>
                  <a:cxn ang="0">
                    <a:pos x="258" y="452"/>
                  </a:cxn>
                  <a:cxn ang="0">
                    <a:pos x="265" y="460"/>
                  </a:cxn>
                  <a:cxn ang="0">
                    <a:pos x="265" y="421"/>
                  </a:cxn>
                  <a:cxn ang="0">
                    <a:pos x="273" y="335"/>
                  </a:cxn>
                  <a:cxn ang="0">
                    <a:pos x="273" y="203"/>
                  </a:cxn>
                  <a:cxn ang="0">
                    <a:pos x="265" y="172"/>
                  </a:cxn>
                  <a:cxn ang="0">
                    <a:pos x="242" y="125"/>
                  </a:cxn>
                  <a:cxn ang="0">
                    <a:pos x="211" y="94"/>
                  </a:cxn>
                  <a:cxn ang="0">
                    <a:pos x="164" y="55"/>
                  </a:cxn>
                  <a:cxn ang="0">
                    <a:pos x="117" y="31"/>
                  </a:cxn>
                  <a:cxn ang="0">
                    <a:pos x="63" y="16"/>
                  </a:cxn>
                  <a:cxn ang="0">
                    <a:pos x="31" y="8"/>
                  </a:cxn>
                  <a:cxn ang="0">
                    <a:pos x="8" y="0"/>
                  </a:cxn>
                  <a:cxn ang="0">
                    <a:pos x="0" y="0"/>
                  </a:cxn>
                </a:cxnLst>
                <a:rect l="0" t="0" r="r" b="b"/>
                <a:pathLst>
                  <a:path w="273" h="460">
                    <a:moveTo>
                      <a:pt x="0" y="0"/>
                    </a:moveTo>
                    <a:lnTo>
                      <a:pt x="8" y="0"/>
                    </a:lnTo>
                    <a:lnTo>
                      <a:pt x="16" y="8"/>
                    </a:lnTo>
                    <a:lnTo>
                      <a:pt x="55" y="16"/>
                    </a:lnTo>
                    <a:lnTo>
                      <a:pt x="109" y="39"/>
                    </a:lnTo>
                    <a:lnTo>
                      <a:pt x="187" y="86"/>
                    </a:lnTo>
                    <a:lnTo>
                      <a:pt x="211" y="109"/>
                    </a:lnTo>
                    <a:lnTo>
                      <a:pt x="226" y="140"/>
                    </a:lnTo>
                    <a:lnTo>
                      <a:pt x="242" y="179"/>
                    </a:lnTo>
                    <a:lnTo>
                      <a:pt x="250" y="211"/>
                    </a:lnTo>
                    <a:lnTo>
                      <a:pt x="258" y="250"/>
                    </a:lnTo>
                    <a:lnTo>
                      <a:pt x="258" y="452"/>
                    </a:lnTo>
                    <a:lnTo>
                      <a:pt x="265" y="460"/>
                    </a:lnTo>
                    <a:lnTo>
                      <a:pt x="265" y="421"/>
                    </a:lnTo>
                    <a:lnTo>
                      <a:pt x="273" y="335"/>
                    </a:lnTo>
                    <a:lnTo>
                      <a:pt x="273" y="203"/>
                    </a:lnTo>
                    <a:lnTo>
                      <a:pt x="265" y="172"/>
                    </a:lnTo>
                    <a:lnTo>
                      <a:pt x="242" y="125"/>
                    </a:lnTo>
                    <a:lnTo>
                      <a:pt x="211" y="94"/>
                    </a:lnTo>
                    <a:lnTo>
                      <a:pt x="164" y="55"/>
                    </a:lnTo>
                    <a:lnTo>
                      <a:pt x="117" y="31"/>
                    </a:lnTo>
                    <a:lnTo>
                      <a:pt x="63" y="16"/>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2634" name="Freeform 58"/>
              <p:cNvSpPr>
                <a:spLocks/>
              </p:cNvSpPr>
              <p:nvPr/>
            </p:nvSpPr>
            <p:spPr bwMode="auto">
              <a:xfrm>
                <a:off x="2119" y="1721"/>
                <a:ext cx="96" cy="126"/>
              </a:xfrm>
              <a:custGeom>
                <a:avLst/>
                <a:gdLst/>
                <a:ahLst/>
                <a:cxnLst>
                  <a:cxn ang="0">
                    <a:pos x="149" y="335"/>
                  </a:cxn>
                  <a:cxn ang="0">
                    <a:pos x="149" y="257"/>
                  </a:cxn>
                  <a:cxn ang="0">
                    <a:pos x="141" y="202"/>
                  </a:cxn>
                  <a:cxn ang="0">
                    <a:pos x="125" y="101"/>
                  </a:cxn>
                  <a:cxn ang="0">
                    <a:pos x="117" y="62"/>
                  </a:cxn>
                  <a:cxn ang="0">
                    <a:pos x="102" y="31"/>
                  </a:cxn>
                  <a:cxn ang="0">
                    <a:pos x="86" y="23"/>
                  </a:cxn>
                  <a:cxn ang="0">
                    <a:pos x="63" y="23"/>
                  </a:cxn>
                  <a:cxn ang="0">
                    <a:pos x="32" y="46"/>
                  </a:cxn>
                  <a:cxn ang="0">
                    <a:pos x="8" y="85"/>
                  </a:cxn>
                  <a:cxn ang="0">
                    <a:pos x="0" y="93"/>
                  </a:cxn>
                  <a:cxn ang="0">
                    <a:pos x="0" y="101"/>
                  </a:cxn>
                  <a:cxn ang="0">
                    <a:pos x="0" y="85"/>
                  </a:cxn>
                  <a:cxn ang="0">
                    <a:pos x="16" y="62"/>
                  </a:cxn>
                  <a:cxn ang="0">
                    <a:pos x="24" y="31"/>
                  </a:cxn>
                  <a:cxn ang="0">
                    <a:pos x="47" y="7"/>
                  </a:cxn>
                  <a:cxn ang="0">
                    <a:pos x="71" y="0"/>
                  </a:cxn>
                  <a:cxn ang="0">
                    <a:pos x="102" y="7"/>
                  </a:cxn>
                  <a:cxn ang="0">
                    <a:pos x="133" y="31"/>
                  </a:cxn>
                  <a:cxn ang="0">
                    <a:pos x="141" y="46"/>
                  </a:cxn>
                  <a:cxn ang="0">
                    <a:pos x="149" y="78"/>
                  </a:cxn>
                  <a:cxn ang="0">
                    <a:pos x="172" y="241"/>
                  </a:cxn>
                  <a:cxn ang="0">
                    <a:pos x="180" y="280"/>
                  </a:cxn>
                  <a:cxn ang="0">
                    <a:pos x="188" y="311"/>
                  </a:cxn>
                  <a:cxn ang="0">
                    <a:pos x="188" y="335"/>
                  </a:cxn>
                  <a:cxn ang="0">
                    <a:pos x="149" y="335"/>
                  </a:cxn>
                </a:cxnLst>
                <a:rect l="0" t="0" r="r" b="b"/>
                <a:pathLst>
                  <a:path w="188" h="335">
                    <a:moveTo>
                      <a:pt x="149" y="335"/>
                    </a:moveTo>
                    <a:lnTo>
                      <a:pt x="149" y="257"/>
                    </a:lnTo>
                    <a:lnTo>
                      <a:pt x="141" y="202"/>
                    </a:lnTo>
                    <a:lnTo>
                      <a:pt x="125" y="101"/>
                    </a:lnTo>
                    <a:lnTo>
                      <a:pt x="117" y="62"/>
                    </a:lnTo>
                    <a:lnTo>
                      <a:pt x="102" y="31"/>
                    </a:lnTo>
                    <a:lnTo>
                      <a:pt x="86" y="23"/>
                    </a:lnTo>
                    <a:lnTo>
                      <a:pt x="63" y="23"/>
                    </a:lnTo>
                    <a:lnTo>
                      <a:pt x="32" y="46"/>
                    </a:lnTo>
                    <a:lnTo>
                      <a:pt x="8" y="85"/>
                    </a:lnTo>
                    <a:lnTo>
                      <a:pt x="0" y="93"/>
                    </a:lnTo>
                    <a:lnTo>
                      <a:pt x="0" y="101"/>
                    </a:lnTo>
                    <a:lnTo>
                      <a:pt x="0" y="85"/>
                    </a:lnTo>
                    <a:lnTo>
                      <a:pt x="16" y="62"/>
                    </a:lnTo>
                    <a:lnTo>
                      <a:pt x="24" y="31"/>
                    </a:lnTo>
                    <a:lnTo>
                      <a:pt x="47" y="7"/>
                    </a:lnTo>
                    <a:lnTo>
                      <a:pt x="71" y="0"/>
                    </a:lnTo>
                    <a:lnTo>
                      <a:pt x="102" y="7"/>
                    </a:lnTo>
                    <a:lnTo>
                      <a:pt x="133" y="31"/>
                    </a:lnTo>
                    <a:lnTo>
                      <a:pt x="141" y="46"/>
                    </a:lnTo>
                    <a:lnTo>
                      <a:pt x="149" y="78"/>
                    </a:lnTo>
                    <a:lnTo>
                      <a:pt x="172" y="241"/>
                    </a:lnTo>
                    <a:lnTo>
                      <a:pt x="180" y="280"/>
                    </a:lnTo>
                    <a:lnTo>
                      <a:pt x="188" y="311"/>
                    </a:lnTo>
                    <a:lnTo>
                      <a:pt x="188" y="335"/>
                    </a:lnTo>
                    <a:lnTo>
                      <a:pt x="149" y="335"/>
                    </a:lnTo>
                    <a:close/>
                  </a:path>
                </a:pathLst>
              </a:custGeom>
              <a:solidFill>
                <a:srgbClr val="66CC00"/>
              </a:solidFill>
              <a:ln w="9525">
                <a:noFill/>
                <a:round/>
                <a:headEnd/>
                <a:tailEnd/>
              </a:ln>
            </p:spPr>
            <p:txBody>
              <a:bodyPr/>
              <a:lstStyle/>
              <a:p>
                <a:endParaRPr lang="en-GB"/>
              </a:p>
            </p:txBody>
          </p:sp>
          <p:sp>
            <p:nvSpPr>
              <p:cNvPr id="152635" name="Freeform 59"/>
              <p:cNvSpPr>
                <a:spLocks/>
              </p:cNvSpPr>
              <p:nvPr/>
            </p:nvSpPr>
            <p:spPr bwMode="auto">
              <a:xfrm>
                <a:off x="2203" y="1636"/>
                <a:ext cx="91" cy="211"/>
              </a:xfrm>
              <a:custGeom>
                <a:avLst/>
                <a:gdLst/>
                <a:ahLst/>
                <a:cxnLst>
                  <a:cxn ang="0">
                    <a:pos x="0" y="562"/>
                  </a:cxn>
                  <a:cxn ang="0">
                    <a:pos x="0" y="258"/>
                  </a:cxn>
                  <a:cxn ang="0">
                    <a:pos x="8" y="195"/>
                  </a:cxn>
                  <a:cxn ang="0">
                    <a:pos x="24" y="141"/>
                  </a:cxn>
                  <a:cxn ang="0">
                    <a:pos x="39" y="102"/>
                  </a:cxn>
                  <a:cxn ang="0">
                    <a:pos x="63" y="71"/>
                  </a:cxn>
                  <a:cxn ang="0">
                    <a:pos x="117" y="24"/>
                  </a:cxn>
                  <a:cxn ang="0">
                    <a:pos x="141" y="16"/>
                  </a:cxn>
                  <a:cxn ang="0">
                    <a:pos x="172" y="0"/>
                  </a:cxn>
                  <a:cxn ang="0">
                    <a:pos x="180" y="0"/>
                  </a:cxn>
                  <a:cxn ang="0">
                    <a:pos x="172" y="0"/>
                  </a:cxn>
                  <a:cxn ang="0">
                    <a:pos x="164" y="8"/>
                  </a:cxn>
                  <a:cxn ang="0">
                    <a:pos x="125" y="32"/>
                  </a:cxn>
                  <a:cxn ang="0">
                    <a:pos x="78" y="63"/>
                  </a:cxn>
                  <a:cxn ang="0">
                    <a:pos x="63" y="86"/>
                  </a:cxn>
                  <a:cxn ang="0">
                    <a:pos x="55" y="110"/>
                  </a:cxn>
                  <a:cxn ang="0">
                    <a:pos x="24" y="219"/>
                  </a:cxn>
                  <a:cxn ang="0">
                    <a:pos x="16" y="258"/>
                  </a:cxn>
                  <a:cxn ang="0">
                    <a:pos x="16" y="562"/>
                  </a:cxn>
                  <a:cxn ang="0">
                    <a:pos x="0" y="562"/>
                  </a:cxn>
                </a:cxnLst>
                <a:rect l="0" t="0" r="r" b="b"/>
                <a:pathLst>
                  <a:path w="180" h="562">
                    <a:moveTo>
                      <a:pt x="0" y="562"/>
                    </a:moveTo>
                    <a:lnTo>
                      <a:pt x="0" y="258"/>
                    </a:lnTo>
                    <a:lnTo>
                      <a:pt x="8" y="195"/>
                    </a:lnTo>
                    <a:lnTo>
                      <a:pt x="24" y="141"/>
                    </a:lnTo>
                    <a:lnTo>
                      <a:pt x="39" y="102"/>
                    </a:lnTo>
                    <a:lnTo>
                      <a:pt x="63" y="71"/>
                    </a:lnTo>
                    <a:lnTo>
                      <a:pt x="117" y="24"/>
                    </a:lnTo>
                    <a:lnTo>
                      <a:pt x="141" y="16"/>
                    </a:lnTo>
                    <a:lnTo>
                      <a:pt x="172" y="0"/>
                    </a:lnTo>
                    <a:lnTo>
                      <a:pt x="180" y="0"/>
                    </a:lnTo>
                    <a:lnTo>
                      <a:pt x="172" y="0"/>
                    </a:lnTo>
                    <a:lnTo>
                      <a:pt x="164" y="8"/>
                    </a:lnTo>
                    <a:lnTo>
                      <a:pt x="125" y="32"/>
                    </a:lnTo>
                    <a:lnTo>
                      <a:pt x="78" y="63"/>
                    </a:lnTo>
                    <a:lnTo>
                      <a:pt x="63" y="86"/>
                    </a:lnTo>
                    <a:lnTo>
                      <a:pt x="55" y="110"/>
                    </a:lnTo>
                    <a:lnTo>
                      <a:pt x="24" y="219"/>
                    </a:lnTo>
                    <a:lnTo>
                      <a:pt x="16" y="258"/>
                    </a:lnTo>
                    <a:lnTo>
                      <a:pt x="16" y="562"/>
                    </a:lnTo>
                    <a:lnTo>
                      <a:pt x="0" y="562"/>
                    </a:lnTo>
                    <a:close/>
                  </a:path>
                </a:pathLst>
              </a:custGeom>
              <a:solidFill>
                <a:srgbClr val="8CFF1A"/>
              </a:solidFill>
              <a:ln w="9525">
                <a:noFill/>
                <a:round/>
                <a:headEnd/>
                <a:tailEnd/>
              </a:ln>
            </p:spPr>
            <p:txBody>
              <a:bodyPr/>
              <a:lstStyle/>
              <a:p>
                <a:endParaRPr lang="en-GB"/>
              </a:p>
            </p:txBody>
          </p:sp>
          <p:sp>
            <p:nvSpPr>
              <p:cNvPr id="152636" name="Freeform 60"/>
              <p:cNvSpPr>
                <a:spLocks/>
              </p:cNvSpPr>
              <p:nvPr/>
            </p:nvSpPr>
            <p:spPr bwMode="auto">
              <a:xfrm>
                <a:off x="2222" y="1783"/>
                <a:ext cx="32" cy="64"/>
              </a:xfrm>
              <a:custGeom>
                <a:avLst/>
                <a:gdLst/>
                <a:ahLst/>
                <a:cxnLst>
                  <a:cxn ang="0">
                    <a:pos x="24" y="172"/>
                  </a:cxn>
                  <a:cxn ang="0">
                    <a:pos x="24" y="156"/>
                  </a:cxn>
                  <a:cxn ang="0">
                    <a:pos x="16" y="109"/>
                  </a:cxn>
                  <a:cxn ang="0">
                    <a:pos x="16" y="55"/>
                  </a:cxn>
                  <a:cxn ang="0">
                    <a:pos x="24" y="32"/>
                  </a:cxn>
                  <a:cxn ang="0">
                    <a:pos x="31" y="16"/>
                  </a:cxn>
                  <a:cxn ang="0">
                    <a:pos x="39" y="8"/>
                  </a:cxn>
                  <a:cxn ang="0">
                    <a:pos x="39" y="16"/>
                  </a:cxn>
                  <a:cxn ang="0">
                    <a:pos x="55" y="39"/>
                  </a:cxn>
                  <a:cxn ang="0">
                    <a:pos x="63" y="63"/>
                  </a:cxn>
                  <a:cxn ang="0">
                    <a:pos x="63" y="78"/>
                  </a:cxn>
                  <a:cxn ang="0">
                    <a:pos x="63" y="24"/>
                  </a:cxn>
                  <a:cxn ang="0">
                    <a:pos x="55" y="8"/>
                  </a:cxn>
                  <a:cxn ang="0">
                    <a:pos x="31" y="0"/>
                  </a:cxn>
                  <a:cxn ang="0">
                    <a:pos x="16" y="8"/>
                  </a:cxn>
                  <a:cxn ang="0">
                    <a:pos x="16" y="24"/>
                  </a:cxn>
                  <a:cxn ang="0">
                    <a:pos x="8" y="39"/>
                  </a:cxn>
                  <a:cxn ang="0">
                    <a:pos x="0" y="86"/>
                  </a:cxn>
                  <a:cxn ang="0">
                    <a:pos x="0" y="172"/>
                  </a:cxn>
                  <a:cxn ang="0">
                    <a:pos x="24" y="172"/>
                  </a:cxn>
                </a:cxnLst>
                <a:rect l="0" t="0" r="r" b="b"/>
                <a:pathLst>
                  <a:path w="63" h="172">
                    <a:moveTo>
                      <a:pt x="24" y="172"/>
                    </a:moveTo>
                    <a:lnTo>
                      <a:pt x="24" y="156"/>
                    </a:lnTo>
                    <a:lnTo>
                      <a:pt x="16" y="109"/>
                    </a:lnTo>
                    <a:lnTo>
                      <a:pt x="16" y="55"/>
                    </a:lnTo>
                    <a:lnTo>
                      <a:pt x="24" y="32"/>
                    </a:lnTo>
                    <a:lnTo>
                      <a:pt x="31" y="16"/>
                    </a:lnTo>
                    <a:lnTo>
                      <a:pt x="39" y="8"/>
                    </a:lnTo>
                    <a:lnTo>
                      <a:pt x="39" y="16"/>
                    </a:lnTo>
                    <a:lnTo>
                      <a:pt x="55" y="39"/>
                    </a:lnTo>
                    <a:lnTo>
                      <a:pt x="63" y="63"/>
                    </a:lnTo>
                    <a:lnTo>
                      <a:pt x="63" y="78"/>
                    </a:lnTo>
                    <a:lnTo>
                      <a:pt x="63" y="24"/>
                    </a:lnTo>
                    <a:lnTo>
                      <a:pt x="55" y="8"/>
                    </a:lnTo>
                    <a:lnTo>
                      <a:pt x="31" y="0"/>
                    </a:lnTo>
                    <a:lnTo>
                      <a:pt x="16" y="8"/>
                    </a:lnTo>
                    <a:lnTo>
                      <a:pt x="16" y="24"/>
                    </a:lnTo>
                    <a:lnTo>
                      <a:pt x="8" y="39"/>
                    </a:lnTo>
                    <a:lnTo>
                      <a:pt x="0" y="86"/>
                    </a:lnTo>
                    <a:lnTo>
                      <a:pt x="0" y="172"/>
                    </a:lnTo>
                    <a:lnTo>
                      <a:pt x="24" y="172"/>
                    </a:lnTo>
                    <a:close/>
                  </a:path>
                </a:pathLst>
              </a:custGeom>
              <a:solidFill>
                <a:srgbClr val="00FF00"/>
              </a:solidFill>
              <a:ln w="9525">
                <a:noFill/>
                <a:round/>
                <a:headEnd/>
                <a:tailEnd/>
              </a:ln>
            </p:spPr>
            <p:txBody>
              <a:bodyPr/>
              <a:lstStyle/>
              <a:p>
                <a:endParaRPr lang="en-GB"/>
              </a:p>
            </p:txBody>
          </p:sp>
          <p:grpSp>
            <p:nvGrpSpPr>
              <p:cNvPr id="8" name="Group 61"/>
              <p:cNvGrpSpPr>
                <a:grpSpLocks/>
              </p:cNvGrpSpPr>
              <p:nvPr/>
            </p:nvGrpSpPr>
            <p:grpSpPr bwMode="auto">
              <a:xfrm>
                <a:off x="2304" y="1584"/>
                <a:ext cx="242" cy="294"/>
                <a:chOff x="2396" y="1565"/>
                <a:chExt cx="242" cy="294"/>
              </a:xfrm>
            </p:grpSpPr>
            <p:sp>
              <p:nvSpPr>
                <p:cNvPr id="152638" name="Freeform 62"/>
                <p:cNvSpPr>
                  <a:spLocks/>
                </p:cNvSpPr>
                <p:nvPr/>
              </p:nvSpPr>
              <p:spPr bwMode="auto">
                <a:xfrm>
                  <a:off x="2396" y="1633"/>
                  <a:ext cx="123" cy="223"/>
                </a:xfrm>
                <a:custGeom>
                  <a:avLst/>
                  <a:gdLst/>
                  <a:ahLst/>
                  <a:cxnLst>
                    <a:cxn ang="0">
                      <a:pos x="234" y="592"/>
                    </a:cxn>
                    <a:cxn ang="0">
                      <a:pos x="234" y="452"/>
                    </a:cxn>
                    <a:cxn ang="0">
                      <a:pos x="211" y="195"/>
                    </a:cxn>
                    <a:cxn ang="0">
                      <a:pos x="195" y="124"/>
                    </a:cxn>
                    <a:cxn ang="0">
                      <a:pos x="180" y="101"/>
                    </a:cxn>
                    <a:cxn ang="0">
                      <a:pos x="172" y="85"/>
                    </a:cxn>
                    <a:cxn ang="0">
                      <a:pos x="117" y="39"/>
                    </a:cxn>
                    <a:cxn ang="0">
                      <a:pos x="63" y="15"/>
                    </a:cxn>
                    <a:cxn ang="0">
                      <a:pos x="16" y="0"/>
                    </a:cxn>
                    <a:cxn ang="0">
                      <a:pos x="0" y="0"/>
                    </a:cxn>
                    <a:cxn ang="0">
                      <a:pos x="55" y="0"/>
                    </a:cxn>
                    <a:cxn ang="0">
                      <a:pos x="94" y="15"/>
                    </a:cxn>
                    <a:cxn ang="0">
                      <a:pos x="133" y="39"/>
                    </a:cxn>
                    <a:cxn ang="0">
                      <a:pos x="180" y="70"/>
                    </a:cxn>
                    <a:cxn ang="0">
                      <a:pos x="195" y="85"/>
                    </a:cxn>
                    <a:cxn ang="0">
                      <a:pos x="227" y="148"/>
                    </a:cxn>
                    <a:cxn ang="0">
                      <a:pos x="234" y="195"/>
                    </a:cxn>
                    <a:cxn ang="0">
                      <a:pos x="242" y="249"/>
                    </a:cxn>
                    <a:cxn ang="0">
                      <a:pos x="242" y="592"/>
                    </a:cxn>
                    <a:cxn ang="0">
                      <a:pos x="234" y="592"/>
                    </a:cxn>
                  </a:cxnLst>
                  <a:rect l="0" t="0" r="r" b="b"/>
                  <a:pathLst>
                    <a:path w="242" h="592">
                      <a:moveTo>
                        <a:pt x="234" y="592"/>
                      </a:moveTo>
                      <a:lnTo>
                        <a:pt x="234" y="452"/>
                      </a:lnTo>
                      <a:lnTo>
                        <a:pt x="211" y="195"/>
                      </a:lnTo>
                      <a:lnTo>
                        <a:pt x="195" y="124"/>
                      </a:lnTo>
                      <a:lnTo>
                        <a:pt x="180" y="101"/>
                      </a:lnTo>
                      <a:lnTo>
                        <a:pt x="172" y="85"/>
                      </a:lnTo>
                      <a:lnTo>
                        <a:pt x="117" y="39"/>
                      </a:lnTo>
                      <a:lnTo>
                        <a:pt x="63" y="15"/>
                      </a:lnTo>
                      <a:lnTo>
                        <a:pt x="16" y="0"/>
                      </a:lnTo>
                      <a:lnTo>
                        <a:pt x="0" y="0"/>
                      </a:lnTo>
                      <a:lnTo>
                        <a:pt x="55" y="0"/>
                      </a:lnTo>
                      <a:lnTo>
                        <a:pt x="94" y="15"/>
                      </a:lnTo>
                      <a:lnTo>
                        <a:pt x="133" y="39"/>
                      </a:lnTo>
                      <a:lnTo>
                        <a:pt x="180" y="70"/>
                      </a:lnTo>
                      <a:lnTo>
                        <a:pt x="195" y="85"/>
                      </a:lnTo>
                      <a:lnTo>
                        <a:pt x="227" y="148"/>
                      </a:lnTo>
                      <a:lnTo>
                        <a:pt x="234" y="195"/>
                      </a:lnTo>
                      <a:lnTo>
                        <a:pt x="242" y="249"/>
                      </a:lnTo>
                      <a:lnTo>
                        <a:pt x="242" y="592"/>
                      </a:lnTo>
                      <a:lnTo>
                        <a:pt x="234" y="592"/>
                      </a:lnTo>
                      <a:close/>
                    </a:path>
                  </a:pathLst>
                </a:custGeom>
                <a:solidFill>
                  <a:srgbClr val="00FF00"/>
                </a:solidFill>
                <a:ln w="9525">
                  <a:noFill/>
                  <a:round/>
                  <a:headEnd/>
                  <a:tailEnd/>
                </a:ln>
              </p:spPr>
              <p:txBody>
                <a:bodyPr/>
                <a:lstStyle/>
                <a:p>
                  <a:endParaRPr lang="en-GB"/>
                </a:p>
              </p:txBody>
            </p:sp>
            <p:sp>
              <p:nvSpPr>
                <p:cNvPr id="152639" name="Freeform 63"/>
                <p:cNvSpPr>
                  <a:spLocks/>
                </p:cNvSpPr>
                <p:nvPr/>
              </p:nvSpPr>
              <p:spPr bwMode="auto">
                <a:xfrm>
                  <a:off x="2523" y="1715"/>
                  <a:ext cx="115" cy="144"/>
                </a:xfrm>
                <a:custGeom>
                  <a:avLst/>
                  <a:gdLst/>
                  <a:ahLst/>
                  <a:cxnLst>
                    <a:cxn ang="0">
                      <a:pos x="47" y="382"/>
                    </a:cxn>
                    <a:cxn ang="0">
                      <a:pos x="47" y="366"/>
                    </a:cxn>
                    <a:cxn ang="0">
                      <a:pos x="39" y="335"/>
                    </a:cxn>
                    <a:cxn ang="0">
                      <a:pos x="31" y="281"/>
                    </a:cxn>
                    <a:cxn ang="0">
                      <a:pos x="31" y="226"/>
                    </a:cxn>
                    <a:cxn ang="0">
                      <a:pos x="23" y="164"/>
                    </a:cxn>
                    <a:cxn ang="0">
                      <a:pos x="23" y="109"/>
                    </a:cxn>
                    <a:cxn ang="0">
                      <a:pos x="39" y="62"/>
                    </a:cxn>
                    <a:cxn ang="0">
                      <a:pos x="55" y="31"/>
                    </a:cxn>
                    <a:cxn ang="0">
                      <a:pos x="78" y="23"/>
                    </a:cxn>
                    <a:cxn ang="0">
                      <a:pos x="101" y="31"/>
                    </a:cxn>
                    <a:cxn ang="0">
                      <a:pos x="133" y="47"/>
                    </a:cxn>
                    <a:cxn ang="0">
                      <a:pos x="164" y="78"/>
                    </a:cxn>
                    <a:cxn ang="0">
                      <a:pos x="210" y="133"/>
                    </a:cxn>
                    <a:cxn ang="0">
                      <a:pos x="218" y="156"/>
                    </a:cxn>
                    <a:cxn ang="0">
                      <a:pos x="226" y="164"/>
                    </a:cxn>
                    <a:cxn ang="0">
                      <a:pos x="226" y="156"/>
                    </a:cxn>
                    <a:cxn ang="0">
                      <a:pos x="218" y="148"/>
                    </a:cxn>
                    <a:cxn ang="0">
                      <a:pos x="195" y="109"/>
                    </a:cxn>
                    <a:cxn ang="0">
                      <a:pos x="172" y="62"/>
                    </a:cxn>
                    <a:cxn ang="0">
                      <a:pos x="140" y="23"/>
                    </a:cxn>
                    <a:cxn ang="0">
                      <a:pos x="109" y="8"/>
                    </a:cxn>
                    <a:cxn ang="0">
                      <a:pos x="70" y="0"/>
                    </a:cxn>
                    <a:cxn ang="0">
                      <a:pos x="47" y="8"/>
                    </a:cxn>
                    <a:cxn ang="0">
                      <a:pos x="31" y="16"/>
                    </a:cxn>
                    <a:cxn ang="0">
                      <a:pos x="16" y="39"/>
                    </a:cxn>
                    <a:cxn ang="0">
                      <a:pos x="8" y="70"/>
                    </a:cxn>
                    <a:cxn ang="0">
                      <a:pos x="0" y="109"/>
                    </a:cxn>
                    <a:cxn ang="0">
                      <a:pos x="0" y="312"/>
                    </a:cxn>
                    <a:cxn ang="0">
                      <a:pos x="8" y="343"/>
                    </a:cxn>
                    <a:cxn ang="0">
                      <a:pos x="8" y="382"/>
                    </a:cxn>
                    <a:cxn ang="0">
                      <a:pos x="47" y="382"/>
                    </a:cxn>
                  </a:cxnLst>
                  <a:rect l="0" t="0" r="r" b="b"/>
                  <a:pathLst>
                    <a:path w="226" h="382">
                      <a:moveTo>
                        <a:pt x="47" y="382"/>
                      </a:moveTo>
                      <a:lnTo>
                        <a:pt x="47" y="366"/>
                      </a:lnTo>
                      <a:lnTo>
                        <a:pt x="39" y="335"/>
                      </a:lnTo>
                      <a:lnTo>
                        <a:pt x="31" y="281"/>
                      </a:lnTo>
                      <a:lnTo>
                        <a:pt x="31" y="226"/>
                      </a:lnTo>
                      <a:lnTo>
                        <a:pt x="23" y="164"/>
                      </a:lnTo>
                      <a:lnTo>
                        <a:pt x="23" y="109"/>
                      </a:lnTo>
                      <a:lnTo>
                        <a:pt x="39" y="62"/>
                      </a:lnTo>
                      <a:lnTo>
                        <a:pt x="55" y="31"/>
                      </a:lnTo>
                      <a:lnTo>
                        <a:pt x="78" y="23"/>
                      </a:lnTo>
                      <a:lnTo>
                        <a:pt x="101" y="31"/>
                      </a:lnTo>
                      <a:lnTo>
                        <a:pt x="133" y="47"/>
                      </a:lnTo>
                      <a:lnTo>
                        <a:pt x="164" y="78"/>
                      </a:lnTo>
                      <a:lnTo>
                        <a:pt x="210" y="133"/>
                      </a:lnTo>
                      <a:lnTo>
                        <a:pt x="218" y="156"/>
                      </a:lnTo>
                      <a:lnTo>
                        <a:pt x="226" y="164"/>
                      </a:lnTo>
                      <a:lnTo>
                        <a:pt x="226" y="156"/>
                      </a:lnTo>
                      <a:lnTo>
                        <a:pt x="218" y="148"/>
                      </a:lnTo>
                      <a:lnTo>
                        <a:pt x="195" y="109"/>
                      </a:lnTo>
                      <a:lnTo>
                        <a:pt x="172" y="62"/>
                      </a:lnTo>
                      <a:lnTo>
                        <a:pt x="140" y="23"/>
                      </a:lnTo>
                      <a:lnTo>
                        <a:pt x="109" y="8"/>
                      </a:lnTo>
                      <a:lnTo>
                        <a:pt x="70" y="0"/>
                      </a:lnTo>
                      <a:lnTo>
                        <a:pt x="47" y="8"/>
                      </a:lnTo>
                      <a:lnTo>
                        <a:pt x="31" y="16"/>
                      </a:lnTo>
                      <a:lnTo>
                        <a:pt x="16" y="39"/>
                      </a:lnTo>
                      <a:lnTo>
                        <a:pt x="8" y="70"/>
                      </a:lnTo>
                      <a:lnTo>
                        <a:pt x="0" y="109"/>
                      </a:lnTo>
                      <a:lnTo>
                        <a:pt x="0" y="312"/>
                      </a:lnTo>
                      <a:lnTo>
                        <a:pt x="8" y="343"/>
                      </a:lnTo>
                      <a:lnTo>
                        <a:pt x="8" y="382"/>
                      </a:lnTo>
                      <a:lnTo>
                        <a:pt x="47" y="382"/>
                      </a:lnTo>
                      <a:close/>
                    </a:path>
                  </a:pathLst>
                </a:custGeom>
                <a:solidFill>
                  <a:srgbClr val="00CC00"/>
                </a:solidFill>
                <a:ln w="9525">
                  <a:noFill/>
                  <a:round/>
                  <a:headEnd/>
                  <a:tailEnd/>
                </a:ln>
              </p:spPr>
              <p:txBody>
                <a:bodyPr/>
                <a:lstStyle/>
                <a:p>
                  <a:endParaRPr lang="en-GB"/>
                </a:p>
              </p:txBody>
            </p:sp>
            <p:sp>
              <p:nvSpPr>
                <p:cNvPr id="152640" name="Freeform 64"/>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2641" name="Freeform 65"/>
                <p:cNvSpPr>
                  <a:spLocks/>
                </p:cNvSpPr>
                <p:nvPr/>
              </p:nvSpPr>
              <p:spPr bwMode="auto">
                <a:xfrm>
                  <a:off x="2523" y="1565"/>
                  <a:ext cx="91" cy="294"/>
                </a:xfrm>
                <a:custGeom>
                  <a:avLst/>
                  <a:gdLst/>
                  <a:ahLst/>
                  <a:cxnLst>
                    <a:cxn ang="0">
                      <a:pos x="0" y="780"/>
                    </a:cxn>
                    <a:cxn ang="0">
                      <a:pos x="0" y="414"/>
                    </a:cxn>
                    <a:cxn ang="0">
                      <a:pos x="8" y="343"/>
                    </a:cxn>
                    <a:cxn ang="0">
                      <a:pos x="23" y="281"/>
                    </a:cxn>
                    <a:cxn ang="0">
                      <a:pos x="62" y="180"/>
                    </a:cxn>
                    <a:cxn ang="0">
                      <a:pos x="117" y="94"/>
                    </a:cxn>
                    <a:cxn ang="0">
                      <a:pos x="140" y="55"/>
                    </a:cxn>
                    <a:cxn ang="0">
                      <a:pos x="164" y="24"/>
                    </a:cxn>
                    <a:cxn ang="0">
                      <a:pos x="172" y="8"/>
                    </a:cxn>
                    <a:cxn ang="0">
                      <a:pos x="179" y="0"/>
                    </a:cxn>
                    <a:cxn ang="0">
                      <a:pos x="172" y="8"/>
                    </a:cxn>
                    <a:cxn ang="0">
                      <a:pos x="148" y="55"/>
                    </a:cxn>
                    <a:cxn ang="0">
                      <a:pos x="125" y="86"/>
                    </a:cxn>
                    <a:cxn ang="0">
                      <a:pos x="86" y="172"/>
                    </a:cxn>
                    <a:cxn ang="0">
                      <a:pos x="70" y="211"/>
                    </a:cxn>
                    <a:cxn ang="0">
                      <a:pos x="55" y="242"/>
                    </a:cxn>
                    <a:cxn ang="0">
                      <a:pos x="23" y="367"/>
                    </a:cxn>
                    <a:cxn ang="0">
                      <a:pos x="16" y="421"/>
                    </a:cxn>
                    <a:cxn ang="0">
                      <a:pos x="16" y="437"/>
                    </a:cxn>
                    <a:cxn ang="0">
                      <a:pos x="23" y="772"/>
                    </a:cxn>
                    <a:cxn ang="0">
                      <a:pos x="0" y="780"/>
                    </a:cxn>
                  </a:cxnLst>
                  <a:rect l="0" t="0" r="r" b="b"/>
                  <a:pathLst>
                    <a:path w="179" h="780">
                      <a:moveTo>
                        <a:pt x="0" y="780"/>
                      </a:moveTo>
                      <a:lnTo>
                        <a:pt x="0" y="414"/>
                      </a:lnTo>
                      <a:lnTo>
                        <a:pt x="8" y="343"/>
                      </a:lnTo>
                      <a:lnTo>
                        <a:pt x="23" y="281"/>
                      </a:lnTo>
                      <a:lnTo>
                        <a:pt x="62" y="180"/>
                      </a:lnTo>
                      <a:lnTo>
                        <a:pt x="117" y="94"/>
                      </a:lnTo>
                      <a:lnTo>
                        <a:pt x="140" y="55"/>
                      </a:lnTo>
                      <a:lnTo>
                        <a:pt x="164" y="24"/>
                      </a:lnTo>
                      <a:lnTo>
                        <a:pt x="172" y="8"/>
                      </a:lnTo>
                      <a:lnTo>
                        <a:pt x="179" y="0"/>
                      </a:lnTo>
                      <a:lnTo>
                        <a:pt x="172" y="8"/>
                      </a:lnTo>
                      <a:lnTo>
                        <a:pt x="148" y="55"/>
                      </a:lnTo>
                      <a:lnTo>
                        <a:pt x="125" y="86"/>
                      </a:lnTo>
                      <a:lnTo>
                        <a:pt x="86" y="172"/>
                      </a:lnTo>
                      <a:lnTo>
                        <a:pt x="70" y="211"/>
                      </a:lnTo>
                      <a:lnTo>
                        <a:pt x="55" y="242"/>
                      </a:lnTo>
                      <a:lnTo>
                        <a:pt x="23" y="367"/>
                      </a:lnTo>
                      <a:lnTo>
                        <a:pt x="16" y="421"/>
                      </a:lnTo>
                      <a:lnTo>
                        <a:pt x="16" y="437"/>
                      </a:lnTo>
                      <a:lnTo>
                        <a:pt x="23" y="772"/>
                      </a:lnTo>
                      <a:lnTo>
                        <a:pt x="0" y="780"/>
                      </a:lnTo>
                      <a:close/>
                    </a:path>
                  </a:pathLst>
                </a:custGeom>
                <a:solidFill>
                  <a:srgbClr val="8CFF1A"/>
                </a:solidFill>
                <a:ln w="9525">
                  <a:noFill/>
                  <a:round/>
                  <a:headEnd/>
                  <a:tailEnd/>
                </a:ln>
              </p:spPr>
              <p:txBody>
                <a:bodyPr/>
                <a:lstStyle/>
                <a:p>
                  <a:endParaRPr lang="en-GB"/>
                </a:p>
              </p:txBody>
            </p:sp>
            <p:sp>
              <p:nvSpPr>
                <p:cNvPr id="152642" name="Freeform 66"/>
                <p:cNvSpPr>
                  <a:spLocks/>
                </p:cNvSpPr>
                <p:nvPr/>
              </p:nvSpPr>
              <p:spPr bwMode="auto">
                <a:xfrm>
                  <a:off x="2531" y="1786"/>
                  <a:ext cx="32" cy="73"/>
                </a:xfrm>
                <a:custGeom>
                  <a:avLst/>
                  <a:gdLst/>
                  <a:ahLst/>
                  <a:cxnLst>
                    <a:cxn ang="0">
                      <a:pos x="23" y="195"/>
                    </a:cxn>
                    <a:cxn ang="0">
                      <a:pos x="23" y="187"/>
                    </a:cxn>
                    <a:cxn ang="0">
                      <a:pos x="15" y="172"/>
                    </a:cxn>
                    <a:cxn ang="0">
                      <a:pos x="15" y="70"/>
                    </a:cxn>
                    <a:cxn ang="0">
                      <a:pos x="23" y="39"/>
                    </a:cxn>
                    <a:cxn ang="0">
                      <a:pos x="31" y="24"/>
                    </a:cxn>
                    <a:cxn ang="0">
                      <a:pos x="39" y="16"/>
                    </a:cxn>
                    <a:cxn ang="0">
                      <a:pos x="39" y="24"/>
                    </a:cxn>
                    <a:cxn ang="0">
                      <a:pos x="54" y="47"/>
                    </a:cxn>
                    <a:cxn ang="0">
                      <a:pos x="62" y="70"/>
                    </a:cxn>
                    <a:cxn ang="0">
                      <a:pos x="62" y="86"/>
                    </a:cxn>
                    <a:cxn ang="0">
                      <a:pos x="62" y="31"/>
                    </a:cxn>
                    <a:cxn ang="0">
                      <a:pos x="54" y="16"/>
                    </a:cxn>
                    <a:cxn ang="0">
                      <a:pos x="46" y="8"/>
                    </a:cxn>
                    <a:cxn ang="0">
                      <a:pos x="31" y="0"/>
                    </a:cxn>
                    <a:cxn ang="0">
                      <a:pos x="15" y="8"/>
                    </a:cxn>
                    <a:cxn ang="0">
                      <a:pos x="7" y="24"/>
                    </a:cxn>
                    <a:cxn ang="0">
                      <a:pos x="0" y="47"/>
                    </a:cxn>
                    <a:cxn ang="0">
                      <a:pos x="0" y="195"/>
                    </a:cxn>
                    <a:cxn ang="0">
                      <a:pos x="23" y="195"/>
                    </a:cxn>
                  </a:cxnLst>
                  <a:rect l="0" t="0" r="r" b="b"/>
                  <a:pathLst>
                    <a:path w="62" h="195">
                      <a:moveTo>
                        <a:pt x="23" y="195"/>
                      </a:moveTo>
                      <a:lnTo>
                        <a:pt x="23" y="187"/>
                      </a:lnTo>
                      <a:lnTo>
                        <a:pt x="15" y="172"/>
                      </a:lnTo>
                      <a:lnTo>
                        <a:pt x="15" y="70"/>
                      </a:lnTo>
                      <a:lnTo>
                        <a:pt x="23" y="39"/>
                      </a:lnTo>
                      <a:lnTo>
                        <a:pt x="31" y="24"/>
                      </a:lnTo>
                      <a:lnTo>
                        <a:pt x="39" y="16"/>
                      </a:lnTo>
                      <a:lnTo>
                        <a:pt x="39" y="24"/>
                      </a:lnTo>
                      <a:lnTo>
                        <a:pt x="54" y="47"/>
                      </a:lnTo>
                      <a:lnTo>
                        <a:pt x="62" y="70"/>
                      </a:lnTo>
                      <a:lnTo>
                        <a:pt x="62" y="86"/>
                      </a:lnTo>
                      <a:lnTo>
                        <a:pt x="62" y="31"/>
                      </a:lnTo>
                      <a:lnTo>
                        <a:pt x="54" y="16"/>
                      </a:lnTo>
                      <a:lnTo>
                        <a:pt x="46" y="8"/>
                      </a:lnTo>
                      <a:lnTo>
                        <a:pt x="31" y="0"/>
                      </a:lnTo>
                      <a:lnTo>
                        <a:pt x="15" y="8"/>
                      </a:lnTo>
                      <a:lnTo>
                        <a:pt x="7" y="24"/>
                      </a:lnTo>
                      <a:lnTo>
                        <a:pt x="0" y="47"/>
                      </a:lnTo>
                      <a:lnTo>
                        <a:pt x="0" y="195"/>
                      </a:lnTo>
                      <a:lnTo>
                        <a:pt x="23" y="195"/>
                      </a:lnTo>
                      <a:close/>
                    </a:path>
                  </a:pathLst>
                </a:custGeom>
                <a:solidFill>
                  <a:srgbClr val="00FF00"/>
                </a:solidFill>
                <a:ln w="9525">
                  <a:noFill/>
                  <a:round/>
                  <a:headEnd/>
                  <a:tailEnd/>
                </a:ln>
              </p:spPr>
              <p:txBody>
                <a:bodyPr/>
                <a:lstStyle/>
                <a:p>
                  <a:endParaRPr lang="en-GB"/>
                </a:p>
              </p:txBody>
            </p:sp>
            <p:sp>
              <p:nvSpPr>
                <p:cNvPr id="152643" name="Freeform 67"/>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2644" name="Freeform 68"/>
                <p:cNvSpPr>
                  <a:spLocks/>
                </p:cNvSpPr>
                <p:nvPr/>
              </p:nvSpPr>
              <p:spPr bwMode="auto">
                <a:xfrm>
                  <a:off x="2409" y="1765"/>
                  <a:ext cx="103" cy="65"/>
                </a:xfrm>
                <a:custGeom>
                  <a:avLst/>
                  <a:gdLst/>
                  <a:ahLst/>
                  <a:cxnLst>
                    <a:cxn ang="0">
                      <a:pos x="164" y="171"/>
                    </a:cxn>
                    <a:cxn ang="0">
                      <a:pos x="164" y="155"/>
                    </a:cxn>
                    <a:cxn ang="0">
                      <a:pos x="171" y="124"/>
                    </a:cxn>
                    <a:cxn ang="0">
                      <a:pos x="164" y="85"/>
                    </a:cxn>
                    <a:cxn ang="0">
                      <a:pos x="132" y="39"/>
                    </a:cxn>
                    <a:cxn ang="0">
                      <a:pos x="117" y="23"/>
                    </a:cxn>
                    <a:cxn ang="0">
                      <a:pos x="93" y="23"/>
                    </a:cxn>
                    <a:cxn ang="0">
                      <a:pos x="47" y="54"/>
                    </a:cxn>
                    <a:cxn ang="0">
                      <a:pos x="0" y="101"/>
                    </a:cxn>
                    <a:cxn ang="0">
                      <a:pos x="0" y="109"/>
                    </a:cxn>
                    <a:cxn ang="0">
                      <a:pos x="23" y="62"/>
                    </a:cxn>
                    <a:cxn ang="0">
                      <a:pos x="47" y="31"/>
                    </a:cxn>
                    <a:cxn ang="0">
                      <a:pos x="78" y="7"/>
                    </a:cxn>
                    <a:cxn ang="0">
                      <a:pos x="101" y="0"/>
                    </a:cxn>
                    <a:cxn ang="0">
                      <a:pos x="132" y="7"/>
                    </a:cxn>
                    <a:cxn ang="0">
                      <a:pos x="164" y="39"/>
                    </a:cxn>
                    <a:cxn ang="0">
                      <a:pos x="179" y="70"/>
                    </a:cxn>
                    <a:cxn ang="0">
                      <a:pos x="195" y="132"/>
                    </a:cxn>
                    <a:cxn ang="0">
                      <a:pos x="195" y="155"/>
                    </a:cxn>
                    <a:cxn ang="0">
                      <a:pos x="203" y="171"/>
                    </a:cxn>
                    <a:cxn ang="0">
                      <a:pos x="164" y="171"/>
                    </a:cxn>
                  </a:cxnLst>
                  <a:rect l="0" t="0" r="r" b="b"/>
                  <a:pathLst>
                    <a:path w="203" h="171">
                      <a:moveTo>
                        <a:pt x="164" y="171"/>
                      </a:moveTo>
                      <a:lnTo>
                        <a:pt x="164" y="155"/>
                      </a:lnTo>
                      <a:lnTo>
                        <a:pt x="171" y="124"/>
                      </a:lnTo>
                      <a:lnTo>
                        <a:pt x="164" y="85"/>
                      </a:lnTo>
                      <a:lnTo>
                        <a:pt x="132" y="39"/>
                      </a:lnTo>
                      <a:lnTo>
                        <a:pt x="117" y="23"/>
                      </a:lnTo>
                      <a:lnTo>
                        <a:pt x="93" y="23"/>
                      </a:lnTo>
                      <a:lnTo>
                        <a:pt x="47" y="54"/>
                      </a:lnTo>
                      <a:lnTo>
                        <a:pt x="0" y="101"/>
                      </a:lnTo>
                      <a:lnTo>
                        <a:pt x="0" y="109"/>
                      </a:lnTo>
                      <a:lnTo>
                        <a:pt x="23" y="62"/>
                      </a:lnTo>
                      <a:lnTo>
                        <a:pt x="47" y="31"/>
                      </a:lnTo>
                      <a:lnTo>
                        <a:pt x="78" y="7"/>
                      </a:lnTo>
                      <a:lnTo>
                        <a:pt x="101" y="0"/>
                      </a:lnTo>
                      <a:lnTo>
                        <a:pt x="132" y="7"/>
                      </a:lnTo>
                      <a:lnTo>
                        <a:pt x="164" y="39"/>
                      </a:lnTo>
                      <a:lnTo>
                        <a:pt x="179" y="70"/>
                      </a:lnTo>
                      <a:lnTo>
                        <a:pt x="195" y="132"/>
                      </a:lnTo>
                      <a:lnTo>
                        <a:pt x="195" y="155"/>
                      </a:lnTo>
                      <a:lnTo>
                        <a:pt x="203" y="171"/>
                      </a:lnTo>
                      <a:lnTo>
                        <a:pt x="164" y="171"/>
                      </a:lnTo>
                      <a:close/>
                    </a:path>
                  </a:pathLst>
                </a:custGeom>
                <a:solidFill>
                  <a:srgbClr val="66CC00"/>
                </a:solidFill>
                <a:ln w="9525">
                  <a:noFill/>
                  <a:round/>
                  <a:headEnd/>
                  <a:tailEnd/>
                </a:ln>
              </p:spPr>
              <p:txBody>
                <a:bodyPr/>
                <a:lstStyle/>
                <a:p>
                  <a:endParaRPr lang="en-GB"/>
                </a:p>
              </p:txBody>
            </p:sp>
          </p:grpSp>
        </p:grpSp>
        <p:grpSp>
          <p:nvGrpSpPr>
            <p:cNvPr id="9" name="Group 69"/>
            <p:cNvGrpSpPr>
              <a:grpSpLocks/>
            </p:cNvGrpSpPr>
            <p:nvPr/>
          </p:nvGrpSpPr>
          <p:grpSpPr bwMode="auto">
            <a:xfrm>
              <a:off x="1816" y="1684"/>
              <a:ext cx="482" cy="206"/>
              <a:chOff x="2064" y="1536"/>
              <a:chExt cx="482" cy="342"/>
            </a:xfrm>
          </p:grpSpPr>
          <p:sp>
            <p:nvSpPr>
              <p:cNvPr id="152646" name="Freeform 70"/>
              <p:cNvSpPr>
                <a:spLocks/>
              </p:cNvSpPr>
              <p:nvPr/>
            </p:nvSpPr>
            <p:spPr bwMode="auto">
              <a:xfrm>
                <a:off x="2333" y="1751"/>
                <a:ext cx="111" cy="90"/>
              </a:xfrm>
              <a:custGeom>
                <a:avLst/>
                <a:gdLst/>
                <a:ahLst/>
                <a:cxnLst>
                  <a:cxn ang="0">
                    <a:pos x="39" y="241"/>
                  </a:cxn>
                  <a:cxn ang="0">
                    <a:pos x="39" y="233"/>
                  </a:cxn>
                  <a:cxn ang="0">
                    <a:pos x="31" y="210"/>
                  </a:cxn>
                  <a:cxn ang="0">
                    <a:pos x="23" y="140"/>
                  </a:cxn>
                  <a:cxn ang="0">
                    <a:pos x="23" y="70"/>
                  </a:cxn>
                  <a:cxn ang="0">
                    <a:pos x="39" y="39"/>
                  </a:cxn>
                  <a:cxn ang="0">
                    <a:pos x="54" y="15"/>
                  </a:cxn>
                  <a:cxn ang="0">
                    <a:pos x="78" y="7"/>
                  </a:cxn>
                  <a:cxn ang="0">
                    <a:pos x="101" y="15"/>
                  </a:cxn>
                  <a:cxn ang="0">
                    <a:pos x="156" y="46"/>
                  </a:cxn>
                  <a:cxn ang="0">
                    <a:pos x="202" y="85"/>
                  </a:cxn>
                  <a:cxn ang="0">
                    <a:pos x="218" y="101"/>
                  </a:cxn>
                  <a:cxn ang="0">
                    <a:pos x="210" y="93"/>
                  </a:cxn>
                  <a:cxn ang="0">
                    <a:pos x="163" y="31"/>
                  </a:cxn>
                  <a:cxn ang="0">
                    <a:pos x="132" y="7"/>
                  </a:cxn>
                  <a:cxn ang="0">
                    <a:pos x="101" y="0"/>
                  </a:cxn>
                  <a:cxn ang="0">
                    <a:pos x="70" y="0"/>
                  </a:cxn>
                  <a:cxn ang="0">
                    <a:pos x="39" y="7"/>
                  </a:cxn>
                  <a:cxn ang="0">
                    <a:pos x="23" y="23"/>
                  </a:cxn>
                  <a:cxn ang="0">
                    <a:pos x="15" y="39"/>
                  </a:cxn>
                  <a:cxn ang="0">
                    <a:pos x="0" y="93"/>
                  </a:cxn>
                  <a:cxn ang="0">
                    <a:pos x="0" y="233"/>
                  </a:cxn>
                  <a:cxn ang="0">
                    <a:pos x="39" y="241"/>
                  </a:cxn>
                </a:cxnLst>
                <a:rect l="0" t="0" r="r" b="b"/>
                <a:pathLst>
                  <a:path w="218" h="241">
                    <a:moveTo>
                      <a:pt x="39" y="241"/>
                    </a:moveTo>
                    <a:lnTo>
                      <a:pt x="39" y="233"/>
                    </a:lnTo>
                    <a:lnTo>
                      <a:pt x="31" y="210"/>
                    </a:lnTo>
                    <a:lnTo>
                      <a:pt x="23" y="140"/>
                    </a:lnTo>
                    <a:lnTo>
                      <a:pt x="23" y="70"/>
                    </a:lnTo>
                    <a:lnTo>
                      <a:pt x="39" y="39"/>
                    </a:lnTo>
                    <a:lnTo>
                      <a:pt x="54" y="15"/>
                    </a:lnTo>
                    <a:lnTo>
                      <a:pt x="78" y="7"/>
                    </a:lnTo>
                    <a:lnTo>
                      <a:pt x="101" y="15"/>
                    </a:lnTo>
                    <a:lnTo>
                      <a:pt x="156" y="46"/>
                    </a:lnTo>
                    <a:lnTo>
                      <a:pt x="202" y="85"/>
                    </a:lnTo>
                    <a:lnTo>
                      <a:pt x="218" y="101"/>
                    </a:lnTo>
                    <a:lnTo>
                      <a:pt x="210" y="93"/>
                    </a:lnTo>
                    <a:lnTo>
                      <a:pt x="163" y="31"/>
                    </a:lnTo>
                    <a:lnTo>
                      <a:pt x="132" y="7"/>
                    </a:lnTo>
                    <a:lnTo>
                      <a:pt x="101" y="0"/>
                    </a:lnTo>
                    <a:lnTo>
                      <a:pt x="70" y="0"/>
                    </a:lnTo>
                    <a:lnTo>
                      <a:pt x="39" y="7"/>
                    </a:lnTo>
                    <a:lnTo>
                      <a:pt x="23" y="23"/>
                    </a:lnTo>
                    <a:lnTo>
                      <a:pt x="15" y="39"/>
                    </a:lnTo>
                    <a:lnTo>
                      <a:pt x="0" y="93"/>
                    </a:lnTo>
                    <a:lnTo>
                      <a:pt x="0" y="233"/>
                    </a:lnTo>
                    <a:lnTo>
                      <a:pt x="39" y="241"/>
                    </a:lnTo>
                    <a:close/>
                  </a:path>
                </a:pathLst>
              </a:custGeom>
              <a:solidFill>
                <a:srgbClr val="00CC00"/>
              </a:solidFill>
              <a:ln w="9525">
                <a:noFill/>
                <a:round/>
                <a:headEnd/>
                <a:tailEnd/>
              </a:ln>
            </p:spPr>
            <p:txBody>
              <a:bodyPr/>
              <a:lstStyle/>
              <a:p>
                <a:endParaRPr lang="en-GB"/>
              </a:p>
            </p:txBody>
          </p:sp>
          <p:sp>
            <p:nvSpPr>
              <p:cNvPr id="152647" name="Freeform 71"/>
              <p:cNvSpPr>
                <a:spLocks/>
              </p:cNvSpPr>
              <p:nvPr/>
            </p:nvSpPr>
            <p:spPr bwMode="auto">
              <a:xfrm>
                <a:off x="2183" y="1536"/>
                <a:ext cx="146" cy="238"/>
              </a:xfrm>
              <a:custGeom>
                <a:avLst/>
                <a:gdLst/>
                <a:ahLst/>
                <a:cxnLst>
                  <a:cxn ang="0">
                    <a:pos x="0" y="0"/>
                  </a:cxn>
                  <a:cxn ang="0">
                    <a:pos x="8" y="0"/>
                  </a:cxn>
                  <a:cxn ang="0">
                    <a:pos x="16" y="8"/>
                  </a:cxn>
                  <a:cxn ang="0">
                    <a:pos x="55" y="24"/>
                  </a:cxn>
                  <a:cxn ang="0">
                    <a:pos x="109" y="55"/>
                  </a:cxn>
                  <a:cxn ang="0">
                    <a:pos x="156" y="94"/>
                  </a:cxn>
                  <a:cxn ang="0">
                    <a:pos x="195" y="125"/>
                  </a:cxn>
                  <a:cxn ang="0">
                    <a:pos x="226" y="156"/>
                  </a:cxn>
                  <a:cxn ang="0">
                    <a:pos x="242" y="195"/>
                  </a:cxn>
                  <a:cxn ang="0">
                    <a:pos x="258" y="250"/>
                  </a:cxn>
                  <a:cxn ang="0">
                    <a:pos x="265" y="289"/>
                  </a:cxn>
                  <a:cxn ang="0">
                    <a:pos x="273" y="343"/>
                  </a:cxn>
                  <a:cxn ang="0">
                    <a:pos x="273" y="616"/>
                  </a:cxn>
                  <a:cxn ang="0">
                    <a:pos x="281" y="632"/>
                  </a:cxn>
                  <a:cxn ang="0">
                    <a:pos x="281" y="577"/>
                  </a:cxn>
                  <a:cxn ang="0">
                    <a:pos x="289" y="531"/>
                  </a:cxn>
                  <a:cxn ang="0">
                    <a:pos x="289" y="273"/>
                  </a:cxn>
                  <a:cxn ang="0">
                    <a:pos x="281" y="234"/>
                  </a:cxn>
                  <a:cxn ang="0">
                    <a:pos x="258" y="180"/>
                  </a:cxn>
                  <a:cxn ang="0">
                    <a:pos x="226" y="133"/>
                  </a:cxn>
                  <a:cxn ang="0">
                    <a:pos x="180" y="86"/>
                  </a:cxn>
                  <a:cxn ang="0">
                    <a:pos x="117" y="47"/>
                  </a:cxn>
                  <a:cxn ang="0">
                    <a:pos x="63" y="24"/>
                  </a:cxn>
                  <a:cxn ang="0">
                    <a:pos x="31" y="8"/>
                  </a:cxn>
                  <a:cxn ang="0">
                    <a:pos x="8" y="0"/>
                  </a:cxn>
                  <a:cxn ang="0">
                    <a:pos x="0" y="0"/>
                  </a:cxn>
                </a:cxnLst>
                <a:rect l="0" t="0" r="r" b="b"/>
                <a:pathLst>
                  <a:path w="289" h="632">
                    <a:moveTo>
                      <a:pt x="0" y="0"/>
                    </a:moveTo>
                    <a:lnTo>
                      <a:pt x="8" y="0"/>
                    </a:lnTo>
                    <a:lnTo>
                      <a:pt x="16" y="8"/>
                    </a:lnTo>
                    <a:lnTo>
                      <a:pt x="55" y="24"/>
                    </a:lnTo>
                    <a:lnTo>
                      <a:pt x="109" y="55"/>
                    </a:lnTo>
                    <a:lnTo>
                      <a:pt x="156" y="94"/>
                    </a:lnTo>
                    <a:lnTo>
                      <a:pt x="195" y="125"/>
                    </a:lnTo>
                    <a:lnTo>
                      <a:pt x="226" y="156"/>
                    </a:lnTo>
                    <a:lnTo>
                      <a:pt x="242" y="195"/>
                    </a:lnTo>
                    <a:lnTo>
                      <a:pt x="258" y="250"/>
                    </a:lnTo>
                    <a:lnTo>
                      <a:pt x="265" y="289"/>
                    </a:lnTo>
                    <a:lnTo>
                      <a:pt x="273" y="343"/>
                    </a:lnTo>
                    <a:lnTo>
                      <a:pt x="273" y="616"/>
                    </a:lnTo>
                    <a:lnTo>
                      <a:pt x="281" y="632"/>
                    </a:lnTo>
                    <a:lnTo>
                      <a:pt x="281" y="577"/>
                    </a:lnTo>
                    <a:lnTo>
                      <a:pt x="289" y="531"/>
                    </a:lnTo>
                    <a:lnTo>
                      <a:pt x="289" y="273"/>
                    </a:lnTo>
                    <a:lnTo>
                      <a:pt x="281" y="234"/>
                    </a:lnTo>
                    <a:lnTo>
                      <a:pt x="258" y="180"/>
                    </a:lnTo>
                    <a:lnTo>
                      <a:pt x="226" y="133"/>
                    </a:lnTo>
                    <a:lnTo>
                      <a:pt x="180" y="86"/>
                    </a:lnTo>
                    <a:lnTo>
                      <a:pt x="117" y="47"/>
                    </a:lnTo>
                    <a:lnTo>
                      <a:pt x="63" y="24"/>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2648" name="Freeform 72"/>
              <p:cNvSpPr>
                <a:spLocks/>
              </p:cNvSpPr>
              <p:nvPr/>
            </p:nvSpPr>
            <p:spPr bwMode="auto">
              <a:xfrm>
                <a:off x="2325" y="1592"/>
                <a:ext cx="95" cy="246"/>
              </a:xfrm>
              <a:custGeom>
                <a:avLst/>
                <a:gdLst/>
                <a:ahLst/>
                <a:cxnLst>
                  <a:cxn ang="0">
                    <a:pos x="0" y="655"/>
                  </a:cxn>
                  <a:cxn ang="0">
                    <a:pos x="0" y="492"/>
                  </a:cxn>
                  <a:cxn ang="0">
                    <a:pos x="8" y="351"/>
                  </a:cxn>
                  <a:cxn ang="0">
                    <a:pos x="16" y="289"/>
                  </a:cxn>
                  <a:cxn ang="0">
                    <a:pos x="31" y="242"/>
                  </a:cxn>
                  <a:cxn ang="0">
                    <a:pos x="70" y="156"/>
                  </a:cxn>
                  <a:cxn ang="0">
                    <a:pos x="125" y="78"/>
                  </a:cxn>
                  <a:cxn ang="0">
                    <a:pos x="148" y="47"/>
                  </a:cxn>
                  <a:cxn ang="0">
                    <a:pos x="172" y="24"/>
                  </a:cxn>
                  <a:cxn ang="0">
                    <a:pos x="179" y="8"/>
                  </a:cxn>
                  <a:cxn ang="0">
                    <a:pos x="187" y="0"/>
                  </a:cxn>
                  <a:cxn ang="0">
                    <a:pos x="179" y="8"/>
                  </a:cxn>
                  <a:cxn ang="0">
                    <a:pos x="172" y="24"/>
                  </a:cxn>
                  <a:cxn ang="0">
                    <a:pos x="156" y="47"/>
                  </a:cxn>
                  <a:cxn ang="0">
                    <a:pos x="133" y="78"/>
                  </a:cxn>
                  <a:cxn ang="0">
                    <a:pos x="94" y="141"/>
                  </a:cxn>
                  <a:cxn ang="0">
                    <a:pos x="62" y="203"/>
                  </a:cxn>
                  <a:cxn ang="0">
                    <a:pos x="31" y="312"/>
                  </a:cxn>
                  <a:cxn ang="0">
                    <a:pos x="23" y="351"/>
                  </a:cxn>
                  <a:cxn ang="0">
                    <a:pos x="23" y="367"/>
                  </a:cxn>
                  <a:cxn ang="0">
                    <a:pos x="31" y="655"/>
                  </a:cxn>
                  <a:cxn ang="0">
                    <a:pos x="0" y="655"/>
                  </a:cxn>
                </a:cxnLst>
                <a:rect l="0" t="0" r="r" b="b"/>
                <a:pathLst>
                  <a:path w="187" h="655">
                    <a:moveTo>
                      <a:pt x="0" y="655"/>
                    </a:moveTo>
                    <a:lnTo>
                      <a:pt x="0" y="492"/>
                    </a:lnTo>
                    <a:lnTo>
                      <a:pt x="8" y="351"/>
                    </a:lnTo>
                    <a:lnTo>
                      <a:pt x="16" y="289"/>
                    </a:lnTo>
                    <a:lnTo>
                      <a:pt x="31" y="242"/>
                    </a:lnTo>
                    <a:lnTo>
                      <a:pt x="70" y="156"/>
                    </a:lnTo>
                    <a:lnTo>
                      <a:pt x="125" y="78"/>
                    </a:lnTo>
                    <a:lnTo>
                      <a:pt x="148" y="47"/>
                    </a:lnTo>
                    <a:lnTo>
                      <a:pt x="172" y="24"/>
                    </a:lnTo>
                    <a:lnTo>
                      <a:pt x="179" y="8"/>
                    </a:lnTo>
                    <a:lnTo>
                      <a:pt x="187" y="0"/>
                    </a:lnTo>
                    <a:lnTo>
                      <a:pt x="179" y="8"/>
                    </a:lnTo>
                    <a:lnTo>
                      <a:pt x="172" y="24"/>
                    </a:lnTo>
                    <a:lnTo>
                      <a:pt x="156" y="47"/>
                    </a:lnTo>
                    <a:lnTo>
                      <a:pt x="133" y="78"/>
                    </a:lnTo>
                    <a:lnTo>
                      <a:pt x="94" y="141"/>
                    </a:lnTo>
                    <a:lnTo>
                      <a:pt x="62" y="203"/>
                    </a:lnTo>
                    <a:lnTo>
                      <a:pt x="31" y="312"/>
                    </a:lnTo>
                    <a:lnTo>
                      <a:pt x="23" y="351"/>
                    </a:lnTo>
                    <a:lnTo>
                      <a:pt x="23" y="367"/>
                    </a:lnTo>
                    <a:lnTo>
                      <a:pt x="31" y="655"/>
                    </a:lnTo>
                    <a:lnTo>
                      <a:pt x="0" y="655"/>
                    </a:lnTo>
                    <a:close/>
                  </a:path>
                </a:pathLst>
              </a:custGeom>
              <a:solidFill>
                <a:srgbClr val="8CFF1A"/>
              </a:solidFill>
              <a:ln w="9525">
                <a:noFill/>
                <a:round/>
                <a:headEnd/>
                <a:tailEnd/>
              </a:ln>
            </p:spPr>
            <p:txBody>
              <a:bodyPr/>
              <a:lstStyle/>
              <a:p>
                <a:endParaRPr lang="en-GB"/>
              </a:p>
            </p:txBody>
          </p:sp>
          <p:sp>
            <p:nvSpPr>
              <p:cNvPr id="152649" name="Freeform 73"/>
              <p:cNvSpPr>
                <a:spLocks/>
              </p:cNvSpPr>
              <p:nvPr/>
            </p:nvSpPr>
            <p:spPr bwMode="auto">
              <a:xfrm>
                <a:off x="2337" y="1780"/>
                <a:ext cx="68" cy="58"/>
              </a:xfrm>
              <a:custGeom>
                <a:avLst/>
                <a:gdLst/>
                <a:ahLst/>
                <a:cxnLst>
                  <a:cxn ang="0">
                    <a:pos x="24" y="155"/>
                  </a:cxn>
                  <a:cxn ang="0">
                    <a:pos x="24" y="54"/>
                  </a:cxn>
                  <a:cxn ang="0">
                    <a:pos x="32" y="31"/>
                  </a:cxn>
                  <a:cxn ang="0">
                    <a:pos x="47" y="15"/>
                  </a:cxn>
                  <a:cxn ang="0">
                    <a:pos x="71" y="15"/>
                  </a:cxn>
                  <a:cxn ang="0">
                    <a:pos x="133" y="77"/>
                  </a:cxn>
                  <a:cxn ang="0">
                    <a:pos x="133" y="85"/>
                  </a:cxn>
                  <a:cxn ang="0">
                    <a:pos x="133" y="77"/>
                  </a:cxn>
                  <a:cxn ang="0">
                    <a:pos x="117" y="62"/>
                  </a:cxn>
                  <a:cxn ang="0">
                    <a:pos x="94" y="23"/>
                  </a:cxn>
                  <a:cxn ang="0">
                    <a:pos x="78" y="7"/>
                  </a:cxn>
                  <a:cxn ang="0">
                    <a:pos x="55" y="0"/>
                  </a:cxn>
                  <a:cxn ang="0">
                    <a:pos x="32" y="7"/>
                  </a:cxn>
                  <a:cxn ang="0">
                    <a:pos x="16" y="39"/>
                  </a:cxn>
                  <a:cxn ang="0">
                    <a:pos x="8" y="85"/>
                  </a:cxn>
                  <a:cxn ang="0">
                    <a:pos x="0" y="124"/>
                  </a:cxn>
                  <a:cxn ang="0">
                    <a:pos x="0" y="155"/>
                  </a:cxn>
                  <a:cxn ang="0">
                    <a:pos x="24" y="155"/>
                  </a:cxn>
                </a:cxnLst>
                <a:rect l="0" t="0" r="r" b="b"/>
                <a:pathLst>
                  <a:path w="133" h="155">
                    <a:moveTo>
                      <a:pt x="24" y="155"/>
                    </a:moveTo>
                    <a:lnTo>
                      <a:pt x="24" y="54"/>
                    </a:lnTo>
                    <a:lnTo>
                      <a:pt x="32" y="31"/>
                    </a:lnTo>
                    <a:lnTo>
                      <a:pt x="47" y="15"/>
                    </a:lnTo>
                    <a:lnTo>
                      <a:pt x="71" y="15"/>
                    </a:lnTo>
                    <a:lnTo>
                      <a:pt x="133" y="77"/>
                    </a:lnTo>
                    <a:lnTo>
                      <a:pt x="133" y="85"/>
                    </a:lnTo>
                    <a:lnTo>
                      <a:pt x="133" y="77"/>
                    </a:lnTo>
                    <a:lnTo>
                      <a:pt x="117" y="62"/>
                    </a:lnTo>
                    <a:lnTo>
                      <a:pt x="94" y="23"/>
                    </a:lnTo>
                    <a:lnTo>
                      <a:pt x="78" y="7"/>
                    </a:lnTo>
                    <a:lnTo>
                      <a:pt x="55" y="0"/>
                    </a:lnTo>
                    <a:lnTo>
                      <a:pt x="32" y="7"/>
                    </a:lnTo>
                    <a:lnTo>
                      <a:pt x="16" y="39"/>
                    </a:lnTo>
                    <a:lnTo>
                      <a:pt x="8" y="85"/>
                    </a:lnTo>
                    <a:lnTo>
                      <a:pt x="0" y="124"/>
                    </a:lnTo>
                    <a:lnTo>
                      <a:pt x="0" y="155"/>
                    </a:lnTo>
                    <a:lnTo>
                      <a:pt x="24" y="155"/>
                    </a:lnTo>
                    <a:close/>
                  </a:path>
                </a:pathLst>
              </a:custGeom>
              <a:solidFill>
                <a:srgbClr val="00FF00"/>
              </a:solidFill>
              <a:ln w="9525">
                <a:noFill/>
                <a:round/>
                <a:headEnd/>
                <a:tailEnd/>
              </a:ln>
            </p:spPr>
            <p:txBody>
              <a:bodyPr/>
              <a:lstStyle/>
              <a:p>
                <a:endParaRPr lang="en-GB"/>
              </a:p>
            </p:txBody>
          </p:sp>
          <p:sp>
            <p:nvSpPr>
              <p:cNvPr id="152650" name="Freeform 74"/>
              <p:cNvSpPr>
                <a:spLocks/>
              </p:cNvSpPr>
              <p:nvPr/>
            </p:nvSpPr>
            <p:spPr bwMode="auto">
              <a:xfrm>
                <a:off x="2139" y="1639"/>
                <a:ext cx="190" cy="197"/>
              </a:xfrm>
              <a:custGeom>
                <a:avLst/>
                <a:gdLst/>
                <a:ahLst/>
                <a:cxnLst>
                  <a:cxn ang="0">
                    <a:pos x="351" y="523"/>
                  </a:cxn>
                  <a:cxn ang="0">
                    <a:pos x="351" y="507"/>
                  </a:cxn>
                  <a:cxn ang="0">
                    <a:pos x="359" y="460"/>
                  </a:cxn>
                  <a:cxn ang="0">
                    <a:pos x="359" y="226"/>
                  </a:cxn>
                  <a:cxn ang="0">
                    <a:pos x="351" y="141"/>
                  </a:cxn>
                  <a:cxn ang="0">
                    <a:pos x="336" y="78"/>
                  </a:cxn>
                  <a:cxn ang="0">
                    <a:pos x="328" y="55"/>
                  </a:cxn>
                  <a:cxn ang="0">
                    <a:pos x="320" y="39"/>
                  </a:cxn>
                  <a:cxn ang="0">
                    <a:pos x="289" y="24"/>
                  </a:cxn>
                  <a:cxn ang="0">
                    <a:pos x="242" y="31"/>
                  </a:cxn>
                  <a:cxn ang="0">
                    <a:pos x="195" y="55"/>
                  </a:cxn>
                  <a:cxn ang="0">
                    <a:pos x="86" y="117"/>
                  </a:cxn>
                  <a:cxn ang="0">
                    <a:pos x="39" y="148"/>
                  </a:cxn>
                  <a:cxn ang="0">
                    <a:pos x="8" y="172"/>
                  </a:cxn>
                  <a:cxn ang="0">
                    <a:pos x="0" y="180"/>
                  </a:cxn>
                  <a:cxn ang="0">
                    <a:pos x="24" y="156"/>
                  </a:cxn>
                  <a:cxn ang="0">
                    <a:pos x="86" y="109"/>
                  </a:cxn>
                  <a:cxn ang="0">
                    <a:pos x="156" y="55"/>
                  </a:cxn>
                  <a:cxn ang="0">
                    <a:pos x="203" y="24"/>
                  </a:cxn>
                  <a:cxn ang="0">
                    <a:pos x="242" y="8"/>
                  </a:cxn>
                  <a:cxn ang="0">
                    <a:pos x="289" y="0"/>
                  </a:cxn>
                  <a:cxn ang="0">
                    <a:pos x="312" y="8"/>
                  </a:cxn>
                  <a:cxn ang="0">
                    <a:pos x="336" y="24"/>
                  </a:cxn>
                  <a:cxn ang="0">
                    <a:pos x="351" y="47"/>
                  </a:cxn>
                  <a:cxn ang="0">
                    <a:pos x="367" y="86"/>
                  </a:cxn>
                  <a:cxn ang="0">
                    <a:pos x="375" y="141"/>
                  </a:cxn>
                  <a:cxn ang="0">
                    <a:pos x="375" y="421"/>
                  </a:cxn>
                  <a:cxn ang="0">
                    <a:pos x="367" y="476"/>
                  </a:cxn>
                  <a:cxn ang="0">
                    <a:pos x="367" y="523"/>
                  </a:cxn>
                  <a:cxn ang="0">
                    <a:pos x="351" y="523"/>
                  </a:cxn>
                </a:cxnLst>
                <a:rect l="0" t="0" r="r" b="b"/>
                <a:pathLst>
                  <a:path w="375" h="523">
                    <a:moveTo>
                      <a:pt x="351" y="523"/>
                    </a:moveTo>
                    <a:lnTo>
                      <a:pt x="351" y="507"/>
                    </a:lnTo>
                    <a:lnTo>
                      <a:pt x="359" y="460"/>
                    </a:lnTo>
                    <a:lnTo>
                      <a:pt x="359" y="226"/>
                    </a:lnTo>
                    <a:lnTo>
                      <a:pt x="351" y="141"/>
                    </a:lnTo>
                    <a:lnTo>
                      <a:pt x="336" y="78"/>
                    </a:lnTo>
                    <a:lnTo>
                      <a:pt x="328" y="55"/>
                    </a:lnTo>
                    <a:lnTo>
                      <a:pt x="320" y="39"/>
                    </a:lnTo>
                    <a:lnTo>
                      <a:pt x="289" y="24"/>
                    </a:lnTo>
                    <a:lnTo>
                      <a:pt x="242" y="31"/>
                    </a:lnTo>
                    <a:lnTo>
                      <a:pt x="195" y="55"/>
                    </a:lnTo>
                    <a:lnTo>
                      <a:pt x="86" y="117"/>
                    </a:lnTo>
                    <a:lnTo>
                      <a:pt x="39" y="148"/>
                    </a:lnTo>
                    <a:lnTo>
                      <a:pt x="8" y="172"/>
                    </a:lnTo>
                    <a:lnTo>
                      <a:pt x="0" y="180"/>
                    </a:lnTo>
                    <a:lnTo>
                      <a:pt x="24" y="156"/>
                    </a:lnTo>
                    <a:lnTo>
                      <a:pt x="86" y="109"/>
                    </a:lnTo>
                    <a:lnTo>
                      <a:pt x="156" y="55"/>
                    </a:lnTo>
                    <a:lnTo>
                      <a:pt x="203" y="24"/>
                    </a:lnTo>
                    <a:lnTo>
                      <a:pt x="242" y="8"/>
                    </a:lnTo>
                    <a:lnTo>
                      <a:pt x="289" y="0"/>
                    </a:lnTo>
                    <a:lnTo>
                      <a:pt x="312" y="8"/>
                    </a:lnTo>
                    <a:lnTo>
                      <a:pt x="336" y="24"/>
                    </a:lnTo>
                    <a:lnTo>
                      <a:pt x="351" y="47"/>
                    </a:lnTo>
                    <a:lnTo>
                      <a:pt x="367" y="86"/>
                    </a:lnTo>
                    <a:lnTo>
                      <a:pt x="375" y="141"/>
                    </a:lnTo>
                    <a:lnTo>
                      <a:pt x="375" y="421"/>
                    </a:lnTo>
                    <a:lnTo>
                      <a:pt x="367" y="476"/>
                    </a:lnTo>
                    <a:lnTo>
                      <a:pt x="367" y="523"/>
                    </a:lnTo>
                    <a:lnTo>
                      <a:pt x="351" y="523"/>
                    </a:lnTo>
                    <a:close/>
                  </a:path>
                </a:pathLst>
              </a:custGeom>
              <a:solidFill>
                <a:srgbClr val="00FF00"/>
              </a:solidFill>
              <a:ln w="9525">
                <a:noFill/>
                <a:round/>
                <a:headEnd/>
                <a:tailEnd/>
              </a:ln>
            </p:spPr>
            <p:txBody>
              <a:bodyPr/>
              <a:lstStyle/>
              <a:p>
                <a:endParaRPr lang="en-GB"/>
              </a:p>
            </p:txBody>
          </p:sp>
          <p:sp>
            <p:nvSpPr>
              <p:cNvPr id="152651" name="Freeform 75"/>
              <p:cNvSpPr>
                <a:spLocks/>
              </p:cNvSpPr>
              <p:nvPr/>
            </p:nvSpPr>
            <p:spPr bwMode="auto">
              <a:xfrm>
                <a:off x="2211" y="1694"/>
                <a:ext cx="122" cy="142"/>
              </a:xfrm>
              <a:custGeom>
                <a:avLst/>
                <a:gdLst/>
                <a:ahLst/>
                <a:cxnLst>
                  <a:cxn ang="0">
                    <a:pos x="203" y="375"/>
                  </a:cxn>
                  <a:cxn ang="0">
                    <a:pos x="203" y="328"/>
                  </a:cxn>
                  <a:cxn ang="0">
                    <a:pos x="195" y="281"/>
                  </a:cxn>
                  <a:cxn ang="0">
                    <a:pos x="187" y="227"/>
                  </a:cxn>
                  <a:cxn ang="0">
                    <a:pos x="171" y="110"/>
                  </a:cxn>
                  <a:cxn ang="0">
                    <a:pos x="156" y="63"/>
                  </a:cxn>
                  <a:cxn ang="0">
                    <a:pos x="140" y="32"/>
                  </a:cxn>
                  <a:cxn ang="0">
                    <a:pos x="125" y="16"/>
                  </a:cxn>
                  <a:cxn ang="0">
                    <a:pos x="101" y="24"/>
                  </a:cxn>
                  <a:cxn ang="0">
                    <a:pos x="78" y="39"/>
                  </a:cxn>
                  <a:cxn ang="0">
                    <a:pos x="54" y="63"/>
                  </a:cxn>
                  <a:cxn ang="0">
                    <a:pos x="15" y="117"/>
                  </a:cxn>
                  <a:cxn ang="0">
                    <a:pos x="8" y="133"/>
                  </a:cxn>
                  <a:cxn ang="0">
                    <a:pos x="0" y="141"/>
                  </a:cxn>
                  <a:cxn ang="0">
                    <a:pos x="0" y="133"/>
                  </a:cxn>
                  <a:cxn ang="0">
                    <a:pos x="8" y="125"/>
                  </a:cxn>
                  <a:cxn ang="0">
                    <a:pos x="39" y="78"/>
                  </a:cxn>
                  <a:cxn ang="0">
                    <a:pos x="62" y="39"/>
                  </a:cxn>
                  <a:cxn ang="0">
                    <a:pos x="78" y="16"/>
                  </a:cxn>
                  <a:cxn ang="0">
                    <a:pos x="93" y="8"/>
                  </a:cxn>
                  <a:cxn ang="0">
                    <a:pos x="117" y="0"/>
                  </a:cxn>
                  <a:cxn ang="0">
                    <a:pos x="140" y="0"/>
                  </a:cxn>
                  <a:cxn ang="0">
                    <a:pos x="164" y="24"/>
                  </a:cxn>
                  <a:cxn ang="0">
                    <a:pos x="179" y="47"/>
                  </a:cxn>
                  <a:cxn ang="0">
                    <a:pos x="187" y="78"/>
                  </a:cxn>
                  <a:cxn ang="0">
                    <a:pos x="203" y="164"/>
                  </a:cxn>
                  <a:cxn ang="0">
                    <a:pos x="226" y="266"/>
                  </a:cxn>
                  <a:cxn ang="0">
                    <a:pos x="234" y="304"/>
                  </a:cxn>
                  <a:cxn ang="0">
                    <a:pos x="234" y="343"/>
                  </a:cxn>
                  <a:cxn ang="0">
                    <a:pos x="242" y="367"/>
                  </a:cxn>
                  <a:cxn ang="0">
                    <a:pos x="242" y="375"/>
                  </a:cxn>
                  <a:cxn ang="0">
                    <a:pos x="203" y="375"/>
                  </a:cxn>
                </a:cxnLst>
                <a:rect l="0" t="0" r="r" b="b"/>
                <a:pathLst>
                  <a:path w="242" h="375">
                    <a:moveTo>
                      <a:pt x="203" y="375"/>
                    </a:moveTo>
                    <a:lnTo>
                      <a:pt x="203" y="328"/>
                    </a:lnTo>
                    <a:lnTo>
                      <a:pt x="195" y="281"/>
                    </a:lnTo>
                    <a:lnTo>
                      <a:pt x="187" y="227"/>
                    </a:lnTo>
                    <a:lnTo>
                      <a:pt x="171" y="110"/>
                    </a:lnTo>
                    <a:lnTo>
                      <a:pt x="156" y="63"/>
                    </a:lnTo>
                    <a:lnTo>
                      <a:pt x="140" y="32"/>
                    </a:lnTo>
                    <a:lnTo>
                      <a:pt x="125" y="16"/>
                    </a:lnTo>
                    <a:lnTo>
                      <a:pt x="101" y="24"/>
                    </a:lnTo>
                    <a:lnTo>
                      <a:pt x="78" y="39"/>
                    </a:lnTo>
                    <a:lnTo>
                      <a:pt x="54" y="63"/>
                    </a:lnTo>
                    <a:lnTo>
                      <a:pt x="15" y="117"/>
                    </a:lnTo>
                    <a:lnTo>
                      <a:pt x="8" y="133"/>
                    </a:lnTo>
                    <a:lnTo>
                      <a:pt x="0" y="141"/>
                    </a:lnTo>
                    <a:lnTo>
                      <a:pt x="0" y="133"/>
                    </a:lnTo>
                    <a:lnTo>
                      <a:pt x="8" y="125"/>
                    </a:lnTo>
                    <a:lnTo>
                      <a:pt x="39" y="78"/>
                    </a:lnTo>
                    <a:lnTo>
                      <a:pt x="62" y="39"/>
                    </a:lnTo>
                    <a:lnTo>
                      <a:pt x="78" y="16"/>
                    </a:lnTo>
                    <a:lnTo>
                      <a:pt x="93" y="8"/>
                    </a:lnTo>
                    <a:lnTo>
                      <a:pt x="117" y="0"/>
                    </a:lnTo>
                    <a:lnTo>
                      <a:pt x="140" y="0"/>
                    </a:lnTo>
                    <a:lnTo>
                      <a:pt x="164" y="24"/>
                    </a:lnTo>
                    <a:lnTo>
                      <a:pt x="179" y="47"/>
                    </a:lnTo>
                    <a:lnTo>
                      <a:pt x="187" y="78"/>
                    </a:lnTo>
                    <a:lnTo>
                      <a:pt x="203" y="164"/>
                    </a:lnTo>
                    <a:lnTo>
                      <a:pt x="226" y="266"/>
                    </a:lnTo>
                    <a:lnTo>
                      <a:pt x="234" y="304"/>
                    </a:lnTo>
                    <a:lnTo>
                      <a:pt x="234" y="343"/>
                    </a:lnTo>
                    <a:lnTo>
                      <a:pt x="242" y="367"/>
                    </a:lnTo>
                    <a:lnTo>
                      <a:pt x="242" y="375"/>
                    </a:lnTo>
                    <a:lnTo>
                      <a:pt x="203" y="375"/>
                    </a:lnTo>
                    <a:close/>
                  </a:path>
                </a:pathLst>
              </a:custGeom>
              <a:solidFill>
                <a:srgbClr val="66CC00"/>
              </a:solidFill>
              <a:ln w="9525">
                <a:noFill/>
                <a:round/>
                <a:headEnd/>
                <a:tailEnd/>
              </a:ln>
            </p:spPr>
            <p:txBody>
              <a:bodyPr/>
              <a:lstStyle/>
              <a:p>
                <a:endParaRPr lang="en-GB"/>
              </a:p>
            </p:txBody>
          </p:sp>
          <p:sp>
            <p:nvSpPr>
              <p:cNvPr id="152652" name="Freeform 76"/>
              <p:cNvSpPr>
                <a:spLocks/>
              </p:cNvSpPr>
              <p:nvPr/>
            </p:nvSpPr>
            <p:spPr bwMode="auto">
              <a:xfrm>
                <a:off x="2195" y="1689"/>
                <a:ext cx="142" cy="158"/>
              </a:xfrm>
              <a:custGeom>
                <a:avLst/>
                <a:gdLst/>
                <a:ahLst/>
                <a:cxnLst>
                  <a:cxn ang="0">
                    <a:pos x="46" y="421"/>
                  </a:cxn>
                  <a:cxn ang="0">
                    <a:pos x="46" y="421"/>
                  </a:cxn>
                  <a:cxn ang="0">
                    <a:pos x="46" y="405"/>
                  </a:cxn>
                  <a:cxn ang="0">
                    <a:pos x="39" y="366"/>
                  </a:cxn>
                  <a:cxn ang="0">
                    <a:pos x="31" y="312"/>
                  </a:cxn>
                  <a:cxn ang="0">
                    <a:pos x="31" y="117"/>
                  </a:cxn>
                  <a:cxn ang="0">
                    <a:pos x="39" y="62"/>
                  </a:cxn>
                  <a:cxn ang="0">
                    <a:pos x="54" y="31"/>
                  </a:cxn>
                  <a:cxn ang="0">
                    <a:pos x="78" y="15"/>
                  </a:cxn>
                  <a:cxn ang="0">
                    <a:pos x="109" y="15"/>
                  </a:cxn>
                  <a:cxn ang="0">
                    <a:pos x="187" y="47"/>
                  </a:cxn>
                  <a:cxn ang="0">
                    <a:pos x="249" y="78"/>
                  </a:cxn>
                  <a:cxn ang="0">
                    <a:pos x="273" y="93"/>
                  </a:cxn>
                  <a:cxn ang="0">
                    <a:pos x="280" y="101"/>
                  </a:cxn>
                  <a:cxn ang="0">
                    <a:pos x="265" y="93"/>
                  </a:cxn>
                  <a:cxn ang="0">
                    <a:pos x="234" y="70"/>
                  </a:cxn>
                  <a:cxn ang="0">
                    <a:pos x="156" y="15"/>
                  </a:cxn>
                  <a:cxn ang="0">
                    <a:pos x="124" y="8"/>
                  </a:cxn>
                  <a:cxn ang="0">
                    <a:pos x="78" y="0"/>
                  </a:cxn>
                  <a:cxn ang="0">
                    <a:pos x="54" y="8"/>
                  </a:cxn>
                  <a:cxn ang="0">
                    <a:pos x="39" y="15"/>
                  </a:cxn>
                  <a:cxn ang="0">
                    <a:pos x="23" y="39"/>
                  </a:cxn>
                  <a:cxn ang="0">
                    <a:pos x="7" y="70"/>
                  </a:cxn>
                  <a:cxn ang="0">
                    <a:pos x="0" y="117"/>
                  </a:cxn>
                  <a:cxn ang="0">
                    <a:pos x="0" y="335"/>
                  </a:cxn>
                  <a:cxn ang="0">
                    <a:pos x="7" y="382"/>
                  </a:cxn>
                  <a:cxn ang="0">
                    <a:pos x="7" y="421"/>
                  </a:cxn>
                  <a:cxn ang="0">
                    <a:pos x="46" y="421"/>
                  </a:cxn>
                </a:cxnLst>
                <a:rect l="0" t="0" r="r" b="b"/>
                <a:pathLst>
                  <a:path w="280" h="421">
                    <a:moveTo>
                      <a:pt x="46" y="421"/>
                    </a:moveTo>
                    <a:lnTo>
                      <a:pt x="46" y="421"/>
                    </a:lnTo>
                    <a:lnTo>
                      <a:pt x="46" y="405"/>
                    </a:lnTo>
                    <a:lnTo>
                      <a:pt x="39" y="366"/>
                    </a:lnTo>
                    <a:lnTo>
                      <a:pt x="31" y="312"/>
                    </a:lnTo>
                    <a:lnTo>
                      <a:pt x="31" y="117"/>
                    </a:lnTo>
                    <a:lnTo>
                      <a:pt x="39" y="62"/>
                    </a:lnTo>
                    <a:lnTo>
                      <a:pt x="54" y="31"/>
                    </a:lnTo>
                    <a:lnTo>
                      <a:pt x="78" y="15"/>
                    </a:lnTo>
                    <a:lnTo>
                      <a:pt x="109" y="15"/>
                    </a:lnTo>
                    <a:lnTo>
                      <a:pt x="187" y="47"/>
                    </a:lnTo>
                    <a:lnTo>
                      <a:pt x="249" y="78"/>
                    </a:lnTo>
                    <a:lnTo>
                      <a:pt x="273" y="93"/>
                    </a:lnTo>
                    <a:lnTo>
                      <a:pt x="280" y="101"/>
                    </a:lnTo>
                    <a:lnTo>
                      <a:pt x="265" y="93"/>
                    </a:lnTo>
                    <a:lnTo>
                      <a:pt x="234" y="70"/>
                    </a:lnTo>
                    <a:lnTo>
                      <a:pt x="156" y="15"/>
                    </a:lnTo>
                    <a:lnTo>
                      <a:pt x="124" y="8"/>
                    </a:lnTo>
                    <a:lnTo>
                      <a:pt x="78" y="0"/>
                    </a:lnTo>
                    <a:lnTo>
                      <a:pt x="54" y="8"/>
                    </a:lnTo>
                    <a:lnTo>
                      <a:pt x="39" y="15"/>
                    </a:lnTo>
                    <a:lnTo>
                      <a:pt x="23" y="39"/>
                    </a:lnTo>
                    <a:lnTo>
                      <a:pt x="7" y="70"/>
                    </a:lnTo>
                    <a:lnTo>
                      <a:pt x="0" y="117"/>
                    </a:lnTo>
                    <a:lnTo>
                      <a:pt x="0" y="335"/>
                    </a:lnTo>
                    <a:lnTo>
                      <a:pt x="7" y="382"/>
                    </a:lnTo>
                    <a:lnTo>
                      <a:pt x="7" y="421"/>
                    </a:lnTo>
                    <a:lnTo>
                      <a:pt x="46" y="421"/>
                    </a:lnTo>
                    <a:close/>
                  </a:path>
                </a:pathLst>
              </a:custGeom>
              <a:solidFill>
                <a:srgbClr val="00FF00"/>
              </a:solidFill>
              <a:ln w="9525">
                <a:noFill/>
                <a:round/>
                <a:headEnd/>
                <a:tailEnd/>
              </a:ln>
            </p:spPr>
            <p:txBody>
              <a:bodyPr/>
              <a:lstStyle/>
              <a:p>
                <a:endParaRPr lang="en-GB"/>
              </a:p>
            </p:txBody>
          </p:sp>
          <p:sp>
            <p:nvSpPr>
              <p:cNvPr id="152653" name="Freeform 77"/>
              <p:cNvSpPr>
                <a:spLocks/>
              </p:cNvSpPr>
              <p:nvPr/>
            </p:nvSpPr>
            <p:spPr bwMode="auto">
              <a:xfrm>
                <a:off x="2207" y="1742"/>
                <a:ext cx="95" cy="108"/>
              </a:xfrm>
              <a:custGeom>
                <a:avLst/>
                <a:gdLst/>
                <a:ahLst/>
                <a:cxnLst>
                  <a:cxn ang="0">
                    <a:pos x="55" y="289"/>
                  </a:cxn>
                  <a:cxn ang="0">
                    <a:pos x="55" y="281"/>
                  </a:cxn>
                  <a:cxn ang="0">
                    <a:pos x="47" y="250"/>
                  </a:cxn>
                  <a:cxn ang="0">
                    <a:pos x="31" y="172"/>
                  </a:cxn>
                  <a:cxn ang="0">
                    <a:pos x="31" y="78"/>
                  </a:cxn>
                  <a:cxn ang="0">
                    <a:pos x="39" y="47"/>
                  </a:cxn>
                  <a:cxn ang="0">
                    <a:pos x="55" y="24"/>
                  </a:cxn>
                  <a:cxn ang="0">
                    <a:pos x="78" y="16"/>
                  </a:cxn>
                  <a:cxn ang="0">
                    <a:pos x="101" y="16"/>
                  </a:cxn>
                  <a:cxn ang="0">
                    <a:pos x="140" y="39"/>
                  </a:cxn>
                  <a:cxn ang="0">
                    <a:pos x="172" y="63"/>
                  </a:cxn>
                  <a:cxn ang="0">
                    <a:pos x="187" y="70"/>
                  </a:cxn>
                  <a:cxn ang="0">
                    <a:pos x="187" y="78"/>
                  </a:cxn>
                  <a:cxn ang="0">
                    <a:pos x="187" y="70"/>
                  </a:cxn>
                  <a:cxn ang="0">
                    <a:pos x="179" y="55"/>
                  </a:cxn>
                  <a:cxn ang="0">
                    <a:pos x="140" y="16"/>
                  </a:cxn>
                  <a:cxn ang="0">
                    <a:pos x="109" y="0"/>
                  </a:cxn>
                  <a:cxn ang="0">
                    <a:pos x="70" y="0"/>
                  </a:cxn>
                  <a:cxn ang="0">
                    <a:pos x="39" y="8"/>
                  </a:cxn>
                  <a:cxn ang="0">
                    <a:pos x="23" y="24"/>
                  </a:cxn>
                  <a:cxn ang="0">
                    <a:pos x="16" y="47"/>
                  </a:cxn>
                  <a:cxn ang="0">
                    <a:pos x="8" y="78"/>
                  </a:cxn>
                  <a:cxn ang="0">
                    <a:pos x="8" y="117"/>
                  </a:cxn>
                  <a:cxn ang="0">
                    <a:pos x="0" y="195"/>
                  </a:cxn>
                  <a:cxn ang="0">
                    <a:pos x="8" y="257"/>
                  </a:cxn>
                  <a:cxn ang="0">
                    <a:pos x="8" y="289"/>
                  </a:cxn>
                  <a:cxn ang="0">
                    <a:pos x="55" y="289"/>
                  </a:cxn>
                </a:cxnLst>
                <a:rect l="0" t="0" r="r" b="b"/>
                <a:pathLst>
                  <a:path w="187" h="289">
                    <a:moveTo>
                      <a:pt x="55" y="289"/>
                    </a:moveTo>
                    <a:lnTo>
                      <a:pt x="55" y="281"/>
                    </a:lnTo>
                    <a:lnTo>
                      <a:pt x="47" y="250"/>
                    </a:lnTo>
                    <a:lnTo>
                      <a:pt x="31" y="172"/>
                    </a:lnTo>
                    <a:lnTo>
                      <a:pt x="31" y="78"/>
                    </a:lnTo>
                    <a:lnTo>
                      <a:pt x="39" y="47"/>
                    </a:lnTo>
                    <a:lnTo>
                      <a:pt x="55" y="24"/>
                    </a:lnTo>
                    <a:lnTo>
                      <a:pt x="78" y="16"/>
                    </a:lnTo>
                    <a:lnTo>
                      <a:pt x="101" y="16"/>
                    </a:lnTo>
                    <a:lnTo>
                      <a:pt x="140" y="39"/>
                    </a:lnTo>
                    <a:lnTo>
                      <a:pt x="172" y="63"/>
                    </a:lnTo>
                    <a:lnTo>
                      <a:pt x="187" y="70"/>
                    </a:lnTo>
                    <a:lnTo>
                      <a:pt x="187" y="78"/>
                    </a:lnTo>
                    <a:lnTo>
                      <a:pt x="187" y="70"/>
                    </a:lnTo>
                    <a:lnTo>
                      <a:pt x="179" y="55"/>
                    </a:lnTo>
                    <a:lnTo>
                      <a:pt x="140" y="16"/>
                    </a:lnTo>
                    <a:lnTo>
                      <a:pt x="109" y="0"/>
                    </a:lnTo>
                    <a:lnTo>
                      <a:pt x="70" y="0"/>
                    </a:lnTo>
                    <a:lnTo>
                      <a:pt x="39" y="8"/>
                    </a:lnTo>
                    <a:lnTo>
                      <a:pt x="23" y="24"/>
                    </a:lnTo>
                    <a:lnTo>
                      <a:pt x="16" y="47"/>
                    </a:lnTo>
                    <a:lnTo>
                      <a:pt x="8" y="78"/>
                    </a:lnTo>
                    <a:lnTo>
                      <a:pt x="8" y="117"/>
                    </a:lnTo>
                    <a:lnTo>
                      <a:pt x="0" y="195"/>
                    </a:lnTo>
                    <a:lnTo>
                      <a:pt x="8" y="257"/>
                    </a:lnTo>
                    <a:lnTo>
                      <a:pt x="8" y="289"/>
                    </a:lnTo>
                    <a:lnTo>
                      <a:pt x="55" y="289"/>
                    </a:lnTo>
                    <a:close/>
                  </a:path>
                </a:pathLst>
              </a:custGeom>
              <a:solidFill>
                <a:srgbClr val="00CC00"/>
              </a:solidFill>
              <a:ln w="9525">
                <a:noFill/>
                <a:round/>
                <a:headEnd/>
                <a:tailEnd/>
              </a:ln>
            </p:spPr>
            <p:txBody>
              <a:bodyPr/>
              <a:lstStyle/>
              <a:p>
                <a:endParaRPr lang="en-GB"/>
              </a:p>
            </p:txBody>
          </p:sp>
          <p:sp>
            <p:nvSpPr>
              <p:cNvPr id="152654" name="Freeform 78"/>
              <p:cNvSpPr>
                <a:spLocks/>
              </p:cNvSpPr>
              <p:nvPr/>
            </p:nvSpPr>
            <p:spPr bwMode="auto">
              <a:xfrm>
                <a:off x="2064" y="1627"/>
                <a:ext cx="139" cy="173"/>
              </a:xfrm>
              <a:custGeom>
                <a:avLst/>
                <a:gdLst/>
                <a:ahLst/>
                <a:cxnLst>
                  <a:cxn ang="0">
                    <a:pos x="0" y="0"/>
                  </a:cxn>
                  <a:cxn ang="0">
                    <a:pos x="8" y="0"/>
                  </a:cxn>
                  <a:cxn ang="0">
                    <a:pos x="16" y="8"/>
                  </a:cxn>
                  <a:cxn ang="0">
                    <a:pos x="55" y="16"/>
                  </a:cxn>
                  <a:cxn ang="0">
                    <a:pos x="109" y="39"/>
                  </a:cxn>
                  <a:cxn ang="0">
                    <a:pos x="187" y="86"/>
                  </a:cxn>
                  <a:cxn ang="0">
                    <a:pos x="211" y="109"/>
                  </a:cxn>
                  <a:cxn ang="0">
                    <a:pos x="226" y="140"/>
                  </a:cxn>
                  <a:cxn ang="0">
                    <a:pos x="242" y="179"/>
                  </a:cxn>
                  <a:cxn ang="0">
                    <a:pos x="250" y="211"/>
                  </a:cxn>
                  <a:cxn ang="0">
                    <a:pos x="258" y="250"/>
                  </a:cxn>
                  <a:cxn ang="0">
                    <a:pos x="258" y="452"/>
                  </a:cxn>
                  <a:cxn ang="0">
                    <a:pos x="265" y="460"/>
                  </a:cxn>
                  <a:cxn ang="0">
                    <a:pos x="265" y="421"/>
                  </a:cxn>
                  <a:cxn ang="0">
                    <a:pos x="273" y="335"/>
                  </a:cxn>
                  <a:cxn ang="0">
                    <a:pos x="273" y="203"/>
                  </a:cxn>
                  <a:cxn ang="0">
                    <a:pos x="265" y="172"/>
                  </a:cxn>
                  <a:cxn ang="0">
                    <a:pos x="242" y="125"/>
                  </a:cxn>
                  <a:cxn ang="0">
                    <a:pos x="211" y="94"/>
                  </a:cxn>
                  <a:cxn ang="0">
                    <a:pos x="164" y="55"/>
                  </a:cxn>
                  <a:cxn ang="0">
                    <a:pos x="117" y="31"/>
                  </a:cxn>
                  <a:cxn ang="0">
                    <a:pos x="63" y="16"/>
                  </a:cxn>
                  <a:cxn ang="0">
                    <a:pos x="31" y="8"/>
                  </a:cxn>
                  <a:cxn ang="0">
                    <a:pos x="8" y="0"/>
                  </a:cxn>
                  <a:cxn ang="0">
                    <a:pos x="0" y="0"/>
                  </a:cxn>
                </a:cxnLst>
                <a:rect l="0" t="0" r="r" b="b"/>
                <a:pathLst>
                  <a:path w="273" h="460">
                    <a:moveTo>
                      <a:pt x="0" y="0"/>
                    </a:moveTo>
                    <a:lnTo>
                      <a:pt x="8" y="0"/>
                    </a:lnTo>
                    <a:lnTo>
                      <a:pt x="16" y="8"/>
                    </a:lnTo>
                    <a:lnTo>
                      <a:pt x="55" y="16"/>
                    </a:lnTo>
                    <a:lnTo>
                      <a:pt x="109" y="39"/>
                    </a:lnTo>
                    <a:lnTo>
                      <a:pt x="187" y="86"/>
                    </a:lnTo>
                    <a:lnTo>
                      <a:pt x="211" y="109"/>
                    </a:lnTo>
                    <a:lnTo>
                      <a:pt x="226" y="140"/>
                    </a:lnTo>
                    <a:lnTo>
                      <a:pt x="242" y="179"/>
                    </a:lnTo>
                    <a:lnTo>
                      <a:pt x="250" y="211"/>
                    </a:lnTo>
                    <a:lnTo>
                      <a:pt x="258" y="250"/>
                    </a:lnTo>
                    <a:lnTo>
                      <a:pt x="258" y="452"/>
                    </a:lnTo>
                    <a:lnTo>
                      <a:pt x="265" y="460"/>
                    </a:lnTo>
                    <a:lnTo>
                      <a:pt x="265" y="421"/>
                    </a:lnTo>
                    <a:lnTo>
                      <a:pt x="273" y="335"/>
                    </a:lnTo>
                    <a:lnTo>
                      <a:pt x="273" y="203"/>
                    </a:lnTo>
                    <a:lnTo>
                      <a:pt x="265" y="172"/>
                    </a:lnTo>
                    <a:lnTo>
                      <a:pt x="242" y="125"/>
                    </a:lnTo>
                    <a:lnTo>
                      <a:pt x="211" y="94"/>
                    </a:lnTo>
                    <a:lnTo>
                      <a:pt x="164" y="55"/>
                    </a:lnTo>
                    <a:lnTo>
                      <a:pt x="117" y="31"/>
                    </a:lnTo>
                    <a:lnTo>
                      <a:pt x="63" y="16"/>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2655" name="Freeform 79"/>
              <p:cNvSpPr>
                <a:spLocks/>
              </p:cNvSpPr>
              <p:nvPr/>
            </p:nvSpPr>
            <p:spPr bwMode="auto">
              <a:xfrm>
                <a:off x="2119" y="1721"/>
                <a:ext cx="96" cy="126"/>
              </a:xfrm>
              <a:custGeom>
                <a:avLst/>
                <a:gdLst/>
                <a:ahLst/>
                <a:cxnLst>
                  <a:cxn ang="0">
                    <a:pos x="149" y="335"/>
                  </a:cxn>
                  <a:cxn ang="0">
                    <a:pos x="149" y="257"/>
                  </a:cxn>
                  <a:cxn ang="0">
                    <a:pos x="141" y="202"/>
                  </a:cxn>
                  <a:cxn ang="0">
                    <a:pos x="125" y="101"/>
                  </a:cxn>
                  <a:cxn ang="0">
                    <a:pos x="117" y="62"/>
                  </a:cxn>
                  <a:cxn ang="0">
                    <a:pos x="102" y="31"/>
                  </a:cxn>
                  <a:cxn ang="0">
                    <a:pos x="86" y="23"/>
                  </a:cxn>
                  <a:cxn ang="0">
                    <a:pos x="63" y="23"/>
                  </a:cxn>
                  <a:cxn ang="0">
                    <a:pos x="32" y="46"/>
                  </a:cxn>
                  <a:cxn ang="0">
                    <a:pos x="8" y="85"/>
                  </a:cxn>
                  <a:cxn ang="0">
                    <a:pos x="0" y="93"/>
                  </a:cxn>
                  <a:cxn ang="0">
                    <a:pos x="0" y="101"/>
                  </a:cxn>
                  <a:cxn ang="0">
                    <a:pos x="0" y="85"/>
                  </a:cxn>
                  <a:cxn ang="0">
                    <a:pos x="16" y="62"/>
                  </a:cxn>
                  <a:cxn ang="0">
                    <a:pos x="24" y="31"/>
                  </a:cxn>
                  <a:cxn ang="0">
                    <a:pos x="47" y="7"/>
                  </a:cxn>
                  <a:cxn ang="0">
                    <a:pos x="71" y="0"/>
                  </a:cxn>
                  <a:cxn ang="0">
                    <a:pos x="102" y="7"/>
                  </a:cxn>
                  <a:cxn ang="0">
                    <a:pos x="133" y="31"/>
                  </a:cxn>
                  <a:cxn ang="0">
                    <a:pos x="141" y="46"/>
                  </a:cxn>
                  <a:cxn ang="0">
                    <a:pos x="149" y="78"/>
                  </a:cxn>
                  <a:cxn ang="0">
                    <a:pos x="172" y="241"/>
                  </a:cxn>
                  <a:cxn ang="0">
                    <a:pos x="180" y="280"/>
                  </a:cxn>
                  <a:cxn ang="0">
                    <a:pos x="188" y="311"/>
                  </a:cxn>
                  <a:cxn ang="0">
                    <a:pos x="188" y="335"/>
                  </a:cxn>
                  <a:cxn ang="0">
                    <a:pos x="149" y="335"/>
                  </a:cxn>
                </a:cxnLst>
                <a:rect l="0" t="0" r="r" b="b"/>
                <a:pathLst>
                  <a:path w="188" h="335">
                    <a:moveTo>
                      <a:pt x="149" y="335"/>
                    </a:moveTo>
                    <a:lnTo>
                      <a:pt x="149" y="257"/>
                    </a:lnTo>
                    <a:lnTo>
                      <a:pt x="141" y="202"/>
                    </a:lnTo>
                    <a:lnTo>
                      <a:pt x="125" y="101"/>
                    </a:lnTo>
                    <a:lnTo>
                      <a:pt x="117" y="62"/>
                    </a:lnTo>
                    <a:lnTo>
                      <a:pt x="102" y="31"/>
                    </a:lnTo>
                    <a:lnTo>
                      <a:pt x="86" y="23"/>
                    </a:lnTo>
                    <a:lnTo>
                      <a:pt x="63" y="23"/>
                    </a:lnTo>
                    <a:lnTo>
                      <a:pt x="32" y="46"/>
                    </a:lnTo>
                    <a:lnTo>
                      <a:pt x="8" y="85"/>
                    </a:lnTo>
                    <a:lnTo>
                      <a:pt x="0" y="93"/>
                    </a:lnTo>
                    <a:lnTo>
                      <a:pt x="0" y="101"/>
                    </a:lnTo>
                    <a:lnTo>
                      <a:pt x="0" y="85"/>
                    </a:lnTo>
                    <a:lnTo>
                      <a:pt x="16" y="62"/>
                    </a:lnTo>
                    <a:lnTo>
                      <a:pt x="24" y="31"/>
                    </a:lnTo>
                    <a:lnTo>
                      <a:pt x="47" y="7"/>
                    </a:lnTo>
                    <a:lnTo>
                      <a:pt x="71" y="0"/>
                    </a:lnTo>
                    <a:lnTo>
                      <a:pt x="102" y="7"/>
                    </a:lnTo>
                    <a:lnTo>
                      <a:pt x="133" y="31"/>
                    </a:lnTo>
                    <a:lnTo>
                      <a:pt x="141" y="46"/>
                    </a:lnTo>
                    <a:lnTo>
                      <a:pt x="149" y="78"/>
                    </a:lnTo>
                    <a:lnTo>
                      <a:pt x="172" y="241"/>
                    </a:lnTo>
                    <a:lnTo>
                      <a:pt x="180" y="280"/>
                    </a:lnTo>
                    <a:lnTo>
                      <a:pt x="188" y="311"/>
                    </a:lnTo>
                    <a:lnTo>
                      <a:pt x="188" y="335"/>
                    </a:lnTo>
                    <a:lnTo>
                      <a:pt x="149" y="335"/>
                    </a:lnTo>
                    <a:close/>
                  </a:path>
                </a:pathLst>
              </a:custGeom>
              <a:solidFill>
                <a:srgbClr val="66CC00"/>
              </a:solidFill>
              <a:ln w="9525">
                <a:noFill/>
                <a:round/>
                <a:headEnd/>
                <a:tailEnd/>
              </a:ln>
            </p:spPr>
            <p:txBody>
              <a:bodyPr/>
              <a:lstStyle/>
              <a:p>
                <a:endParaRPr lang="en-GB"/>
              </a:p>
            </p:txBody>
          </p:sp>
          <p:sp>
            <p:nvSpPr>
              <p:cNvPr id="152656" name="Freeform 80"/>
              <p:cNvSpPr>
                <a:spLocks/>
              </p:cNvSpPr>
              <p:nvPr/>
            </p:nvSpPr>
            <p:spPr bwMode="auto">
              <a:xfrm>
                <a:off x="2203" y="1636"/>
                <a:ext cx="91" cy="211"/>
              </a:xfrm>
              <a:custGeom>
                <a:avLst/>
                <a:gdLst/>
                <a:ahLst/>
                <a:cxnLst>
                  <a:cxn ang="0">
                    <a:pos x="0" y="562"/>
                  </a:cxn>
                  <a:cxn ang="0">
                    <a:pos x="0" y="258"/>
                  </a:cxn>
                  <a:cxn ang="0">
                    <a:pos x="8" y="195"/>
                  </a:cxn>
                  <a:cxn ang="0">
                    <a:pos x="24" y="141"/>
                  </a:cxn>
                  <a:cxn ang="0">
                    <a:pos x="39" y="102"/>
                  </a:cxn>
                  <a:cxn ang="0">
                    <a:pos x="63" y="71"/>
                  </a:cxn>
                  <a:cxn ang="0">
                    <a:pos x="117" y="24"/>
                  </a:cxn>
                  <a:cxn ang="0">
                    <a:pos x="141" y="16"/>
                  </a:cxn>
                  <a:cxn ang="0">
                    <a:pos x="172" y="0"/>
                  </a:cxn>
                  <a:cxn ang="0">
                    <a:pos x="180" y="0"/>
                  </a:cxn>
                  <a:cxn ang="0">
                    <a:pos x="172" y="0"/>
                  </a:cxn>
                  <a:cxn ang="0">
                    <a:pos x="164" y="8"/>
                  </a:cxn>
                  <a:cxn ang="0">
                    <a:pos x="125" y="32"/>
                  </a:cxn>
                  <a:cxn ang="0">
                    <a:pos x="78" y="63"/>
                  </a:cxn>
                  <a:cxn ang="0">
                    <a:pos x="63" y="86"/>
                  </a:cxn>
                  <a:cxn ang="0">
                    <a:pos x="55" y="110"/>
                  </a:cxn>
                  <a:cxn ang="0">
                    <a:pos x="24" y="219"/>
                  </a:cxn>
                  <a:cxn ang="0">
                    <a:pos x="16" y="258"/>
                  </a:cxn>
                  <a:cxn ang="0">
                    <a:pos x="16" y="562"/>
                  </a:cxn>
                  <a:cxn ang="0">
                    <a:pos x="0" y="562"/>
                  </a:cxn>
                </a:cxnLst>
                <a:rect l="0" t="0" r="r" b="b"/>
                <a:pathLst>
                  <a:path w="180" h="562">
                    <a:moveTo>
                      <a:pt x="0" y="562"/>
                    </a:moveTo>
                    <a:lnTo>
                      <a:pt x="0" y="258"/>
                    </a:lnTo>
                    <a:lnTo>
                      <a:pt x="8" y="195"/>
                    </a:lnTo>
                    <a:lnTo>
                      <a:pt x="24" y="141"/>
                    </a:lnTo>
                    <a:lnTo>
                      <a:pt x="39" y="102"/>
                    </a:lnTo>
                    <a:lnTo>
                      <a:pt x="63" y="71"/>
                    </a:lnTo>
                    <a:lnTo>
                      <a:pt x="117" y="24"/>
                    </a:lnTo>
                    <a:lnTo>
                      <a:pt x="141" y="16"/>
                    </a:lnTo>
                    <a:lnTo>
                      <a:pt x="172" y="0"/>
                    </a:lnTo>
                    <a:lnTo>
                      <a:pt x="180" y="0"/>
                    </a:lnTo>
                    <a:lnTo>
                      <a:pt x="172" y="0"/>
                    </a:lnTo>
                    <a:lnTo>
                      <a:pt x="164" y="8"/>
                    </a:lnTo>
                    <a:lnTo>
                      <a:pt x="125" y="32"/>
                    </a:lnTo>
                    <a:lnTo>
                      <a:pt x="78" y="63"/>
                    </a:lnTo>
                    <a:lnTo>
                      <a:pt x="63" y="86"/>
                    </a:lnTo>
                    <a:lnTo>
                      <a:pt x="55" y="110"/>
                    </a:lnTo>
                    <a:lnTo>
                      <a:pt x="24" y="219"/>
                    </a:lnTo>
                    <a:lnTo>
                      <a:pt x="16" y="258"/>
                    </a:lnTo>
                    <a:lnTo>
                      <a:pt x="16" y="562"/>
                    </a:lnTo>
                    <a:lnTo>
                      <a:pt x="0" y="562"/>
                    </a:lnTo>
                    <a:close/>
                  </a:path>
                </a:pathLst>
              </a:custGeom>
              <a:solidFill>
                <a:srgbClr val="8CFF1A"/>
              </a:solidFill>
              <a:ln w="9525">
                <a:noFill/>
                <a:round/>
                <a:headEnd/>
                <a:tailEnd/>
              </a:ln>
            </p:spPr>
            <p:txBody>
              <a:bodyPr/>
              <a:lstStyle/>
              <a:p>
                <a:endParaRPr lang="en-GB"/>
              </a:p>
            </p:txBody>
          </p:sp>
          <p:sp>
            <p:nvSpPr>
              <p:cNvPr id="152657" name="Freeform 81"/>
              <p:cNvSpPr>
                <a:spLocks/>
              </p:cNvSpPr>
              <p:nvPr/>
            </p:nvSpPr>
            <p:spPr bwMode="auto">
              <a:xfrm>
                <a:off x="2222" y="1783"/>
                <a:ext cx="32" cy="64"/>
              </a:xfrm>
              <a:custGeom>
                <a:avLst/>
                <a:gdLst/>
                <a:ahLst/>
                <a:cxnLst>
                  <a:cxn ang="0">
                    <a:pos x="24" y="172"/>
                  </a:cxn>
                  <a:cxn ang="0">
                    <a:pos x="24" y="156"/>
                  </a:cxn>
                  <a:cxn ang="0">
                    <a:pos x="16" y="109"/>
                  </a:cxn>
                  <a:cxn ang="0">
                    <a:pos x="16" y="55"/>
                  </a:cxn>
                  <a:cxn ang="0">
                    <a:pos x="24" y="32"/>
                  </a:cxn>
                  <a:cxn ang="0">
                    <a:pos x="31" y="16"/>
                  </a:cxn>
                  <a:cxn ang="0">
                    <a:pos x="39" y="8"/>
                  </a:cxn>
                  <a:cxn ang="0">
                    <a:pos x="39" y="16"/>
                  </a:cxn>
                  <a:cxn ang="0">
                    <a:pos x="55" y="39"/>
                  </a:cxn>
                  <a:cxn ang="0">
                    <a:pos x="63" y="63"/>
                  </a:cxn>
                  <a:cxn ang="0">
                    <a:pos x="63" y="78"/>
                  </a:cxn>
                  <a:cxn ang="0">
                    <a:pos x="63" y="24"/>
                  </a:cxn>
                  <a:cxn ang="0">
                    <a:pos x="55" y="8"/>
                  </a:cxn>
                  <a:cxn ang="0">
                    <a:pos x="31" y="0"/>
                  </a:cxn>
                  <a:cxn ang="0">
                    <a:pos x="16" y="8"/>
                  </a:cxn>
                  <a:cxn ang="0">
                    <a:pos x="16" y="24"/>
                  </a:cxn>
                  <a:cxn ang="0">
                    <a:pos x="8" y="39"/>
                  </a:cxn>
                  <a:cxn ang="0">
                    <a:pos x="0" y="86"/>
                  </a:cxn>
                  <a:cxn ang="0">
                    <a:pos x="0" y="172"/>
                  </a:cxn>
                  <a:cxn ang="0">
                    <a:pos x="24" y="172"/>
                  </a:cxn>
                </a:cxnLst>
                <a:rect l="0" t="0" r="r" b="b"/>
                <a:pathLst>
                  <a:path w="63" h="172">
                    <a:moveTo>
                      <a:pt x="24" y="172"/>
                    </a:moveTo>
                    <a:lnTo>
                      <a:pt x="24" y="156"/>
                    </a:lnTo>
                    <a:lnTo>
                      <a:pt x="16" y="109"/>
                    </a:lnTo>
                    <a:lnTo>
                      <a:pt x="16" y="55"/>
                    </a:lnTo>
                    <a:lnTo>
                      <a:pt x="24" y="32"/>
                    </a:lnTo>
                    <a:lnTo>
                      <a:pt x="31" y="16"/>
                    </a:lnTo>
                    <a:lnTo>
                      <a:pt x="39" y="8"/>
                    </a:lnTo>
                    <a:lnTo>
                      <a:pt x="39" y="16"/>
                    </a:lnTo>
                    <a:lnTo>
                      <a:pt x="55" y="39"/>
                    </a:lnTo>
                    <a:lnTo>
                      <a:pt x="63" y="63"/>
                    </a:lnTo>
                    <a:lnTo>
                      <a:pt x="63" y="78"/>
                    </a:lnTo>
                    <a:lnTo>
                      <a:pt x="63" y="24"/>
                    </a:lnTo>
                    <a:lnTo>
                      <a:pt x="55" y="8"/>
                    </a:lnTo>
                    <a:lnTo>
                      <a:pt x="31" y="0"/>
                    </a:lnTo>
                    <a:lnTo>
                      <a:pt x="16" y="8"/>
                    </a:lnTo>
                    <a:lnTo>
                      <a:pt x="16" y="24"/>
                    </a:lnTo>
                    <a:lnTo>
                      <a:pt x="8" y="39"/>
                    </a:lnTo>
                    <a:lnTo>
                      <a:pt x="0" y="86"/>
                    </a:lnTo>
                    <a:lnTo>
                      <a:pt x="0" y="172"/>
                    </a:lnTo>
                    <a:lnTo>
                      <a:pt x="24" y="172"/>
                    </a:lnTo>
                    <a:close/>
                  </a:path>
                </a:pathLst>
              </a:custGeom>
              <a:solidFill>
                <a:srgbClr val="00FF00"/>
              </a:solidFill>
              <a:ln w="9525">
                <a:noFill/>
                <a:round/>
                <a:headEnd/>
                <a:tailEnd/>
              </a:ln>
            </p:spPr>
            <p:txBody>
              <a:bodyPr/>
              <a:lstStyle/>
              <a:p>
                <a:endParaRPr lang="en-GB"/>
              </a:p>
            </p:txBody>
          </p:sp>
          <p:grpSp>
            <p:nvGrpSpPr>
              <p:cNvPr id="10" name="Group 82"/>
              <p:cNvGrpSpPr>
                <a:grpSpLocks/>
              </p:cNvGrpSpPr>
              <p:nvPr/>
            </p:nvGrpSpPr>
            <p:grpSpPr bwMode="auto">
              <a:xfrm>
                <a:off x="2304" y="1584"/>
                <a:ext cx="242" cy="294"/>
                <a:chOff x="2396" y="1565"/>
                <a:chExt cx="242" cy="294"/>
              </a:xfrm>
            </p:grpSpPr>
            <p:sp>
              <p:nvSpPr>
                <p:cNvPr id="152659" name="Freeform 83"/>
                <p:cNvSpPr>
                  <a:spLocks/>
                </p:cNvSpPr>
                <p:nvPr/>
              </p:nvSpPr>
              <p:spPr bwMode="auto">
                <a:xfrm>
                  <a:off x="2396" y="1633"/>
                  <a:ext cx="123" cy="223"/>
                </a:xfrm>
                <a:custGeom>
                  <a:avLst/>
                  <a:gdLst/>
                  <a:ahLst/>
                  <a:cxnLst>
                    <a:cxn ang="0">
                      <a:pos x="234" y="592"/>
                    </a:cxn>
                    <a:cxn ang="0">
                      <a:pos x="234" y="452"/>
                    </a:cxn>
                    <a:cxn ang="0">
                      <a:pos x="211" y="195"/>
                    </a:cxn>
                    <a:cxn ang="0">
                      <a:pos x="195" y="124"/>
                    </a:cxn>
                    <a:cxn ang="0">
                      <a:pos x="180" y="101"/>
                    </a:cxn>
                    <a:cxn ang="0">
                      <a:pos x="172" y="85"/>
                    </a:cxn>
                    <a:cxn ang="0">
                      <a:pos x="117" y="39"/>
                    </a:cxn>
                    <a:cxn ang="0">
                      <a:pos x="63" y="15"/>
                    </a:cxn>
                    <a:cxn ang="0">
                      <a:pos x="16" y="0"/>
                    </a:cxn>
                    <a:cxn ang="0">
                      <a:pos x="0" y="0"/>
                    </a:cxn>
                    <a:cxn ang="0">
                      <a:pos x="55" y="0"/>
                    </a:cxn>
                    <a:cxn ang="0">
                      <a:pos x="94" y="15"/>
                    </a:cxn>
                    <a:cxn ang="0">
                      <a:pos x="133" y="39"/>
                    </a:cxn>
                    <a:cxn ang="0">
                      <a:pos x="180" y="70"/>
                    </a:cxn>
                    <a:cxn ang="0">
                      <a:pos x="195" y="85"/>
                    </a:cxn>
                    <a:cxn ang="0">
                      <a:pos x="227" y="148"/>
                    </a:cxn>
                    <a:cxn ang="0">
                      <a:pos x="234" y="195"/>
                    </a:cxn>
                    <a:cxn ang="0">
                      <a:pos x="242" y="249"/>
                    </a:cxn>
                    <a:cxn ang="0">
                      <a:pos x="242" y="592"/>
                    </a:cxn>
                    <a:cxn ang="0">
                      <a:pos x="234" y="592"/>
                    </a:cxn>
                  </a:cxnLst>
                  <a:rect l="0" t="0" r="r" b="b"/>
                  <a:pathLst>
                    <a:path w="242" h="592">
                      <a:moveTo>
                        <a:pt x="234" y="592"/>
                      </a:moveTo>
                      <a:lnTo>
                        <a:pt x="234" y="452"/>
                      </a:lnTo>
                      <a:lnTo>
                        <a:pt x="211" y="195"/>
                      </a:lnTo>
                      <a:lnTo>
                        <a:pt x="195" y="124"/>
                      </a:lnTo>
                      <a:lnTo>
                        <a:pt x="180" y="101"/>
                      </a:lnTo>
                      <a:lnTo>
                        <a:pt x="172" y="85"/>
                      </a:lnTo>
                      <a:lnTo>
                        <a:pt x="117" y="39"/>
                      </a:lnTo>
                      <a:lnTo>
                        <a:pt x="63" y="15"/>
                      </a:lnTo>
                      <a:lnTo>
                        <a:pt x="16" y="0"/>
                      </a:lnTo>
                      <a:lnTo>
                        <a:pt x="0" y="0"/>
                      </a:lnTo>
                      <a:lnTo>
                        <a:pt x="55" y="0"/>
                      </a:lnTo>
                      <a:lnTo>
                        <a:pt x="94" y="15"/>
                      </a:lnTo>
                      <a:lnTo>
                        <a:pt x="133" y="39"/>
                      </a:lnTo>
                      <a:lnTo>
                        <a:pt x="180" y="70"/>
                      </a:lnTo>
                      <a:lnTo>
                        <a:pt x="195" y="85"/>
                      </a:lnTo>
                      <a:lnTo>
                        <a:pt x="227" y="148"/>
                      </a:lnTo>
                      <a:lnTo>
                        <a:pt x="234" y="195"/>
                      </a:lnTo>
                      <a:lnTo>
                        <a:pt x="242" y="249"/>
                      </a:lnTo>
                      <a:lnTo>
                        <a:pt x="242" y="592"/>
                      </a:lnTo>
                      <a:lnTo>
                        <a:pt x="234" y="592"/>
                      </a:lnTo>
                      <a:close/>
                    </a:path>
                  </a:pathLst>
                </a:custGeom>
                <a:solidFill>
                  <a:srgbClr val="00FF00"/>
                </a:solidFill>
                <a:ln w="9525">
                  <a:noFill/>
                  <a:round/>
                  <a:headEnd/>
                  <a:tailEnd/>
                </a:ln>
              </p:spPr>
              <p:txBody>
                <a:bodyPr/>
                <a:lstStyle/>
                <a:p>
                  <a:endParaRPr lang="en-GB"/>
                </a:p>
              </p:txBody>
            </p:sp>
            <p:sp>
              <p:nvSpPr>
                <p:cNvPr id="152660" name="Freeform 84"/>
                <p:cNvSpPr>
                  <a:spLocks/>
                </p:cNvSpPr>
                <p:nvPr/>
              </p:nvSpPr>
              <p:spPr bwMode="auto">
                <a:xfrm>
                  <a:off x="2523" y="1715"/>
                  <a:ext cx="115" cy="144"/>
                </a:xfrm>
                <a:custGeom>
                  <a:avLst/>
                  <a:gdLst/>
                  <a:ahLst/>
                  <a:cxnLst>
                    <a:cxn ang="0">
                      <a:pos x="47" y="382"/>
                    </a:cxn>
                    <a:cxn ang="0">
                      <a:pos x="47" y="366"/>
                    </a:cxn>
                    <a:cxn ang="0">
                      <a:pos x="39" y="335"/>
                    </a:cxn>
                    <a:cxn ang="0">
                      <a:pos x="31" y="281"/>
                    </a:cxn>
                    <a:cxn ang="0">
                      <a:pos x="31" y="226"/>
                    </a:cxn>
                    <a:cxn ang="0">
                      <a:pos x="23" y="164"/>
                    </a:cxn>
                    <a:cxn ang="0">
                      <a:pos x="23" y="109"/>
                    </a:cxn>
                    <a:cxn ang="0">
                      <a:pos x="39" y="62"/>
                    </a:cxn>
                    <a:cxn ang="0">
                      <a:pos x="55" y="31"/>
                    </a:cxn>
                    <a:cxn ang="0">
                      <a:pos x="78" y="23"/>
                    </a:cxn>
                    <a:cxn ang="0">
                      <a:pos x="101" y="31"/>
                    </a:cxn>
                    <a:cxn ang="0">
                      <a:pos x="133" y="47"/>
                    </a:cxn>
                    <a:cxn ang="0">
                      <a:pos x="164" y="78"/>
                    </a:cxn>
                    <a:cxn ang="0">
                      <a:pos x="210" y="133"/>
                    </a:cxn>
                    <a:cxn ang="0">
                      <a:pos x="218" y="156"/>
                    </a:cxn>
                    <a:cxn ang="0">
                      <a:pos x="226" y="164"/>
                    </a:cxn>
                    <a:cxn ang="0">
                      <a:pos x="226" y="156"/>
                    </a:cxn>
                    <a:cxn ang="0">
                      <a:pos x="218" y="148"/>
                    </a:cxn>
                    <a:cxn ang="0">
                      <a:pos x="195" y="109"/>
                    </a:cxn>
                    <a:cxn ang="0">
                      <a:pos x="172" y="62"/>
                    </a:cxn>
                    <a:cxn ang="0">
                      <a:pos x="140" y="23"/>
                    </a:cxn>
                    <a:cxn ang="0">
                      <a:pos x="109" y="8"/>
                    </a:cxn>
                    <a:cxn ang="0">
                      <a:pos x="70" y="0"/>
                    </a:cxn>
                    <a:cxn ang="0">
                      <a:pos x="47" y="8"/>
                    </a:cxn>
                    <a:cxn ang="0">
                      <a:pos x="31" y="16"/>
                    </a:cxn>
                    <a:cxn ang="0">
                      <a:pos x="16" y="39"/>
                    </a:cxn>
                    <a:cxn ang="0">
                      <a:pos x="8" y="70"/>
                    </a:cxn>
                    <a:cxn ang="0">
                      <a:pos x="0" y="109"/>
                    </a:cxn>
                    <a:cxn ang="0">
                      <a:pos x="0" y="312"/>
                    </a:cxn>
                    <a:cxn ang="0">
                      <a:pos x="8" y="343"/>
                    </a:cxn>
                    <a:cxn ang="0">
                      <a:pos x="8" y="382"/>
                    </a:cxn>
                    <a:cxn ang="0">
                      <a:pos x="47" y="382"/>
                    </a:cxn>
                  </a:cxnLst>
                  <a:rect l="0" t="0" r="r" b="b"/>
                  <a:pathLst>
                    <a:path w="226" h="382">
                      <a:moveTo>
                        <a:pt x="47" y="382"/>
                      </a:moveTo>
                      <a:lnTo>
                        <a:pt x="47" y="366"/>
                      </a:lnTo>
                      <a:lnTo>
                        <a:pt x="39" y="335"/>
                      </a:lnTo>
                      <a:lnTo>
                        <a:pt x="31" y="281"/>
                      </a:lnTo>
                      <a:lnTo>
                        <a:pt x="31" y="226"/>
                      </a:lnTo>
                      <a:lnTo>
                        <a:pt x="23" y="164"/>
                      </a:lnTo>
                      <a:lnTo>
                        <a:pt x="23" y="109"/>
                      </a:lnTo>
                      <a:lnTo>
                        <a:pt x="39" y="62"/>
                      </a:lnTo>
                      <a:lnTo>
                        <a:pt x="55" y="31"/>
                      </a:lnTo>
                      <a:lnTo>
                        <a:pt x="78" y="23"/>
                      </a:lnTo>
                      <a:lnTo>
                        <a:pt x="101" y="31"/>
                      </a:lnTo>
                      <a:lnTo>
                        <a:pt x="133" y="47"/>
                      </a:lnTo>
                      <a:lnTo>
                        <a:pt x="164" y="78"/>
                      </a:lnTo>
                      <a:lnTo>
                        <a:pt x="210" y="133"/>
                      </a:lnTo>
                      <a:lnTo>
                        <a:pt x="218" y="156"/>
                      </a:lnTo>
                      <a:lnTo>
                        <a:pt x="226" y="164"/>
                      </a:lnTo>
                      <a:lnTo>
                        <a:pt x="226" y="156"/>
                      </a:lnTo>
                      <a:lnTo>
                        <a:pt x="218" y="148"/>
                      </a:lnTo>
                      <a:lnTo>
                        <a:pt x="195" y="109"/>
                      </a:lnTo>
                      <a:lnTo>
                        <a:pt x="172" y="62"/>
                      </a:lnTo>
                      <a:lnTo>
                        <a:pt x="140" y="23"/>
                      </a:lnTo>
                      <a:lnTo>
                        <a:pt x="109" y="8"/>
                      </a:lnTo>
                      <a:lnTo>
                        <a:pt x="70" y="0"/>
                      </a:lnTo>
                      <a:lnTo>
                        <a:pt x="47" y="8"/>
                      </a:lnTo>
                      <a:lnTo>
                        <a:pt x="31" y="16"/>
                      </a:lnTo>
                      <a:lnTo>
                        <a:pt x="16" y="39"/>
                      </a:lnTo>
                      <a:lnTo>
                        <a:pt x="8" y="70"/>
                      </a:lnTo>
                      <a:lnTo>
                        <a:pt x="0" y="109"/>
                      </a:lnTo>
                      <a:lnTo>
                        <a:pt x="0" y="312"/>
                      </a:lnTo>
                      <a:lnTo>
                        <a:pt x="8" y="343"/>
                      </a:lnTo>
                      <a:lnTo>
                        <a:pt x="8" y="382"/>
                      </a:lnTo>
                      <a:lnTo>
                        <a:pt x="47" y="382"/>
                      </a:lnTo>
                      <a:close/>
                    </a:path>
                  </a:pathLst>
                </a:custGeom>
                <a:solidFill>
                  <a:srgbClr val="00CC00"/>
                </a:solidFill>
                <a:ln w="9525">
                  <a:noFill/>
                  <a:round/>
                  <a:headEnd/>
                  <a:tailEnd/>
                </a:ln>
              </p:spPr>
              <p:txBody>
                <a:bodyPr/>
                <a:lstStyle/>
                <a:p>
                  <a:endParaRPr lang="en-GB"/>
                </a:p>
              </p:txBody>
            </p:sp>
            <p:sp>
              <p:nvSpPr>
                <p:cNvPr id="152661" name="Freeform 85"/>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2662" name="Freeform 86"/>
                <p:cNvSpPr>
                  <a:spLocks/>
                </p:cNvSpPr>
                <p:nvPr/>
              </p:nvSpPr>
              <p:spPr bwMode="auto">
                <a:xfrm>
                  <a:off x="2523" y="1565"/>
                  <a:ext cx="91" cy="294"/>
                </a:xfrm>
                <a:custGeom>
                  <a:avLst/>
                  <a:gdLst/>
                  <a:ahLst/>
                  <a:cxnLst>
                    <a:cxn ang="0">
                      <a:pos x="0" y="780"/>
                    </a:cxn>
                    <a:cxn ang="0">
                      <a:pos x="0" y="414"/>
                    </a:cxn>
                    <a:cxn ang="0">
                      <a:pos x="8" y="343"/>
                    </a:cxn>
                    <a:cxn ang="0">
                      <a:pos x="23" y="281"/>
                    </a:cxn>
                    <a:cxn ang="0">
                      <a:pos x="62" y="180"/>
                    </a:cxn>
                    <a:cxn ang="0">
                      <a:pos x="117" y="94"/>
                    </a:cxn>
                    <a:cxn ang="0">
                      <a:pos x="140" y="55"/>
                    </a:cxn>
                    <a:cxn ang="0">
                      <a:pos x="164" y="24"/>
                    </a:cxn>
                    <a:cxn ang="0">
                      <a:pos x="172" y="8"/>
                    </a:cxn>
                    <a:cxn ang="0">
                      <a:pos x="179" y="0"/>
                    </a:cxn>
                    <a:cxn ang="0">
                      <a:pos x="172" y="8"/>
                    </a:cxn>
                    <a:cxn ang="0">
                      <a:pos x="148" y="55"/>
                    </a:cxn>
                    <a:cxn ang="0">
                      <a:pos x="125" y="86"/>
                    </a:cxn>
                    <a:cxn ang="0">
                      <a:pos x="86" y="172"/>
                    </a:cxn>
                    <a:cxn ang="0">
                      <a:pos x="70" y="211"/>
                    </a:cxn>
                    <a:cxn ang="0">
                      <a:pos x="55" y="242"/>
                    </a:cxn>
                    <a:cxn ang="0">
                      <a:pos x="23" y="367"/>
                    </a:cxn>
                    <a:cxn ang="0">
                      <a:pos x="16" y="421"/>
                    </a:cxn>
                    <a:cxn ang="0">
                      <a:pos x="16" y="437"/>
                    </a:cxn>
                    <a:cxn ang="0">
                      <a:pos x="23" y="772"/>
                    </a:cxn>
                    <a:cxn ang="0">
                      <a:pos x="0" y="780"/>
                    </a:cxn>
                  </a:cxnLst>
                  <a:rect l="0" t="0" r="r" b="b"/>
                  <a:pathLst>
                    <a:path w="179" h="780">
                      <a:moveTo>
                        <a:pt x="0" y="780"/>
                      </a:moveTo>
                      <a:lnTo>
                        <a:pt x="0" y="414"/>
                      </a:lnTo>
                      <a:lnTo>
                        <a:pt x="8" y="343"/>
                      </a:lnTo>
                      <a:lnTo>
                        <a:pt x="23" y="281"/>
                      </a:lnTo>
                      <a:lnTo>
                        <a:pt x="62" y="180"/>
                      </a:lnTo>
                      <a:lnTo>
                        <a:pt x="117" y="94"/>
                      </a:lnTo>
                      <a:lnTo>
                        <a:pt x="140" y="55"/>
                      </a:lnTo>
                      <a:lnTo>
                        <a:pt x="164" y="24"/>
                      </a:lnTo>
                      <a:lnTo>
                        <a:pt x="172" y="8"/>
                      </a:lnTo>
                      <a:lnTo>
                        <a:pt x="179" y="0"/>
                      </a:lnTo>
                      <a:lnTo>
                        <a:pt x="172" y="8"/>
                      </a:lnTo>
                      <a:lnTo>
                        <a:pt x="148" y="55"/>
                      </a:lnTo>
                      <a:lnTo>
                        <a:pt x="125" y="86"/>
                      </a:lnTo>
                      <a:lnTo>
                        <a:pt x="86" y="172"/>
                      </a:lnTo>
                      <a:lnTo>
                        <a:pt x="70" y="211"/>
                      </a:lnTo>
                      <a:lnTo>
                        <a:pt x="55" y="242"/>
                      </a:lnTo>
                      <a:lnTo>
                        <a:pt x="23" y="367"/>
                      </a:lnTo>
                      <a:lnTo>
                        <a:pt x="16" y="421"/>
                      </a:lnTo>
                      <a:lnTo>
                        <a:pt x="16" y="437"/>
                      </a:lnTo>
                      <a:lnTo>
                        <a:pt x="23" y="772"/>
                      </a:lnTo>
                      <a:lnTo>
                        <a:pt x="0" y="780"/>
                      </a:lnTo>
                      <a:close/>
                    </a:path>
                  </a:pathLst>
                </a:custGeom>
                <a:solidFill>
                  <a:srgbClr val="8CFF1A"/>
                </a:solidFill>
                <a:ln w="9525">
                  <a:noFill/>
                  <a:round/>
                  <a:headEnd/>
                  <a:tailEnd/>
                </a:ln>
              </p:spPr>
              <p:txBody>
                <a:bodyPr/>
                <a:lstStyle/>
                <a:p>
                  <a:endParaRPr lang="en-GB"/>
                </a:p>
              </p:txBody>
            </p:sp>
            <p:sp>
              <p:nvSpPr>
                <p:cNvPr id="152663" name="Freeform 87"/>
                <p:cNvSpPr>
                  <a:spLocks/>
                </p:cNvSpPr>
                <p:nvPr/>
              </p:nvSpPr>
              <p:spPr bwMode="auto">
                <a:xfrm>
                  <a:off x="2531" y="1786"/>
                  <a:ext cx="32" cy="73"/>
                </a:xfrm>
                <a:custGeom>
                  <a:avLst/>
                  <a:gdLst/>
                  <a:ahLst/>
                  <a:cxnLst>
                    <a:cxn ang="0">
                      <a:pos x="23" y="195"/>
                    </a:cxn>
                    <a:cxn ang="0">
                      <a:pos x="23" y="187"/>
                    </a:cxn>
                    <a:cxn ang="0">
                      <a:pos x="15" y="172"/>
                    </a:cxn>
                    <a:cxn ang="0">
                      <a:pos x="15" y="70"/>
                    </a:cxn>
                    <a:cxn ang="0">
                      <a:pos x="23" y="39"/>
                    </a:cxn>
                    <a:cxn ang="0">
                      <a:pos x="31" y="24"/>
                    </a:cxn>
                    <a:cxn ang="0">
                      <a:pos x="39" y="16"/>
                    </a:cxn>
                    <a:cxn ang="0">
                      <a:pos x="39" y="24"/>
                    </a:cxn>
                    <a:cxn ang="0">
                      <a:pos x="54" y="47"/>
                    </a:cxn>
                    <a:cxn ang="0">
                      <a:pos x="62" y="70"/>
                    </a:cxn>
                    <a:cxn ang="0">
                      <a:pos x="62" y="86"/>
                    </a:cxn>
                    <a:cxn ang="0">
                      <a:pos x="62" y="31"/>
                    </a:cxn>
                    <a:cxn ang="0">
                      <a:pos x="54" y="16"/>
                    </a:cxn>
                    <a:cxn ang="0">
                      <a:pos x="46" y="8"/>
                    </a:cxn>
                    <a:cxn ang="0">
                      <a:pos x="31" y="0"/>
                    </a:cxn>
                    <a:cxn ang="0">
                      <a:pos x="15" y="8"/>
                    </a:cxn>
                    <a:cxn ang="0">
                      <a:pos x="7" y="24"/>
                    </a:cxn>
                    <a:cxn ang="0">
                      <a:pos x="0" y="47"/>
                    </a:cxn>
                    <a:cxn ang="0">
                      <a:pos x="0" y="195"/>
                    </a:cxn>
                    <a:cxn ang="0">
                      <a:pos x="23" y="195"/>
                    </a:cxn>
                  </a:cxnLst>
                  <a:rect l="0" t="0" r="r" b="b"/>
                  <a:pathLst>
                    <a:path w="62" h="195">
                      <a:moveTo>
                        <a:pt x="23" y="195"/>
                      </a:moveTo>
                      <a:lnTo>
                        <a:pt x="23" y="187"/>
                      </a:lnTo>
                      <a:lnTo>
                        <a:pt x="15" y="172"/>
                      </a:lnTo>
                      <a:lnTo>
                        <a:pt x="15" y="70"/>
                      </a:lnTo>
                      <a:lnTo>
                        <a:pt x="23" y="39"/>
                      </a:lnTo>
                      <a:lnTo>
                        <a:pt x="31" y="24"/>
                      </a:lnTo>
                      <a:lnTo>
                        <a:pt x="39" y="16"/>
                      </a:lnTo>
                      <a:lnTo>
                        <a:pt x="39" y="24"/>
                      </a:lnTo>
                      <a:lnTo>
                        <a:pt x="54" y="47"/>
                      </a:lnTo>
                      <a:lnTo>
                        <a:pt x="62" y="70"/>
                      </a:lnTo>
                      <a:lnTo>
                        <a:pt x="62" y="86"/>
                      </a:lnTo>
                      <a:lnTo>
                        <a:pt x="62" y="31"/>
                      </a:lnTo>
                      <a:lnTo>
                        <a:pt x="54" y="16"/>
                      </a:lnTo>
                      <a:lnTo>
                        <a:pt x="46" y="8"/>
                      </a:lnTo>
                      <a:lnTo>
                        <a:pt x="31" y="0"/>
                      </a:lnTo>
                      <a:lnTo>
                        <a:pt x="15" y="8"/>
                      </a:lnTo>
                      <a:lnTo>
                        <a:pt x="7" y="24"/>
                      </a:lnTo>
                      <a:lnTo>
                        <a:pt x="0" y="47"/>
                      </a:lnTo>
                      <a:lnTo>
                        <a:pt x="0" y="195"/>
                      </a:lnTo>
                      <a:lnTo>
                        <a:pt x="23" y="195"/>
                      </a:lnTo>
                      <a:close/>
                    </a:path>
                  </a:pathLst>
                </a:custGeom>
                <a:solidFill>
                  <a:srgbClr val="00FF00"/>
                </a:solidFill>
                <a:ln w="9525">
                  <a:noFill/>
                  <a:round/>
                  <a:headEnd/>
                  <a:tailEnd/>
                </a:ln>
              </p:spPr>
              <p:txBody>
                <a:bodyPr/>
                <a:lstStyle/>
                <a:p>
                  <a:endParaRPr lang="en-GB"/>
                </a:p>
              </p:txBody>
            </p:sp>
            <p:sp>
              <p:nvSpPr>
                <p:cNvPr id="152664" name="Freeform 88"/>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2665" name="Freeform 89"/>
                <p:cNvSpPr>
                  <a:spLocks/>
                </p:cNvSpPr>
                <p:nvPr/>
              </p:nvSpPr>
              <p:spPr bwMode="auto">
                <a:xfrm>
                  <a:off x="2409" y="1765"/>
                  <a:ext cx="103" cy="65"/>
                </a:xfrm>
                <a:custGeom>
                  <a:avLst/>
                  <a:gdLst/>
                  <a:ahLst/>
                  <a:cxnLst>
                    <a:cxn ang="0">
                      <a:pos x="164" y="171"/>
                    </a:cxn>
                    <a:cxn ang="0">
                      <a:pos x="164" y="155"/>
                    </a:cxn>
                    <a:cxn ang="0">
                      <a:pos x="171" y="124"/>
                    </a:cxn>
                    <a:cxn ang="0">
                      <a:pos x="164" y="85"/>
                    </a:cxn>
                    <a:cxn ang="0">
                      <a:pos x="132" y="39"/>
                    </a:cxn>
                    <a:cxn ang="0">
                      <a:pos x="117" y="23"/>
                    </a:cxn>
                    <a:cxn ang="0">
                      <a:pos x="93" y="23"/>
                    </a:cxn>
                    <a:cxn ang="0">
                      <a:pos x="47" y="54"/>
                    </a:cxn>
                    <a:cxn ang="0">
                      <a:pos x="0" y="101"/>
                    </a:cxn>
                    <a:cxn ang="0">
                      <a:pos x="0" y="109"/>
                    </a:cxn>
                    <a:cxn ang="0">
                      <a:pos x="23" y="62"/>
                    </a:cxn>
                    <a:cxn ang="0">
                      <a:pos x="47" y="31"/>
                    </a:cxn>
                    <a:cxn ang="0">
                      <a:pos x="78" y="7"/>
                    </a:cxn>
                    <a:cxn ang="0">
                      <a:pos x="101" y="0"/>
                    </a:cxn>
                    <a:cxn ang="0">
                      <a:pos x="132" y="7"/>
                    </a:cxn>
                    <a:cxn ang="0">
                      <a:pos x="164" y="39"/>
                    </a:cxn>
                    <a:cxn ang="0">
                      <a:pos x="179" y="70"/>
                    </a:cxn>
                    <a:cxn ang="0">
                      <a:pos x="195" y="132"/>
                    </a:cxn>
                    <a:cxn ang="0">
                      <a:pos x="195" y="155"/>
                    </a:cxn>
                    <a:cxn ang="0">
                      <a:pos x="203" y="171"/>
                    </a:cxn>
                    <a:cxn ang="0">
                      <a:pos x="164" y="171"/>
                    </a:cxn>
                  </a:cxnLst>
                  <a:rect l="0" t="0" r="r" b="b"/>
                  <a:pathLst>
                    <a:path w="203" h="171">
                      <a:moveTo>
                        <a:pt x="164" y="171"/>
                      </a:moveTo>
                      <a:lnTo>
                        <a:pt x="164" y="155"/>
                      </a:lnTo>
                      <a:lnTo>
                        <a:pt x="171" y="124"/>
                      </a:lnTo>
                      <a:lnTo>
                        <a:pt x="164" y="85"/>
                      </a:lnTo>
                      <a:lnTo>
                        <a:pt x="132" y="39"/>
                      </a:lnTo>
                      <a:lnTo>
                        <a:pt x="117" y="23"/>
                      </a:lnTo>
                      <a:lnTo>
                        <a:pt x="93" y="23"/>
                      </a:lnTo>
                      <a:lnTo>
                        <a:pt x="47" y="54"/>
                      </a:lnTo>
                      <a:lnTo>
                        <a:pt x="0" y="101"/>
                      </a:lnTo>
                      <a:lnTo>
                        <a:pt x="0" y="109"/>
                      </a:lnTo>
                      <a:lnTo>
                        <a:pt x="23" y="62"/>
                      </a:lnTo>
                      <a:lnTo>
                        <a:pt x="47" y="31"/>
                      </a:lnTo>
                      <a:lnTo>
                        <a:pt x="78" y="7"/>
                      </a:lnTo>
                      <a:lnTo>
                        <a:pt x="101" y="0"/>
                      </a:lnTo>
                      <a:lnTo>
                        <a:pt x="132" y="7"/>
                      </a:lnTo>
                      <a:lnTo>
                        <a:pt x="164" y="39"/>
                      </a:lnTo>
                      <a:lnTo>
                        <a:pt x="179" y="70"/>
                      </a:lnTo>
                      <a:lnTo>
                        <a:pt x="195" y="132"/>
                      </a:lnTo>
                      <a:lnTo>
                        <a:pt x="195" y="155"/>
                      </a:lnTo>
                      <a:lnTo>
                        <a:pt x="203" y="171"/>
                      </a:lnTo>
                      <a:lnTo>
                        <a:pt x="164" y="171"/>
                      </a:lnTo>
                      <a:close/>
                    </a:path>
                  </a:pathLst>
                </a:custGeom>
                <a:solidFill>
                  <a:srgbClr val="66CC00"/>
                </a:solidFill>
                <a:ln w="9525">
                  <a:noFill/>
                  <a:round/>
                  <a:headEnd/>
                  <a:tailEnd/>
                </a:ln>
              </p:spPr>
              <p:txBody>
                <a:bodyPr/>
                <a:lstStyle/>
                <a:p>
                  <a:endParaRPr lang="en-GB"/>
                </a:p>
              </p:txBody>
            </p:sp>
          </p:grpSp>
        </p:grpSp>
        <p:grpSp>
          <p:nvGrpSpPr>
            <p:cNvPr id="11" name="Group 90"/>
            <p:cNvGrpSpPr>
              <a:grpSpLocks/>
            </p:cNvGrpSpPr>
            <p:nvPr/>
          </p:nvGrpSpPr>
          <p:grpSpPr bwMode="auto">
            <a:xfrm flipH="1">
              <a:off x="1684" y="1564"/>
              <a:ext cx="482" cy="342"/>
              <a:chOff x="2064" y="1536"/>
              <a:chExt cx="482" cy="342"/>
            </a:xfrm>
          </p:grpSpPr>
          <p:sp>
            <p:nvSpPr>
              <p:cNvPr id="152667" name="Freeform 91"/>
              <p:cNvSpPr>
                <a:spLocks/>
              </p:cNvSpPr>
              <p:nvPr/>
            </p:nvSpPr>
            <p:spPr bwMode="auto">
              <a:xfrm>
                <a:off x="2333" y="1751"/>
                <a:ext cx="111" cy="90"/>
              </a:xfrm>
              <a:custGeom>
                <a:avLst/>
                <a:gdLst/>
                <a:ahLst/>
                <a:cxnLst>
                  <a:cxn ang="0">
                    <a:pos x="39" y="241"/>
                  </a:cxn>
                  <a:cxn ang="0">
                    <a:pos x="39" y="233"/>
                  </a:cxn>
                  <a:cxn ang="0">
                    <a:pos x="31" y="210"/>
                  </a:cxn>
                  <a:cxn ang="0">
                    <a:pos x="23" y="140"/>
                  </a:cxn>
                  <a:cxn ang="0">
                    <a:pos x="23" y="70"/>
                  </a:cxn>
                  <a:cxn ang="0">
                    <a:pos x="39" y="39"/>
                  </a:cxn>
                  <a:cxn ang="0">
                    <a:pos x="54" y="15"/>
                  </a:cxn>
                  <a:cxn ang="0">
                    <a:pos x="78" y="7"/>
                  </a:cxn>
                  <a:cxn ang="0">
                    <a:pos x="101" y="15"/>
                  </a:cxn>
                  <a:cxn ang="0">
                    <a:pos x="156" y="46"/>
                  </a:cxn>
                  <a:cxn ang="0">
                    <a:pos x="202" y="85"/>
                  </a:cxn>
                  <a:cxn ang="0">
                    <a:pos x="218" y="101"/>
                  </a:cxn>
                  <a:cxn ang="0">
                    <a:pos x="210" y="93"/>
                  </a:cxn>
                  <a:cxn ang="0">
                    <a:pos x="163" y="31"/>
                  </a:cxn>
                  <a:cxn ang="0">
                    <a:pos x="132" y="7"/>
                  </a:cxn>
                  <a:cxn ang="0">
                    <a:pos x="101" y="0"/>
                  </a:cxn>
                  <a:cxn ang="0">
                    <a:pos x="70" y="0"/>
                  </a:cxn>
                  <a:cxn ang="0">
                    <a:pos x="39" y="7"/>
                  </a:cxn>
                  <a:cxn ang="0">
                    <a:pos x="23" y="23"/>
                  </a:cxn>
                  <a:cxn ang="0">
                    <a:pos x="15" y="39"/>
                  </a:cxn>
                  <a:cxn ang="0">
                    <a:pos x="0" y="93"/>
                  </a:cxn>
                  <a:cxn ang="0">
                    <a:pos x="0" y="233"/>
                  </a:cxn>
                  <a:cxn ang="0">
                    <a:pos x="39" y="241"/>
                  </a:cxn>
                </a:cxnLst>
                <a:rect l="0" t="0" r="r" b="b"/>
                <a:pathLst>
                  <a:path w="218" h="241">
                    <a:moveTo>
                      <a:pt x="39" y="241"/>
                    </a:moveTo>
                    <a:lnTo>
                      <a:pt x="39" y="233"/>
                    </a:lnTo>
                    <a:lnTo>
                      <a:pt x="31" y="210"/>
                    </a:lnTo>
                    <a:lnTo>
                      <a:pt x="23" y="140"/>
                    </a:lnTo>
                    <a:lnTo>
                      <a:pt x="23" y="70"/>
                    </a:lnTo>
                    <a:lnTo>
                      <a:pt x="39" y="39"/>
                    </a:lnTo>
                    <a:lnTo>
                      <a:pt x="54" y="15"/>
                    </a:lnTo>
                    <a:lnTo>
                      <a:pt x="78" y="7"/>
                    </a:lnTo>
                    <a:lnTo>
                      <a:pt x="101" y="15"/>
                    </a:lnTo>
                    <a:lnTo>
                      <a:pt x="156" y="46"/>
                    </a:lnTo>
                    <a:lnTo>
                      <a:pt x="202" y="85"/>
                    </a:lnTo>
                    <a:lnTo>
                      <a:pt x="218" y="101"/>
                    </a:lnTo>
                    <a:lnTo>
                      <a:pt x="210" y="93"/>
                    </a:lnTo>
                    <a:lnTo>
                      <a:pt x="163" y="31"/>
                    </a:lnTo>
                    <a:lnTo>
                      <a:pt x="132" y="7"/>
                    </a:lnTo>
                    <a:lnTo>
                      <a:pt x="101" y="0"/>
                    </a:lnTo>
                    <a:lnTo>
                      <a:pt x="70" y="0"/>
                    </a:lnTo>
                    <a:lnTo>
                      <a:pt x="39" y="7"/>
                    </a:lnTo>
                    <a:lnTo>
                      <a:pt x="23" y="23"/>
                    </a:lnTo>
                    <a:lnTo>
                      <a:pt x="15" y="39"/>
                    </a:lnTo>
                    <a:lnTo>
                      <a:pt x="0" y="93"/>
                    </a:lnTo>
                    <a:lnTo>
                      <a:pt x="0" y="233"/>
                    </a:lnTo>
                    <a:lnTo>
                      <a:pt x="39" y="241"/>
                    </a:lnTo>
                    <a:close/>
                  </a:path>
                </a:pathLst>
              </a:custGeom>
              <a:solidFill>
                <a:srgbClr val="00CC00"/>
              </a:solidFill>
              <a:ln w="9525">
                <a:noFill/>
                <a:round/>
                <a:headEnd/>
                <a:tailEnd/>
              </a:ln>
            </p:spPr>
            <p:txBody>
              <a:bodyPr/>
              <a:lstStyle/>
              <a:p>
                <a:endParaRPr lang="en-GB"/>
              </a:p>
            </p:txBody>
          </p:sp>
          <p:sp>
            <p:nvSpPr>
              <p:cNvPr id="152668" name="Freeform 92"/>
              <p:cNvSpPr>
                <a:spLocks/>
              </p:cNvSpPr>
              <p:nvPr/>
            </p:nvSpPr>
            <p:spPr bwMode="auto">
              <a:xfrm>
                <a:off x="2183" y="1536"/>
                <a:ext cx="146" cy="238"/>
              </a:xfrm>
              <a:custGeom>
                <a:avLst/>
                <a:gdLst/>
                <a:ahLst/>
                <a:cxnLst>
                  <a:cxn ang="0">
                    <a:pos x="0" y="0"/>
                  </a:cxn>
                  <a:cxn ang="0">
                    <a:pos x="8" y="0"/>
                  </a:cxn>
                  <a:cxn ang="0">
                    <a:pos x="16" y="8"/>
                  </a:cxn>
                  <a:cxn ang="0">
                    <a:pos x="55" y="24"/>
                  </a:cxn>
                  <a:cxn ang="0">
                    <a:pos x="109" y="55"/>
                  </a:cxn>
                  <a:cxn ang="0">
                    <a:pos x="156" y="94"/>
                  </a:cxn>
                  <a:cxn ang="0">
                    <a:pos x="195" y="125"/>
                  </a:cxn>
                  <a:cxn ang="0">
                    <a:pos x="226" y="156"/>
                  </a:cxn>
                  <a:cxn ang="0">
                    <a:pos x="242" y="195"/>
                  </a:cxn>
                  <a:cxn ang="0">
                    <a:pos x="258" y="250"/>
                  </a:cxn>
                  <a:cxn ang="0">
                    <a:pos x="265" y="289"/>
                  </a:cxn>
                  <a:cxn ang="0">
                    <a:pos x="273" y="343"/>
                  </a:cxn>
                  <a:cxn ang="0">
                    <a:pos x="273" y="616"/>
                  </a:cxn>
                  <a:cxn ang="0">
                    <a:pos x="281" y="632"/>
                  </a:cxn>
                  <a:cxn ang="0">
                    <a:pos x="281" y="577"/>
                  </a:cxn>
                  <a:cxn ang="0">
                    <a:pos x="289" y="531"/>
                  </a:cxn>
                  <a:cxn ang="0">
                    <a:pos x="289" y="273"/>
                  </a:cxn>
                  <a:cxn ang="0">
                    <a:pos x="281" y="234"/>
                  </a:cxn>
                  <a:cxn ang="0">
                    <a:pos x="258" y="180"/>
                  </a:cxn>
                  <a:cxn ang="0">
                    <a:pos x="226" y="133"/>
                  </a:cxn>
                  <a:cxn ang="0">
                    <a:pos x="180" y="86"/>
                  </a:cxn>
                  <a:cxn ang="0">
                    <a:pos x="117" y="47"/>
                  </a:cxn>
                  <a:cxn ang="0">
                    <a:pos x="63" y="24"/>
                  </a:cxn>
                  <a:cxn ang="0">
                    <a:pos x="31" y="8"/>
                  </a:cxn>
                  <a:cxn ang="0">
                    <a:pos x="8" y="0"/>
                  </a:cxn>
                  <a:cxn ang="0">
                    <a:pos x="0" y="0"/>
                  </a:cxn>
                </a:cxnLst>
                <a:rect l="0" t="0" r="r" b="b"/>
                <a:pathLst>
                  <a:path w="289" h="632">
                    <a:moveTo>
                      <a:pt x="0" y="0"/>
                    </a:moveTo>
                    <a:lnTo>
                      <a:pt x="8" y="0"/>
                    </a:lnTo>
                    <a:lnTo>
                      <a:pt x="16" y="8"/>
                    </a:lnTo>
                    <a:lnTo>
                      <a:pt x="55" y="24"/>
                    </a:lnTo>
                    <a:lnTo>
                      <a:pt x="109" y="55"/>
                    </a:lnTo>
                    <a:lnTo>
                      <a:pt x="156" y="94"/>
                    </a:lnTo>
                    <a:lnTo>
                      <a:pt x="195" y="125"/>
                    </a:lnTo>
                    <a:lnTo>
                      <a:pt x="226" y="156"/>
                    </a:lnTo>
                    <a:lnTo>
                      <a:pt x="242" y="195"/>
                    </a:lnTo>
                    <a:lnTo>
                      <a:pt x="258" y="250"/>
                    </a:lnTo>
                    <a:lnTo>
                      <a:pt x="265" y="289"/>
                    </a:lnTo>
                    <a:lnTo>
                      <a:pt x="273" y="343"/>
                    </a:lnTo>
                    <a:lnTo>
                      <a:pt x="273" y="616"/>
                    </a:lnTo>
                    <a:lnTo>
                      <a:pt x="281" y="632"/>
                    </a:lnTo>
                    <a:lnTo>
                      <a:pt x="281" y="577"/>
                    </a:lnTo>
                    <a:lnTo>
                      <a:pt x="289" y="531"/>
                    </a:lnTo>
                    <a:lnTo>
                      <a:pt x="289" y="273"/>
                    </a:lnTo>
                    <a:lnTo>
                      <a:pt x="281" y="234"/>
                    </a:lnTo>
                    <a:lnTo>
                      <a:pt x="258" y="180"/>
                    </a:lnTo>
                    <a:lnTo>
                      <a:pt x="226" y="133"/>
                    </a:lnTo>
                    <a:lnTo>
                      <a:pt x="180" y="86"/>
                    </a:lnTo>
                    <a:lnTo>
                      <a:pt x="117" y="47"/>
                    </a:lnTo>
                    <a:lnTo>
                      <a:pt x="63" y="24"/>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2669" name="Freeform 93"/>
              <p:cNvSpPr>
                <a:spLocks/>
              </p:cNvSpPr>
              <p:nvPr/>
            </p:nvSpPr>
            <p:spPr bwMode="auto">
              <a:xfrm>
                <a:off x="2325" y="1592"/>
                <a:ext cx="95" cy="246"/>
              </a:xfrm>
              <a:custGeom>
                <a:avLst/>
                <a:gdLst/>
                <a:ahLst/>
                <a:cxnLst>
                  <a:cxn ang="0">
                    <a:pos x="0" y="655"/>
                  </a:cxn>
                  <a:cxn ang="0">
                    <a:pos x="0" y="492"/>
                  </a:cxn>
                  <a:cxn ang="0">
                    <a:pos x="8" y="351"/>
                  </a:cxn>
                  <a:cxn ang="0">
                    <a:pos x="16" y="289"/>
                  </a:cxn>
                  <a:cxn ang="0">
                    <a:pos x="31" y="242"/>
                  </a:cxn>
                  <a:cxn ang="0">
                    <a:pos x="70" y="156"/>
                  </a:cxn>
                  <a:cxn ang="0">
                    <a:pos x="125" y="78"/>
                  </a:cxn>
                  <a:cxn ang="0">
                    <a:pos x="148" y="47"/>
                  </a:cxn>
                  <a:cxn ang="0">
                    <a:pos x="172" y="24"/>
                  </a:cxn>
                  <a:cxn ang="0">
                    <a:pos x="179" y="8"/>
                  </a:cxn>
                  <a:cxn ang="0">
                    <a:pos x="187" y="0"/>
                  </a:cxn>
                  <a:cxn ang="0">
                    <a:pos x="179" y="8"/>
                  </a:cxn>
                  <a:cxn ang="0">
                    <a:pos x="172" y="24"/>
                  </a:cxn>
                  <a:cxn ang="0">
                    <a:pos x="156" y="47"/>
                  </a:cxn>
                  <a:cxn ang="0">
                    <a:pos x="133" y="78"/>
                  </a:cxn>
                  <a:cxn ang="0">
                    <a:pos x="94" y="141"/>
                  </a:cxn>
                  <a:cxn ang="0">
                    <a:pos x="62" y="203"/>
                  </a:cxn>
                  <a:cxn ang="0">
                    <a:pos x="31" y="312"/>
                  </a:cxn>
                  <a:cxn ang="0">
                    <a:pos x="23" y="351"/>
                  </a:cxn>
                  <a:cxn ang="0">
                    <a:pos x="23" y="367"/>
                  </a:cxn>
                  <a:cxn ang="0">
                    <a:pos x="31" y="655"/>
                  </a:cxn>
                  <a:cxn ang="0">
                    <a:pos x="0" y="655"/>
                  </a:cxn>
                </a:cxnLst>
                <a:rect l="0" t="0" r="r" b="b"/>
                <a:pathLst>
                  <a:path w="187" h="655">
                    <a:moveTo>
                      <a:pt x="0" y="655"/>
                    </a:moveTo>
                    <a:lnTo>
                      <a:pt x="0" y="492"/>
                    </a:lnTo>
                    <a:lnTo>
                      <a:pt x="8" y="351"/>
                    </a:lnTo>
                    <a:lnTo>
                      <a:pt x="16" y="289"/>
                    </a:lnTo>
                    <a:lnTo>
                      <a:pt x="31" y="242"/>
                    </a:lnTo>
                    <a:lnTo>
                      <a:pt x="70" y="156"/>
                    </a:lnTo>
                    <a:lnTo>
                      <a:pt x="125" y="78"/>
                    </a:lnTo>
                    <a:lnTo>
                      <a:pt x="148" y="47"/>
                    </a:lnTo>
                    <a:lnTo>
                      <a:pt x="172" y="24"/>
                    </a:lnTo>
                    <a:lnTo>
                      <a:pt x="179" y="8"/>
                    </a:lnTo>
                    <a:lnTo>
                      <a:pt x="187" y="0"/>
                    </a:lnTo>
                    <a:lnTo>
                      <a:pt x="179" y="8"/>
                    </a:lnTo>
                    <a:lnTo>
                      <a:pt x="172" y="24"/>
                    </a:lnTo>
                    <a:lnTo>
                      <a:pt x="156" y="47"/>
                    </a:lnTo>
                    <a:lnTo>
                      <a:pt x="133" y="78"/>
                    </a:lnTo>
                    <a:lnTo>
                      <a:pt x="94" y="141"/>
                    </a:lnTo>
                    <a:lnTo>
                      <a:pt x="62" y="203"/>
                    </a:lnTo>
                    <a:lnTo>
                      <a:pt x="31" y="312"/>
                    </a:lnTo>
                    <a:lnTo>
                      <a:pt x="23" y="351"/>
                    </a:lnTo>
                    <a:lnTo>
                      <a:pt x="23" y="367"/>
                    </a:lnTo>
                    <a:lnTo>
                      <a:pt x="31" y="655"/>
                    </a:lnTo>
                    <a:lnTo>
                      <a:pt x="0" y="655"/>
                    </a:lnTo>
                    <a:close/>
                  </a:path>
                </a:pathLst>
              </a:custGeom>
              <a:solidFill>
                <a:srgbClr val="8CFF1A"/>
              </a:solidFill>
              <a:ln w="9525">
                <a:noFill/>
                <a:round/>
                <a:headEnd/>
                <a:tailEnd/>
              </a:ln>
            </p:spPr>
            <p:txBody>
              <a:bodyPr/>
              <a:lstStyle/>
              <a:p>
                <a:endParaRPr lang="en-GB"/>
              </a:p>
            </p:txBody>
          </p:sp>
          <p:sp>
            <p:nvSpPr>
              <p:cNvPr id="152670" name="Freeform 94"/>
              <p:cNvSpPr>
                <a:spLocks/>
              </p:cNvSpPr>
              <p:nvPr/>
            </p:nvSpPr>
            <p:spPr bwMode="auto">
              <a:xfrm>
                <a:off x="2337" y="1780"/>
                <a:ext cx="68" cy="58"/>
              </a:xfrm>
              <a:custGeom>
                <a:avLst/>
                <a:gdLst/>
                <a:ahLst/>
                <a:cxnLst>
                  <a:cxn ang="0">
                    <a:pos x="24" y="155"/>
                  </a:cxn>
                  <a:cxn ang="0">
                    <a:pos x="24" y="54"/>
                  </a:cxn>
                  <a:cxn ang="0">
                    <a:pos x="32" y="31"/>
                  </a:cxn>
                  <a:cxn ang="0">
                    <a:pos x="47" y="15"/>
                  </a:cxn>
                  <a:cxn ang="0">
                    <a:pos x="71" y="15"/>
                  </a:cxn>
                  <a:cxn ang="0">
                    <a:pos x="133" y="77"/>
                  </a:cxn>
                  <a:cxn ang="0">
                    <a:pos x="133" y="85"/>
                  </a:cxn>
                  <a:cxn ang="0">
                    <a:pos x="133" y="77"/>
                  </a:cxn>
                  <a:cxn ang="0">
                    <a:pos x="117" y="62"/>
                  </a:cxn>
                  <a:cxn ang="0">
                    <a:pos x="94" y="23"/>
                  </a:cxn>
                  <a:cxn ang="0">
                    <a:pos x="78" y="7"/>
                  </a:cxn>
                  <a:cxn ang="0">
                    <a:pos x="55" y="0"/>
                  </a:cxn>
                  <a:cxn ang="0">
                    <a:pos x="32" y="7"/>
                  </a:cxn>
                  <a:cxn ang="0">
                    <a:pos x="16" y="39"/>
                  </a:cxn>
                  <a:cxn ang="0">
                    <a:pos x="8" y="85"/>
                  </a:cxn>
                  <a:cxn ang="0">
                    <a:pos x="0" y="124"/>
                  </a:cxn>
                  <a:cxn ang="0">
                    <a:pos x="0" y="155"/>
                  </a:cxn>
                  <a:cxn ang="0">
                    <a:pos x="24" y="155"/>
                  </a:cxn>
                </a:cxnLst>
                <a:rect l="0" t="0" r="r" b="b"/>
                <a:pathLst>
                  <a:path w="133" h="155">
                    <a:moveTo>
                      <a:pt x="24" y="155"/>
                    </a:moveTo>
                    <a:lnTo>
                      <a:pt x="24" y="54"/>
                    </a:lnTo>
                    <a:lnTo>
                      <a:pt x="32" y="31"/>
                    </a:lnTo>
                    <a:lnTo>
                      <a:pt x="47" y="15"/>
                    </a:lnTo>
                    <a:lnTo>
                      <a:pt x="71" y="15"/>
                    </a:lnTo>
                    <a:lnTo>
                      <a:pt x="133" y="77"/>
                    </a:lnTo>
                    <a:lnTo>
                      <a:pt x="133" y="85"/>
                    </a:lnTo>
                    <a:lnTo>
                      <a:pt x="133" y="77"/>
                    </a:lnTo>
                    <a:lnTo>
                      <a:pt x="117" y="62"/>
                    </a:lnTo>
                    <a:lnTo>
                      <a:pt x="94" y="23"/>
                    </a:lnTo>
                    <a:lnTo>
                      <a:pt x="78" y="7"/>
                    </a:lnTo>
                    <a:lnTo>
                      <a:pt x="55" y="0"/>
                    </a:lnTo>
                    <a:lnTo>
                      <a:pt x="32" y="7"/>
                    </a:lnTo>
                    <a:lnTo>
                      <a:pt x="16" y="39"/>
                    </a:lnTo>
                    <a:lnTo>
                      <a:pt x="8" y="85"/>
                    </a:lnTo>
                    <a:lnTo>
                      <a:pt x="0" y="124"/>
                    </a:lnTo>
                    <a:lnTo>
                      <a:pt x="0" y="155"/>
                    </a:lnTo>
                    <a:lnTo>
                      <a:pt x="24" y="155"/>
                    </a:lnTo>
                    <a:close/>
                  </a:path>
                </a:pathLst>
              </a:custGeom>
              <a:solidFill>
                <a:srgbClr val="00FF00"/>
              </a:solidFill>
              <a:ln w="9525">
                <a:noFill/>
                <a:round/>
                <a:headEnd/>
                <a:tailEnd/>
              </a:ln>
            </p:spPr>
            <p:txBody>
              <a:bodyPr/>
              <a:lstStyle/>
              <a:p>
                <a:endParaRPr lang="en-GB"/>
              </a:p>
            </p:txBody>
          </p:sp>
          <p:sp>
            <p:nvSpPr>
              <p:cNvPr id="152671" name="Freeform 95"/>
              <p:cNvSpPr>
                <a:spLocks/>
              </p:cNvSpPr>
              <p:nvPr/>
            </p:nvSpPr>
            <p:spPr bwMode="auto">
              <a:xfrm>
                <a:off x="2139" y="1639"/>
                <a:ext cx="190" cy="197"/>
              </a:xfrm>
              <a:custGeom>
                <a:avLst/>
                <a:gdLst/>
                <a:ahLst/>
                <a:cxnLst>
                  <a:cxn ang="0">
                    <a:pos x="351" y="523"/>
                  </a:cxn>
                  <a:cxn ang="0">
                    <a:pos x="351" y="507"/>
                  </a:cxn>
                  <a:cxn ang="0">
                    <a:pos x="359" y="460"/>
                  </a:cxn>
                  <a:cxn ang="0">
                    <a:pos x="359" y="226"/>
                  </a:cxn>
                  <a:cxn ang="0">
                    <a:pos x="351" y="141"/>
                  </a:cxn>
                  <a:cxn ang="0">
                    <a:pos x="336" y="78"/>
                  </a:cxn>
                  <a:cxn ang="0">
                    <a:pos x="328" y="55"/>
                  </a:cxn>
                  <a:cxn ang="0">
                    <a:pos x="320" y="39"/>
                  </a:cxn>
                  <a:cxn ang="0">
                    <a:pos x="289" y="24"/>
                  </a:cxn>
                  <a:cxn ang="0">
                    <a:pos x="242" y="31"/>
                  </a:cxn>
                  <a:cxn ang="0">
                    <a:pos x="195" y="55"/>
                  </a:cxn>
                  <a:cxn ang="0">
                    <a:pos x="86" y="117"/>
                  </a:cxn>
                  <a:cxn ang="0">
                    <a:pos x="39" y="148"/>
                  </a:cxn>
                  <a:cxn ang="0">
                    <a:pos x="8" y="172"/>
                  </a:cxn>
                  <a:cxn ang="0">
                    <a:pos x="0" y="180"/>
                  </a:cxn>
                  <a:cxn ang="0">
                    <a:pos x="24" y="156"/>
                  </a:cxn>
                  <a:cxn ang="0">
                    <a:pos x="86" y="109"/>
                  </a:cxn>
                  <a:cxn ang="0">
                    <a:pos x="156" y="55"/>
                  </a:cxn>
                  <a:cxn ang="0">
                    <a:pos x="203" y="24"/>
                  </a:cxn>
                  <a:cxn ang="0">
                    <a:pos x="242" y="8"/>
                  </a:cxn>
                  <a:cxn ang="0">
                    <a:pos x="289" y="0"/>
                  </a:cxn>
                  <a:cxn ang="0">
                    <a:pos x="312" y="8"/>
                  </a:cxn>
                  <a:cxn ang="0">
                    <a:pos x="336" y="24"/>
                  </a:cxn>
                  <a:cxn ang="0">
                    <a:pos x="351" y="47"/>
                  </a:cxn>
                  <a:cxn ang="0">
                    <a:pos x="367" y="86"/>
                  </a:cxn>
                  <a:cxn ang="0">
                    <a:pos x="375" y="141"/>
                  </a:cxn>
                  <a:cxn ang="0">
                    <a:pos x="375" y="421"/>
                  </a:cxn>
                  <a:cxn ang="0">
                    <a:pos x="367" y="476"/>
                  </a:cxn>
                  <a:cxn ang="0">
                    <a:pos x="367" y="523"/>
                  </a:cxn>
                  <a:cxn ang="0">
                    <a:pos x="351" y="523"/>
                  </a:cxn>
                </a:cxnLst>
                <a:rect l="0" t="0" r="r" b="b"/>
                <a:pathLst>
                  <a:path w="375" h="523">
                    <a:moveTo>
                      <a:pt x="351" y="523"/>
                    </a:moveTo>
                    <a:lnTo>
                      <a:pt x="351" y="507"/>
                    </a:lnTo>
                    <a:lnTo>
                      <a:pt x="359" y="460"/>
                    </a:lnTo>
                    <a:lnTo>
                      <a:pt x="359" y="226"/>
                    </a:lnTo>
                    <a:lnTo>
                      <a:pt x="351" y="141"/>
                    </a:lnTo>
                    <a:lnTo>
                      <a:pt x="336" y="78"/>
                    </a:lnTo>
                    <a:lnTo>
                      <a:pt x="328" y="55"/>
                    </a:lnTo>
                    <a:lnTo>
                      <a:pt x="320" y="39"/>
                    </a:lnTo>
                    <a:lnTo>
                      <a:pt x="289" y="24"/>
                    </a:lnTo>
                    <a:lnTo>
                      <a:pt x="242" y="31"/>
                    </a:lnTo>
                    <a:lnTo>
                      <a:pt x="195" y="55"/>
                    </a:lnTo>
                    <a:lnTo>
                      <a:pt x="86" y="117"/>
                    </a:lnTo>
                    <a:lnTo>
                      <a:pt x="39" y="148"/>
                    </a:lnTo>
                    <a:lnTo>
                      <a:pt x="8" y="172"/>
                    </a:lnTo>
                    <a:lnTo>
                      <a:pt x="0" y="180"/>
                    </a:lnTo>
                    <a:lnTo>
                      <a:pt x="24" y="156"/>
                    </a:lnTo>
                    <a:lnTo>
                      <a:pt x="86" y="109"/>
                    </a:lnTo>
                    <a:lnTo>
                      <a:pt x="156" y="55"/>
                    </a:lnTo>
                    <a:lnTo>
                      <a:pt x="203" y="24"/>
                    </a:lnTo>
                    <a:lnTo>
                      <a:pt x="242" y="8"/>
                    </a:lnTo>
                    <a:lnTo>
                      <a:pt x="289" y="0"/>
                    </a:lnTo>
                    <a:lnTo>
                      <a:pt x="312" y="8"/>
                    </a:lnTo>
                    <a:lnTo>
                      <a:pt x="336" y="24"/>
                    </a:lnTo>
                    <a:lnTo>
                      <a:pt x="351" y="47"/>
                    </a:lnTo>
                    <a:lnTo>
                      <a:pt x="367" y="86"/>
                    </a:lnTo>
                    <a:lnTo>
                      <a:pt x="375" y="141"/>
                    </a:lnTo>
                    <a:lnTo>
                      <a:pt x="375" y="421"/>
                    </a:lnTo>
                    <a:lnTo>
                      <a:pt x="367" y="476"/>
                    </a:lnTo>
                    <a:lnTo>
                      <a:pt x="367" y="523"/>
                    </a:lnTo>
                    <a:lnTo>
                      <a:pt x="351" y="523"/>
                    </a:lnTo>
                    <a:close/>
                  </a:path>
                </a:pathLst>
              </a:custGeom>
              <a:solidFill>
                <a:srgbClr val="00FF00"/>
              </a:solidFill>
              <a:ln w="9525">
                <a:noFill/>
                <a:round/>
                <a:headEnd/>
                <a:tailEnd/>
              </a:ln>
            </p:spPr>
            <p:txBody>
              <a:bodyPr/>
              <a:lstStyle/>
              <a:p>
                <a:endParaRPr lang="en-GB"/>
              </a:p>
            </p:txBody>
          </p:sp>
          <p:sp>
            <p:nvSpPr>
              <p:cNvPr id="152672" name="Freeform 96"/>
              <p:cNvSpPr>
                <a:spLocks/>
              </p:cNvSpPr>
              <p:nvPr/>
            </p:nvSpPr>
            <p:spPr bwMode="auto">
              <a:xfrm>
                <a:off x="2211" y="1694"/>
                <a:ext cx="122" cy="142"/>
              </a:xfrm>
              <a:custGeom>
                <a:avLst/>
                <a:gdLst/>
                <a:ahLst/>
                <a:cxnLst>
                  <a:cxn ang="0">
                    <a:pos x="203" y="375"/>
                  </a:cxn>
                  <a:cxn ang="0">
                    <a:pos x="203" y="328"/>
                  </a:cxn>
                  <a:cxn ang="0">
                    <a:pos x="195" y="281"/>
                  </a:cxn>
                  <a:cxn ang="0">
                    <a:pos x="187" y="227"/>
                  </a:cxn>
                  <a:cxn ang="0">
                    <a:pos x="171" y="110"/>
                  </a:cxn>
                  <a:cxn ang="0">
                    <a:pos x="156" y="63"/>
                  </a:cxn>
                  <a:cxn ang="0">
                    <a:pos x="140" y="32"/>
                  </a:cxn>
                  <a:cxn ang="0">
                    <a:pos x="125" y="16"/>
                  </a:cxn>
                  <a:cxn ang="0">
                    <a:pos x="101" y="24"/>
                  </a:cxn>
                  <a:cxn ang="0">
                    <a:pos x="78" y="39"/>
                  </a:cxn>
                  <a:cxn ang="0">
                    <a:pos x="54" y="63"/>
                  </a:cxn>
                  <a:cxn ang="0">
                    <a:pos x="15" y="117"/>
                  </a:cxn>
                  <a:cxn ang="0">
                    <a:pos x="8" y="133"/>
                  </a:cxn>
                  <a:cxn ang="0">
                    <a:pos x="0" y="141"/>
                  </a:cxn>
                  <a:cxn ang="0">
                    <a:pos x="0" y="133"/>
                  </a:cxn>
                  <a:cxn ang="0">
                    <a:pos x="8" y="125"/>
                  </a:cxn>
                  <a:cxn ang="0">
                    <a:pos x="39" y="78"/>
                  </a:cxn>
                  <a:cxn ang="0">
                    <a:pos x="62" y="39"/>
                  </a:cxn>
                  <a:cxn ang="0">
                    <a:pos x="78" y="16"/>
                  </a:cxn>
                  <a:cxn ang="0">
                    <a:pos x="93" y="8"/>
                  </a:cxn>
                  <a:cxn ang="0">
                    <a:pos x="117" y="0"/>
                  </a:cxn>
                  <a:cxn ang="0">
                    <a:pos x="140" y="0"/>
                  </a:cxn>
                  <a:cxn ang="0">
                    <a:pos x="164" y="24"/>
                  </a:cxn>
                  <a:cxn ang="0">
                    <a:pos x="179" y="47"/>
                  </a:cxn>
                  <a:cxn ang="0">
                    <a:pos x="187" y="78"/>
                  </a:cxn>
                  <a:cxn ang="0">
                    <a:pos x="203" y="164"/>
                  </a:cxn>
                  <a:cxn ang="0">
                    <a:pos x="226" y="266"/>
                  </a:cxn>
                  <a:cxn ang="0">
                    <a:pos x="234" y="304"/>
                  </a:cxn>
                  <a:cxn ang="0">
                    <a:pos x="234" y="343"/>
                  </a:cxn>
                  <a:cxn ang="0">
                    <a:pos x="242" y="367"/>
                  </a:cxn>
                  <a:cxn ang="0">
                    <a:pos x="242" y="375"/>
                  </a:cxn>
                  <a:cxn ang="0">
                    <a:pos x="203" y="375"/>
                  </a:cxn>
                </a:cxnLst>
                <a:rect l="0" t="0" r="r" b="b"/>
                <a:pathLst>
                  <a:path w="242" h="375">
                    <a:moveTo>
                      <a:pt x="203" y="375"/>
                    </a:moveTo>
                    <a:lnTo>
                      <a:pt x="203" y="328"/>
                    </a:lnTo>
                    <a:lnTo>
                      <a:pt x="195" y="281"/>
                    </a:lnTo>
                    <a:lnTo>
                      <a:pt x="187" y="227"/>
                    </a:lnTo>
                    <a:lnTo>
                      <a:pt x="171" y="110"/>
                    </a:lnTo>
                    <a:lnTo>
                      <a:pt x="156" y="63"/>
                    </a:lnTo>
                    <a:lnTo>
                      <a:pt x="140" y="32"/>
                    </a:lnTo>
                    <a:lnTo>
                      <a:pt x="125" y="16"/>
                    </a:lnTo>
                    <a:lnTo>
                      <a:pt x="101" y="24"/>
                    </a:lnTo>
                    <a:lnTo>
                      <a:pt x="78" y="39"/>
                    </a:lnTo>
                    <a:lnTo>
                      <a:pt x="54" y="63"/>
                    </a:lnTo>
                    <a:lnTo>
                      <a:pt x="15" y="117"/>
                    </a:lnTo>
                    <a:lnTo>
                      <a:pt x="8" y="133"/>
                    </a:lnTo>
                    <a:lnTo>
                      <a:pt x="0" y="141"/>
                    </a:lnTo>
                    <a:lnTo>
                      <a:pt x="0" y="133"/>
                    </a:lnTo>
                    <a:lnTo>
                      <a:pt x="8" y="125"/>
                    </a:lnTo>
                    <a:lnTo>
                      <a:pt x="39" y="78"/>
                    </a:lnTo>
                    <a:lnTo>
                      <a:pt x="62" y="39"/>
                    </a:lnTo>
                    <a:lnTo>
                      <a:pt x="78" y="16"/>
                    </a:lnTo>
                    <a:lnTo>
                      <a:pt x="93" y="8"/>
                    </a:lnTo>
                    <a:lnTo>
                      <a:pt x="117" y="0"/>
                    </a:lnTo>
                    <a:lnTo>
                      <a:pt x="140" y="0"/>
                    </a:lnTo>
                    <a:lnTo>
                      <a:pt x="164" y="24"/>
                    </a:lnTo>
                    <a:lnTo>
                      <a:pt x="179" y="47"/>
                    </a:lnTo>
                    <a:lnTo>
                      <a:pt x="187" y="78"/>
                    </a:lnTo>
                    <a:lnTo>
                      <a:pt x="203" y="164"/>
                    </a:lnTo>
                    <a:lnTo>
                      <a:pt x="226" y="266"/>
                    </a:lnTo>
                    <a:lnTo>
                      <a:pt x="234" y="304"/>
                    </a:lnTo>
                    <a:lnTo>
                      <a:pt x="234" y="343"/>
                    </a:lnTo>
                    <a:lnTo>
                      <a:pt x="242" y="367"/>
                    </a:lnTo>
                    <a:lnTo>
                      <a:pt x="242" y="375"/>
                    </a:lnTo>
                    <a:lnTo>
                      <a:pt x="203" y="375"/>
                    </a:lnTo>
                    <a:close/>
                  </a:path>
                </a:pathLst>
              </a:custGeom>
              <a:solidFill>
                <a:srgbClr val="66CC00"/>
              </a:solidFill>
              <a:ln w="9525">
                <a:noFill/>
                <a:round/>
                <a:headEnd/>
                <a:tailEnd/>
              </a:ln>
            </p:spPr>
            <p:txBody>
              <a:bodyPr/>
              <a:lstStyle/>
              <a:p>
                <a:endParaRPr lang="en-GB"/>
              </a:p>
            </p:txBody>
          </p:sp>
          <p:sp>
            <p:nvSpPr>
              <p:cNvPr id="152673" name="Freeform 97"/>
              <p:cNvSpPr>
                <a:spLocks/>
              </p:cNvSpPr>
              <p:nvPr/>
            </p:nvSpPr>
            <p:spPr bwMode="auto">
              <a:xfrm>
                <a:off x="2195" y="1689"/>
                <a:ext cx="142" cy="158"/>
              </a:xfrm>
              <a:custGeom>
                <a:avLst/>
                <a:gdLst/>
                <a:ahLst/>
                <a:cxnLst>
                  <a:cxn ang="0">
                    <a:pos x="46" y="421"/>
                  </a:cxn>
                  <a:cxn ang="0">
                    <a:pos x="46" y="421"/>
                  </a:cxn>
                  <a:cxn ang="0">
                    <a:pos x="46" y="405"/>
                  </a:cxn>
                  <a:cxn ang="0">
                    <a:pos x="39" y="366"/>
                  </a:cxn>
                  <a:cxn ang="0">
                    <a:pos x="31" y="312"/>
                  </a:cxn>
                  <a:cxn ang="0">
                    <a:pos x="31" y="117"/>
                  </a:cxn>
                  <a:cxn ang="0">
                    <a:pos x="39" y="62"/>
                  </a:cxn>
                  <a:cxn ang="0">
                    <a:pos x="54" y="31"/>
                  </a:cxn>
                  <a:cxn ang="0">
                    <a:pos x="78" y="15"/>
                  </a:cxn>
                  <a:cxn ang="0">
                    <a:pos x="109" y="15"/>
                  </a:cxn>
                  <a:cxn ang="0">
                    <a:pos x="187" y="47"/>
                  </a:cxn>
                  <a:cxn ang="0">
                    <a:pos x="249" y="78"/>
                  </a:cxn>
                  <a:cxn ang="0">
                    <a:pos x="273" y="93"/>
                  </a:cxn>
                  <a:cxn ang="0">
                    <a:pos x="280" y="101"/>
                  </a:cxn>
                  <a:cxn ang="0">
                    <a:pos x="265" y="93"/>
                  </a:cxn>
                  <a:cxn ang="0">
                    <a:pos x="234" y="70"/>
                  </a:cxn>
                  <a:cxn ang="0">
                    <a:pos x="156" y="15"/>
                  </a:cxn>
                  <a:cxn ang="0">
                    <a:pos x="124" y="8"/>
                  </a:cxn>
                  <a:cxn ang="0">
                    <a:pos x="78" y="0"/>
                  </a:cxn>
                  <a:cxn ang="0">
                    <a:pos x="54" y="8"/>
                  </a:cxn>
                  <a:cxn ang="0">
                    <a:pos x="39" y="15"/>
                  </a:cxn>
                  <a:cxn ang="0">
                    <a:pos x="23" y="39"/>
                  </a:cxn>
                  <a:cxn ang="0">
                    <a:pos x="7" y="70"/>
                  </a:cxn>
                  <a:cxn ang="0">
                    <a:pos x="0" y="117"/>
                  </a:cxn>
                  <a:cxn ang="0">
                    <a:pos x="0" y="335"/>
                  </a:cxn>
                  <a:cxn ang="0">
                    <a:pos x="7" y="382"/>
                  </a:cxn>
                  <a:cxn ang="0">
                    <a:pos x="7" y="421"/>
                  </a:cxn>
                  <a:cxn ang="0">
                    <a:pos x="46" y="421"/>
                  </a:cxn>
                </a:cxnLst>
                <a:rect l="0" t="0" r="r" b="b"/>
                <a:pathLst>
                  <a:path w="280" h="421">
                    <a:moveTo>
                      <a:pt x="46" y="421"/>
                    </a:moveTo>
                    <a:lnTo>
                      <a:pt x="46" y="421"/>
                    </a:lnTo>
                    <a:lnTo>
                      <a:pt x="46" y="405"/>
                    </a:lnTo>
                    <a:lnTo>
                      <a:pt x="39" y="366"/>
                    </a:lnTo>
                    <a:lnTo>
                      <a:pt x="31" y="312"/>
                    </a:lnTo>
                    <a:lnTo>
                      <a:pt x="31" y="117"/>
                    </a:lnTo>
                    <a:lnTo>
                      <a:pt x="39" y="62"/>
                    </a:lnTo>
                    <a:lnTo>
                      <a:pt x="54" y="31"/>
                    </a:lnTo>
                    <a:lnTo>
                      <a:pt x="78" y="15"/>
                    </a:lnTo>
                    <a:lnTo>
                      <a:pt x="109" y="15"/>
                    </a:lnTo>
                    <a:lnTo>
                      <a:pt x="187" y="47"/>
                    </a:lnTo>
                    <a:lnTo>
                      <a:pt x="249" y="78"/>
                    </a:lnTo>
                    <a:lnTo>
                      <a:pt x="273" y="93"/>
                    </a:lnTo>
                    <a:lnTo>
                      <a:pt x="280" y="101"/>
                    </a:lnTo>
                    <a:lnTo>
                      <a:pt x="265" y="93"/>
                    </a:lnTo>
                    <a:lnTo>
                      <a:pt x="234" y="70"/>
                    </a:lnTo>
                    <a:lnTo>
                      <a:pt x="156" y="15"/>
                    </a:lnTo>
                    <a:lnTo>
                      <a:pt x="124" y="8"/>
                    </a:lnTo>
                    <a:lnTo>
                      <a:pt x="78" y="0"/>
                    </a:lnTo>
                    <a:lnTo>
                      <a:pt x="54" y="8"/>
                    </a:lnTo>
                    <a:lnTo>
                      <a:pt x="39" y="15"/>
                    </a:lnTo>
                    <a:lnTo>
                      <a:pt x="23" y="39"/>
                    </a:lnTo>
                    <a:lnTo>
                      <a:pt x="7" y="70"/>
                    </a:lnTo>
                    <a:lnTo>
                      <a:pt x="0" y="117"/>
                    </a:lnTo>
                    <a:lnTo>
                      <a:pt x="0" y="335"/>
                    </a:lnTo>
                    <a:lnTo>
                      <a:pt x="7" y="382"/>
                    </a:lnTo>
                    <a:lnTo>
                      <a:pt x="7" y="421"/>
                    </a:lnTo>
                    <a:lnTo>
                      <a:pt x="46" y="421"/>
                    </a:lnTo>
                    <a:close/>
                  </a:path>
                </a:pathLst>
              </a:custGeom>
              <a:solidFill>
                <a:srgbClr val="00FF00"/>
              </a:solidFill>
              <a:ln w="9525">
                <a:noFill/>
                <a:round/>
                <a:headEnd/>
                <a:tailEnd/>
              </a:ln>
            </p:spPr>
            <p:txBody>
              <a:bodyPr/>
              <a:lstStyle/>
              <a:p>
                <a:endParaRPr lang="en-GB"/>
              </a:p>
            </p:txBody>
          </p:sp>
          <p:sp>
            <p:nvSpPr>
              <p:cNvPr id="152674" name="Freeform 98"/>
              <p:cNvSpPr>
                <a:spLocks/>
              </p:cNvSpPr>
              <p:nvPr/>
            </p:nvSpPr>
            <p:spPr bwMode="auto">
              <a:xfrm>
                <a:off x="2207" y="1742"/>
                <a:ext cx="95" cy="108"/>
              </a:xfrm>
              <a:custGeom>
                <a:avLst/>
                <a:gdLst/>
                <a:ahLst/>
                <a:cxnLst>
                  <a:cxn ang="0">
                    <a:pos x="55" y="289"/>
                  </a:cxn>
                  <a:cxn ang="0">
                    <a:pos x="55" y="281"/>
                  </a:cxn>
                  <a:cxn ang="0">
                    <a:pos x="47" y="250"/>
                  </a:cxn>
                  <a:cxn ang="0">
                    <a:pos x="31" y="172"/>
                  </a:cxn>
                  <a:cxn ang="0">
                    <a:pos x="31" y="78"/>
                  </a:cxn>
                  <a:cxn ang="0">
                    <a:pos x="39" y="47"/>
                  </a:cxn>
                  <a:cxn ang="0">
                    <a:pos x="55" y="24"/>
                  </a:cxn>
                  <a:cxn ang="0">
                    <a:pos x="78" y="16"/>
                  </a:cxn>
                  <a:cxn ang="0">
                    <a:pos x="101" y="16"/>
                  </a:cxn>
                  <a:cxn ang="0">
                    <a:pos x="140" y="39"/>
                  </a:cxn>
                  <a:cxn ang="0">
                    <a:pos x="172" y="63"/>
                  </a:cxn>
                  <a:cxn ang="0">
                    <a:pos x="187" y="70"/>
                  </a:cxn>
                  <a:cxn ang="0">
                    <a:pos x="187" y="78"/>
                  </a:cxn>
                  <a:cxn ang="0">
                    <a:pos x="187" y="70"/>
                  </a:cxn>
                  <a:cxn ang="0">
                    <a:pos x="179" y="55"/>
                  </a:cxn>
                  <a:cxn ang="0">
                    <a:pos x="140" y="16"/>
                  </a:cxn>
                  <a:cxn ang="0">
                    <a:pos x="109" y="0"/>
                  </a:cxn>
                  <a:cxn ang="0">
                    <a:pos x="70" y="0"/>
                  </a:cxn>
                  <a:cxn ang="0">
                    <a:pos x="39" y="8"/>
                  </a:cxn>
                  <a:cxn ang="0">
                    <a:pos x="23" y="24"/>
                  </a:cxn>
                  <a:cxn ang="0">
                    <a:pos x="16" y="47"/>
                  </a:cxn>
                  <a:cxn ang="0">
                    <a:pos x="8" y="78"/>
                  </a:cxn>
                  <a:cxn ang="0">
                    <a:pos x="8" y="117"/>
                  </a:cxn>
                  <a:cxn ang="0">
                    <a:pos x="0" y="195"/>
                  </a:cxn>
                  <a:cxn ang="0">
                    <a:pos x="8" y="257"/>
                  </a:cxn>
                  <a:cxn ang="0">
                    <a:pos x="8" y="289"/>
                  </a:cxn>
                  <a:cxn ang="0">
                    <a:pos x="55" y="289"/>
                  </a:cxn>
                </a:cxnLst>
                <a:rect l="0" t="0" r="r" b="b"/>
                <a:pathLst>
                  <a:path w="187" h="289">
                    <a:moveTo>
                      <a:pt x="55" y="289"/>
                    </a:moveTo>
                    <a:lnTo>
                      <a:pt x="55" y="281"/>
                    </a:lnTo>
                    <a:lnTo>
                      <a:pt x="47" y="250"/>
                    </a:lnTo>
                    <a:lnTo>
                      <a:pt x="31" y="172"/>
                    </a:lnTo>
                    <a:lnTo>
                      <a:pt x="31" y="78"/>
                    </a:lnTo>
                    <a:lnTo>
                      <a:pt x="39" y="47"/>
                    </a:lnTo>
                    <a:lnTo>
                      <a:pt x="55" y="24"/>
                    </a:lnTo>
                    <a:lnTo>
                      <a:pt x="78" y="16"/>
                    </a:lnTo>
                    <a:lnTo>
                      <a:pt x="101" y="16"/>
                    </a:lnTo>
                    <a:lnTo>
                      <a:pt x="140" y="39"/>
                    </a:lnTo>
                    <a:lnTo>
                      <a:pt x="172" y="63"/>
                    </a:lnTo>
                    <a:lnTo>
                      <a:pt x="187" y="70"/>
                    </a:lnTo>
                    <a:lnTo>
                      <a:pt x="187" y="78"/>
                    </a:lnTo>
                    <a:lnTo>
                      <a:pt x="187" y="70"/>
                    </a:lnTo>
                    <a:lnTo>
                      <a:pt x="179" y="55"/>
                    </a:lnTo>
                    <a:lnTo>
                      <a:pt x="140" y="16"/>
                    </a:lnTo>
                    <a:lnTo>
                      <a:pt x="109" y="0"/>
                    </a:lnTo>
                    <a:lnTo>
                      <a:pt x="70" y="0"/>
                    </a:lnTo>
                    <a:lnTo>
                      <a:pt x="39" y="8"/>
                    </a:lnTo>
                    <a:lnTo>
                      <a:pt x="23" y="24"/>
                    </a:lnTo>
                    <a:lnTo>
                      <a:pt x="16" y="47"/>
                    </a:lnTo>
                    <a:lnTo>
                      <a:pt x="8" y="78"/>
                    </a:lnTo>
                    <a:lnTo>
                      <a:pt x="8" y="117"/>
                    </a:lnTo>
                    <a:lnTo>
                      <a:pt x="0" y="195"/>
                    </a:lnTo>
                    <a:lnTo>
                      <a:pt x="8" y="257"/>
                    </a:lnTo>
                    <a:lnTo>
                      <a:pt x="8" y="289"/>
                    </a:lnTo>
                    <a:lnTo>
                      <a:pt x="55" y="289"/>
                    </a:lnTo>
                    <a:close/>
                  </a:path>
                </a:pathLst>
              </a:custGeom>
              <a:solidFill>
                <a:srgbClr val="00CC00"/>
              </a:solidFill>
              <a:ln w="9525">
                <a:noFill/>
                <a:round/>
                <a:headEnd/>
                <a:tailEnd/>
              </a:ln>
            </p:spPr>
            <p:txBody>
              <a:bodyPr/>
              <a:lstStyle/>
              <a:p>
                <a:endParaRPr lang="en-GB"/>
              </a:p>
            </p:txBody>
          </p:sp>
          <p:sp>
            <p:nvSpPr>
              <p:cNvPr id="152675" name="Freeform 99"/>
              <p:cNvSpPr>
                <a:spLocks/>
              </p:cNvSpPr>
              <p:nvPr/>
            </p:nvSpPr>
            <p:spPr bwMode="auto">
              <a:xfrm>
                <a:off x="2064" y="1627"/>
                <a:ext cx="139" cy="173"/>
              </a:xfrm>
              <a:custGeom>
                <a:avLst/>
                <a:gdLst/>
                <a:ahLst/>
                <a:cxnLst>
                  <a:cxn ang="0">
                    <a:pos x="0" y="0"/>
                  </a:cxn>
                  <a:cxn ang="0">
                    <a:pos x="8" y="0"/>
                  </a:cxn>
                  <a:cxn ang="0">
                    <a:pos x="16" y="8"/>
                  </a:cxn>
                  <a:cxn ang="0">
                    <a:pos x="55" y="16"/>
                  </a:cxn>
                  <a:cxn ang="0">
                    <a:pos x="109" y="39"/>
                  </a:cxn>
                  <a:cxn ang="0">
                    <a:pos x="187" y="86"/>
                  </a:cxn>
                  <a:cxn ang="0">
                    <a:pos x="211" y="109"/>
                  </a:cxn>
                  <a:cxn ang="0">
                    <a:pos x="226" y="140"/>
                  </a:cxn>
                  <a:cxn ang="0">
                    <a:pos x="242" y="179"/>
                  </a:cxn>
                  <a:cxn ang="0">
                    <a:pos x="250" y="211"/>
                  </a:cxn>
                  <a:cxn ang="0">
                    <a:pos x="258" y="250"/>
                  </a:cxn>
                  <a:cxn ang="0">
                    <a:pos x="258" y="452"/>
                  </a:cxn>
                  <a:cxn ang="0">
                    <a:pos x="265" y="460"/>
                  </a:cxn>
                  <a:cxn ang="0">
                    <a:pos x="265" y="421"/>
                  </a:cxn>
                  <a:cxn ang="0">
                    <a:pos x="273" y="335"/>
                  </a:cxn>
                  <a:cxn ang="0">
                    <a:pos x="273" y="203"/>
                  </a:cxn>
                  <a:cxn ang="0">
                    <a:pos x="265" y="172"/>
                  </a:cxn>
                  <a:cxn ang="0">
                    <a:pos x="242" y="125"/>
                  </a:cxn>
                  <a:cxn ang="0">
                    <a:pos x="211" y="94"/>
                  </a:cxn>
                  <a:cxn ang="0">
                    <a:pos x="164" y="55"/>
                  </a:cxn>
                  <a:cxn ang="0">
                    <a:pos x="117" y="31"/>
                  </a:cxn>
                  <a:cxn ang="0">
                    <a:pos x="63" y="16"/>
                  </a:cxn>
                  <a:cxn ang="0">
                    <a:pos x="31" y="8"/>
                  </a:cxn>
                  <a:cxn ang="0">
                    <a:pos x="8" y="0"/>
                  </a:cxn>
                  <a:cxn ang="0">
                    <a:pos x="0" y="0"/>
                  </a:cxn>
                </a:cxnLst>
                <a:rect l="0" t="0" r="r" b="b"/>
                <a:pathLst>
                  <a:path w="273" h="460">
                    <a:moveTo>
                      <a:pt x="0" y="0"/>
                    </a:moveTo>
                    <a:lnTo>
                      <a:pt x="8" y="0"/>
                    </a:lnTo>
                    <a:lnTo>
                      <a:pt x="16" y="8"/>
                    </a:lnTo>
                    <a:lnTo>
                      <a:pt x="55" y="16"/>
                    </a:lnTo>
                    <a:lnTo>
                      <a:pt x="109" y="39"/>
                    </a:lnTo>
                    <a:lnTo>
                      <a:pt x="187" y="86"/>
                    </a:lnTo>
                    <a:lnTo>
                      <a:pt x="211" y="109"/>
                    </a:lnTo>
                    <a:lnTo>
                      <a:pt x="226" y="140"/>
                    </a:lnTo>
                    <a:lnTo>
                      <a:pt x="242" y="179"/>
                    </a:lnTo>
                    <a:lnTo>
                      <a:pt x="250" y="211"/>
                    </a:lnTo>
                    <a:lnTo>
                      <a:pt x="258" y="250"/>
                    </a:lnTo>
                    <a:lnTo>
                      <a:pt x="258" y="452"/>
                    </a:lnTo>
                    <a:lnTo>
                      <a:pt x="265" y="460"/>
                    </a:lnTo>
                    <a:lnTo>
                      <a:pt x="265" y="421"/>
                    </a:lnTo>
                    <a:lnTo>
                      <a:pt x="273" y="335"/>
                    </a:lnTo>
                    <a:lnTo>
                      <a:pt x="273" y="203"/>
                    </a:lnTo>
                    <a:lnTo>
                      <a:pt x="265" y="172"/>
                    </a:lnTo>
                    <a:lnTo>
                      <a:pt x="242" y="125"/>
                    </a:lnTo>
                    <a:lnTo>
                      <a:pt x="211" y="94"/>
                    </a:lnTo>
                    <a:lnTo>
                      <a:pt x="164" y="55"/>
                    </a:lnTo>
                    <a:lnTo>
                      <a:pt x="117" y="31"/>
                    </a:lnTo>
                    <a:lnTo>
                      <a:pt x="63" y="16"/>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2676" name="Freeform 100"/>
              <p:cNvSpPr>
                <a:spLocks/>
              </p:cNvSpPr>
              <p:nvPr/>
            </p:nvSpPr>
            <p:spPr bwMode="auto">
              <a:xfrm>
                <a:off x="2119" y="1721"/>
                <a:ext cx="96" cy="126"/>
              </a:xfrm>
              <a:custGeom>
                <a:avLst/>
                <a:gdLst/>
                <a:ahLst/>
                <a:cxnLst>
                  <a:cxn ang="0">
                    <a:pos x="149" y="335"/>
                  </a:cxn>
                  <a:cxn ang="0">
                    <a:pos x="149" y="257"/>
                  </a:cxn>
                  <a:cxn ang="0">
                    <a:pos x="141" y="202"/>
                  </a:cxn>
                  <a:cxn ang="0">
                    <a:pos x="125" y="101"/>
                  </a:cxn>
                  <a:cxn ang="0">
                    <a:pos x="117" y="62"/>
                  </a:cxn>
                  <a:cxn ang="0">
                    <a:pos x="102" y="31"/>
                  </a:cxn>
                  <a:cxn ang="0">
                    <a:pos x="86" y="23"/>
                  </a:cxn>
                  <a:cxn ang="0">
                    <a:pos x="63" y="23"/>
                  </a:cxn>
                  <a:cxn ang="0">
                    <a:pos x="32" y="46"/>
                  </a:cxn>
                  <a:cxn ang="0">
                    <a:pos x="8" y="85"/>
                  </a:cxn>
                  <a:cxn ang="0">
                    <a:pos x="0" y="93"/>
                  </a:cxn>
                  <a:cxn ang="0">
                    <a:pos x="0" y="101"/>
                  </a:cxn>
                  <a:cxn ang="0">
                    <a:pos x="0" y="85"/>
                  </a:cxn>
                  <a:cxn ang="0">
                    <a:pos x="16" y="62"/>
                  </a:cxn>
                  <a:cxn ang="0">
                    <a:pos x="24" y="31"/>
                  </a:cxn>
                  <a:cxn ang="0">
                    <a:pos x="47" y="7"/>
                  </a:cxn>
                  <a:cxn ang="0">
                    <a:pos x="71" y="0"/>
                  </a:cxn>
                  <a:cxn ang="0">
                    <a:pos x="102" y="7"/>
                  </a:cxn>
                  <a:cxn ang="0">
                    <a:pos x="133" y="31"/>
                  </a:cxn>
                  <a:cxn ang="0">
                    <a:pos x="141" y="46"/>
                  </a:cxn>
                  <a:cxn ang="0">
                    <a:pos x="149" y="78"/>
                  </a:cxn>
                  <a:cxn ang="0">
                    <a:pos x="172" y="241"/>
                  </a:cxn>
                  <a:cxn ang="0">
                    <a:pos x="180" y="280"/>
                  </a:cxn>
                  <a:cxn ang="0">
                    <a:pos x="188" y="311"/>
                  </a:cxn>
                  <a:cxn ang="0">
                    <a:pos x="188" y="335"/>
                  </a:cxn>
                  <a:cxn ang="0">
                    <a:pos x="149" y="335"/>
                  </a:cxn>
                </a:cxnLst>
                <a:rect l="0" t="0" r="r" b="b"/>
                <a:pathLst>
                  <a:path w="188" h="335">
                    <a:moveTo>
                      <a:pt x="149" y="335"/>
                    </a:moveTo>
                    <a:lnTo>
                      <a:pt x="149" y="257"/>
                    </a:lnTo>
                    <a:lnTo>
                      <a:pt x="141" y="202"/>
                    </a:lnTo>
                    <a:lnTo>
                      <a:pt x="125" y="101"/>
                    </a:lnTo>
                    <a:lnTo>
                      <a:pt x="117" y="62"/>
                    </a:lnTo>
                    <a:lnTo>
                      <a:pt x="102" y="31"/>
                    </a:lnTo>
                    <a:lnTo>
                      <a:pt x="86" y="23"/>
                    </a:lnTo>
                    <a:lnTo>
                      <a:pt x="63" y="23"/>
                    </a:lnTo>
                    <a:lnTo>
                      <a:pt x="32" y="46"/>
                    </a:lnTo>
                    <a:lnTo>
                      <a:pt x="8" y="85"/>
                    </a:lnTo>
                    <a:lnTo>
                      <a:pt x="0" y="93"/>
                    </a:lnTo>
                    <a:lnTo>
                      <a:pt x="0" y="101"/>
                    </a:lnTo>
                    <a:lnTo>
                      <a:pt x="0" y="85"/>
                    </a:lnTo>
                    <a:lnTo>
                      <a:pt x="16" y="62"/>
                    </a:lnTo>
                    <a:lnTo>
                      <a:pt x="24" y="31"/>
                    </a:lnTo>
                    <a:lnTo>
                      <a:pt x="47" y="7"/>
                    </a:lnTo>
                    <a:lnTo>
                      <a:pt x="71" y="0"/>
                    </a:lnTo>
                    <a:lnTo>
                      <a:pt x="102" y="7"/>
                    </a:lnTo>
                    <a:lnTo>
                      <a:pt x="133" y="31"/>
                    </a:lnTo>
                    <a:lnTo>
                      <a:pt x="141" y="46"/>
                    </a:lnTo>
                    <a:lnTo>
                      <a:pt x="149" y="78"/>
                    </a:lnTo>
                    <a:lnTo>
                      <a:pt x="172" y="241"/>
                    </a:lnTo>
                    <a:lnTo>
                      <a:pt x="180" y="280"/>
                    </a:lnTo>
                    <a:lnTo>
                      <a:pt x="188" y="311"/>
                    </a:lnTo>
                    <a:lnTo>
                      <a:pt x="188" y="335"/>
                    </a:lnTo>
                    <a:lnTo>
                      <a:pt x="149" y="335"/>
                    </a:lnTo>
                    <a:close/>
                  </a:path>
                </a:pathLst>
              </a:custGeom>
              <a:solidFill>
                <a:srgbClr val="66CC00"/>
              </a:solidFill>
              <a:ln w="9525">
                <a:noFill/>
                <a:round/>
                <a:headEnd/>
                <a:tailEnd/>
              </a:ln>
            </p:spPr>
            <p:txBody>
              <a:bodyPr/>
              <a:lstStyle/>
              <a:p>
                <a:endParaRPr lang="en-GB"/>
              </a:p>
            </p:txBody>
          </p:sp>
          <p:sp>
            <p:nvSpPr>
              <p:cNvPr id="152677" name="Freeform 101"/>
              <p:cNvSpPr>
                <a:spLocks/>
              </p:cNvSpPr>
              <p:nvPr/>
            </p:nvSpPr>
            <p:spPr bwMode="auto">
              <a:xfrm>
                <a:off x="2203" y="1636"/>
                <a:ext cx="91" cy="211"/>
              </a:xfrm>
              <a:custGeom>
                <a:avLst/>
                <a:gdLst/>
                <a:ahLst/>
                <a:cxnLst>
                  <a:cxn ang="0">
                    <a:pos x="0" y="562"/>
                  </a:cxn>
                  <a:cxn ang="0">
                    <a:pos x="0" y="258"/>
                  </a:cxn>
                  <a:cxn ang="0">
                    <a:pos x="8" y="195"/>
                  </a:cxn>
                  <a:cxn ang="0">
                    <a:pos x="24" y="141"/>
                  </a:cxn>
                  <a:cxn ang="0">
                    <a:pos x="39" y="102"/>
                  </a:cxn>
                  <a:cxn ang="0">
                    <a:pos x="63" y="71"/>
                  </a:cxn>
                  <a:cxn ang="0">
                    <a:pos x="117" y="24"/>
                  </a:cxn>
                  <a:cxn ang="0">
                    <a:pos x="141" y="16"/>
                  </a:cxn>
                  <a:cxn ang="0">
                    <a:pos x="172" y="0"/>
                  </a:cxn>
                  <a:cxn ang="0">
                    <a:pos x="180" y="0"/>
                  </a:cxn>
                  <a:cxn ang="0">
                    <a:pos x="172" y="0"/>
                  </a:cxn>
                  <a:cxn ang="0">
                    <a:pos x="164" y="8"/>
                  </a:cxn>
                  <a:cxn ang="0">
                    <a:pos x="125" y="32"/>
                  </a:cxn>
                  <a:cxn ang="0">
                    <a:pos x="78" y="63"/>
                  </a:cxn>
                  <a:cxn ang="0">
                    <a:pos x="63" y="86"/>
                  </a:cxn>
                  <a:cxn ang="0">
                    <a:pos x="55" y="110"/>
                  </a:cxn>
                  <a:cxn ang="0">
                    <a:pos x="24" y="219"/>
                  </a:cxn>
                  <a:cxn ang="0">
                    <a:pos x="16" y="258"/>
                  </a:cxn>
                  <a:cxn ang="0">
                    <a:pos x="16" y="562"/>
                  </a:cxn>
                  <a:cxn ang="0">
                    <a:pos x="0" y="562"/>
                  </a:cxn>
                </a:cxnLst>
                <a:rect l="0" t="0" r="r" b="b"/>
                <a:pathLst>
                  <a:path w="180" h="562">
                    <a:moveTo>
                      <a:pt x="0" y="562"/>
                    </a:moveTo>
                    <a:lnTo>
                      <a:pt x="0" y="258"/>
                    </a:lnTo>
                    <a:lnTo>
                      <a:pt x="8" y="195"/>
                    </a:lnTo>
                    <a:lnTo>
                      <a:pt x="24" y="141"/>
                    </a:lnTo>
                    <a:lnTo>
                      <a:pt x="39" y="102"/>
                    </a:lnTo>
                    <a:lnTo>
                      <a:pt x="63" y="71"/>
                    </a:lnTo>
                    <a:lnTo>
                      <a:pt x="117" y="24"/>
                    </a:lnTo>
                    <a:lnTo>
                      <a:pt x="141" y="16"/>
                    </a:lnTo>
                    <a:lnTo>
                      <a:pt x="172" y="0"/>
                    </a:lnTo>
                    <a:lnTo>
                      <a:pt x="180" y="0"/>
                    </a:lnTo>
                    <a:lnTo>
                      <a:pt x="172" y="0"/>
                    </a:lnTo>
                    <a:lnTo>
                      <a:pt x="164" y="8"/>
                    </a:lnTo>
                    <a:lnTo>
                      <a:pt x="125" y="32"/>
                    </a:lnTo>
                    <a:lnTo>
                      <a:pt x="78" y="63"/>
                    </a:lnTo>
                    <a:lnTo>
                      <a:pt x="63" y="86"/>
                    </a:lnTo>
                    <a:lnTo>
                      <a:pt x="55" y="110"/>
                    </a:lnTo>
                    <a:lnTo>
                      <a:pt x="24" y="219"/>
                    </a:lnTo>
                    <a:lnTo>
                      <a:pt x="16" y="258"/>
                    </a:lnTo>
                    <a:lnTo>
                      <a:pt x="16" y="562"/>
                    </a:lnTo>
                    <a:lnTo>
                      <a:pt x="0" y="562"/>
                    </a:lnTo>
                    <a:close/>
                  </a:path>
                </a:pathLst>
              </a:custGeom>
              <a:solidFill>
                <a:srgbClr val="8CFF1A"/>
              </a:solidFill>
              <a:ln w="9525">
                <a:noFill/>
                <a:round/>
                <a:headEnd/>
                <a:tailEnd/>
              </a:ln>
            </p:spPr>
            <p:txBody>
              <a:bodyPr/>
              <a:lstStyle/>
              <a:p>
                <a:endParaRPr lang="en-GB"/>
              </a:p>
            </p:txBody>
          </p:sp>
          <p:sp>
            <p:nvSpPr>
              <p:cNvPr id="152678" name="Freeform 102"/>
              <p:cNvSpPr>
                <a:spLocks/>
              </p:cNvSpPr>
              <p:nvPr/>
            </p:nvSpPr>
            <p:spPr bwMode="auto">
              <a:xfrm>
                <a:off x="2222" y="1783"/>
                <a:ext cx="32" cy="64"/>
              </a:xfrm>
              <a:custGeom>
                <a:avLst/>
                <a:gdLst/>
                <a:ahLst/>
                <a:cxnLst>
                  <a:cxn ang="0">
                    <a:pos x="24" y="172"/>
                  </a:cxn>
                  <a:cxn ang="0">
                    <a:pos x="24" y="156"/>
                  </a:cxn>
                  <a:cxn ang="0">
                    <a:pos x="16" y="109"/>
                  </a:cxn>
                  <a:cxn ang="0">
                    <a:pos x="16" y="55"/>
                  </a:cxn>
                  <a:cxn ang="0">
                    <a:pos x="24" y="32"/>
                  </a:cxn>
                  <a:cxn ang="0">
                    <a:pos x="31" y="16"/>
                  </a:cxn>
                  <a:cxn ang="0">
                    <a:pos x="39" y="8"/>
                  </a:cxn>
                  <a:cxn ang="0">
                    <a:pos x="39" y="16"/>
                  </a:cxn>
                  <a:cxn ang="0">
                    <a:pos x="55" y="39"/>
                  </a:cxn>
                  <a:cxn ang="0">
                    <a:pos x="63" y="63"/>
                  </a:cxn>
                  <a:cxn ang="0">
                    <a:pos x="63" y="78"/>
                  </a:cxn>
                  <a:cxn ang="0">
                    <a:pos x="63" y="24"/>
                  </a:cxn>
                  <a:cxn ang="0">
                    <a:pos x="55" y="8"/>
                  </a:cxn>
                  <a:cxn ang="0">
                    <a:pos x="31" y="0"/>
                  </a:cxn>
                  <a:cxn ang="0">
                    <a:pos x="16" y="8"/>
                  </a:cxn>
                  <a:cxn ang="0">
                    <a:pos x="16" y="24"/>
                  </a:cxn>
                  <a:cxn ang="0">
                    <a:pos x="8" y="39"/>
                  </a:cxn>
                  <a:cxn ang="0">
                    <a:pos x="0" y="86"/>
                  </a:cxn>
                  <a:cxn ang="0">
                    <a:pos x="0" y="172"/>
                  </a:cxn>
                  <a:cxn ang="0">
                    <a:pos x="24" y="172"/>
                  </a:cxn>
                </a:cxnLst>
                <a:rect l="0" t="0" r="r" b="b"/>
                <a:pathLst>
                  <a:path w="63" h="172">
                    <a:moveTo>
                      <a:pt x="24" y="172"/>
                    </a:moveTo>
                    <a:lnTo>
                      <a:pt x="24" y="156"/>
                    </a:lnTo>
                    <a:lnTo>
                      <a:pt x="16" y="109"/>
                    </a:lnTo>
                    <a:lnTo>
                      <a:pt x="16" y="55"/>
                    </a:lnTo>
                    <a:lnTo>
                      <a:pt x="24" y="32"/>
                    </a:lnTo>
                    <a:lnTo>
                      <a:pt x="31" y="16"/>
                    </a:lnTo>
                    <a:lnTo>
                      <a:pt x="39" y="8"/>
                    </a:lnTo>
                    <a:lnTo>
                      <a:pt x="39" y="16"/>
                    </a:lnTo>
                    <a:lnTo>
                      <a:pt x="55" y="39"/>
                    </a:lnTo>
                    <a:lnTo>
                      <a:pt x="63" y="63"/>
                    </a:lnTo>
                    <a:lnTo>
                      <a:pt x="63" y="78"/>
                    </a:lnTo>
                    <a:lnTo>
                      <a:pt x="63" y="24"/>
                    </a:lnTo>
                    <a:lnTo>
                      <a:pt x="55" y="8"/>
                    </a:lnTo>
                    <a:lnTo>
                      <a:pt x="31" y="0"/>
                    </a:lnTo>
                    <a:lnTo>
                      <a:pt x="16" y="8"/>
                    </a:lnTo>
                    <a:lnTo>
                      <a:pt x="16" y="24"/>
                    </a:lnTo>
                    <a:lnTo>
                      <a:pt x="8" y="39"/>
                    </a:lnTo>
                    <a:lnTo>
                      <a:pt x="0" y="86"/>
                    </a:lnTo>
                    <a:lnTo>
                      <a:pt x="0" y="172"/>
                    </a:lnTo>
                    <a:lnTo>
                      <a:pt x="24" y="172"/>
                    </a:lnTo>
                    <a:close/>
                  </a:path>
                </a:pathLst>
              </a:custGeom>
              <a:solidFill>
                <a:srgbClr val="00FF00"/>
              </a:solidFill>
              <a:ln w="9525">
                <a:noFill/>
                <a:round/>
                <a:headEnd/>
                <a:tailEnd/>
              </a:ln>
            </p:spPr>
            <p:txBody>
              <a:bodyPr/>
              <a:lstStyle/>
              <a:p>
                <a:endParaRPr lang="en-GB"/>
              </a:p>
            </p:txBody>
          </p:sp>
          <p:grpSp>
            <p:nvGrpSpPr>
              <p:cNvPr id="12" name="Group 103"/>
              <p:cNvGrpSpPr>
                <a:grpSpLocks/>
              </p:cNvGrpSpPr>
              <p:nvPr/>
            </p:nvGrpSpPr>
            <p:grpSpPr bwMode="auto">
              <a:xfrm>
                <a:off x="2304" y="1584"/>
                <a:ext cx="242" cy="294"/>
                <a:chOff x="2396" y="1565"/>
                <a:chExt cx="242" cy="294"/>
              </a:xfrm>
            </p:grpSpPr>
            <p:sp>
              <p:nvSpPr>
                <p:cNvPr id="152680" name="Freeform 104"/>
                <p:cNvSpPr>
                  <a:spLocks/>
                </p:cNvSpPr>
                <p:nvPr/>
              </p:nvSpPr>
              <p:spPr bwMode="auto">
                <a:xfrm>
                  <a:off x="2396" y="1633"/>
                  <a:ext cx="123" cy="223"/>
                </a:xfrm>
                <a:custGeom>
                  <a:avLst/>
                  <a:gdLst/>
                  <a:ahLst/>
                  <a:cxnLst>
                    <a:cxn ang="0">
                      <a:pos x="234" y="592"/>
                    </a:cxn>
                    <a:cxn ang="0">
                      <a:pos x="234" y="452"/>
                    </a:cxn>
                    <a:cxn ang="0">
                      <a:pos x="211" y="195"/>
                    </a:cxn>
                    <a:cxn ang="0">
                      <a:pos x="195" y="124"/>
                    </a:cxn>
                    <a:cxn ang="0">
                      <a:pos x="180" y="101"/>
                    </a:cxn>
                    <a:cxn ang="0">
                      <a:pos x="172" y="85"/>
                    </a:cxn>
                    <a:cxn ang="0">
                      <a:pos x="117" y="39"/>
                    </a:cxn>
                    <a:cxn ang="0">
                      <a:pos x="63" y="15"/>
                    </a:cxn>
                    <a:cxn ang="0">
                      <a:pos x="16" y="0"/>
                    </a:cxn>
                    <a:cxn ang="0">
                      <a:pos x="0" y="0"/>
                    </a:cxn>
                    <a:cxn ang="0">
                      <a:pos x="55" y="0"/>
                    </a:cxn>
                    <a:cxn ang="0">
                      <a:pos x="94" y="15"/>
                    </a:cxn>
                    <a:cxn ang="0">
                      <a:pos x="133" y="39"/>
                    </a:cxn>
                    <a:cxn ang="0">
                      <a:pos x="180" y="70"/>
                    </a:cxn>
                    <a:cxn ang="0">
                      <a:pos x="195" y="85"/>
                    </a:cxn>
                    <a:cxn ang="0">
                      <a:pos x="227" y="148"/>
                    </a:cxn>
                    <a:cxn ang="0">
                      <a:pos x="234" y="195"/>
                    </a:cxn>
                    <a:cxn ang="0">
                      <a:pos x="242" y="249"/>
                    </a:cxn>
                    <a:cxn ang="0">
                      <a:pos x="242" y="592"/>
                    </a:cxn>
                    <a:cxn ang="0">
                      <a:pos x="234" y="592"/>
                    </a:cxn>
                  </a:cxnLst>
                  <a:rect l="0" t="0" r="r" b="b"/>
                  <a:pathLst>
                    <a:path w="242" h="592">
                      <a:moveTo>
                        <a:pt x="234" y="592"/>
                      </a:moveTo>
                      <a:lnTo>
                        <a:pt x="234" y="452"/>
                      </a:lnTo>
                      <a:lnTo>
                        <a:pt x="211" y="195"/>
                      </a:lnTo>
                      <a:lnTo>
                        <a:pt x="195" y="124"/>
                      </a:lnTo>
                      <a:lnTo>
                        <a:pt x="180" y="101"/>
                      </a:lnTo>
                      <a:lnTo>
                        <a:pt x="172" y="85"/>
                      </a:lnTo>
                      <a:lnTo>
                        <a:pt x="117" y="39"/>
                      </a:lnTo>
                      <a:lnTo>
                        <a:pt x="63" y="15"/>
                      </a:lnTo>
                      <a:lnTo>
                        <a:pt x="16" y="0"/>
                      </a:lnTo>
                      <a:lnTo>
                        <a:pt x="0" y="0"/>
                      </a:lnTo>
                      <a:lnTo>
                        <a:pt x="55" y="0"/>
                      </a:lnTo>
                      <a:lnTo>
                        <a:pt x="94" y="15"/>
                      </a:lnTo>
                      <a:lnTo>
                        <a:pt x="133" y="39"/>
                      </a:lnTo>
                      <a:lnTo>
                        <a:pt x="180" y="70"/>
                      </a:lnTo>
                      <a:lnTo>
                        <a:pt x="195" y="85"/>
                      </a:lnTo>
                      <a:lnTo>
                        <a:pt x="227" y="148"/>
                      </a:lnTo>
                      <a:lnTo>
                        <a:pt x="234" y="195"/>
                      </a:lnTo>
                      <a:lnTo>
                        <a:pt x="242" y="249"/>
                      </a:lnTo>
                      <a:lnTo>
                        <a:pt x="242" y="592"/>
                      </a:lnTo>
                      <a:lnTo>
                        <a:pt x="234" y="592"/>
                      </a:lnTo>
                      <a:close/>
                    </a:path>
                  </a:pathLst>
                </a:custGeom>
                <a:solidFill>
                  <a:srgbClr val="00FF00"/>
                </a:solidFill>
                <a:ln w="9525">
                  <a:noFill/>
                  <a:round/>
                  <a:headEnd/>
                  <a:tailEnd/>
                </a:ln>
              </p:spPr>
              <p:txBody>
                <a:bodyPr/>
                <a:lstStyle/>
                <a:p>
                  <a:endParaRPr lang="en-GB"/>
                </a:p>
              </p:txBody>
            </p:sp>
            <p:sp>
              <p:nvSpPr>
                <p:cNvPr id="152681" name="Freeform 105"/>
                <p:cNvSpPr>
                  <a:spLocks/>
                </p:cNvSpPr>
                <p:nvPr/>
              </p:nvSpPr>
              <p:spPr bwMode="auto">
                <a:xfrm>
                  <a:off x="2523" y="1715"/>
                  <a:ext cx="115" cy="144"/>
                </a:xfrm>
                <a:custGeom>
                  <a:avLst/>
                  <a:gdLst/>
                  <a:ahLst/>
                  <a:cxnLst>
                    <a:cxn ang="0">
                      <a:pos x="47" y="382"/>
                    </a:cxn>
                    <a:cxn ang="0">
                      <a:pos x="47" y="366"/>
                    </a:cxn>
                    <a:cxn ang="0">
                      <a:pos x="39" y="335"/>
                    </a:cxn>
                    <a:cxn ang="0">
                      <a:pos x="31" y="281"/>
                    </a:cxn>
                    <a:cxn ang="0">
                      <a:pos x="31" y="226"/>
                    </a:cxn>
                    <a:cxn ang="0">
                      <a:pos x="23" y="164"/>
                    </a:cxn>
                    <a:cxn ang="0">
                      <a:pos x="23" y="109"/>
                    </a:cxn>
                    <a:cxn ang="0">
                      <a:pos x="39" y="62"/>
                    </a:cxn>
                    <a:cxn ang="0">
                      <a:pos x="55" y="31"/>
                    </a:cxn>
                    <a:cxn ang="0">
                      <a:pos x="78" y="23"/>
                    </a:cxn>
                    <a:cxn ang="0">
                      <a:pos x="101" y="31"/>
                    </a:cxn>
                    <a:cxn ang="0">
                      <a:pos x="133" y="47"/>
                    </a:cxn>
                    <a:cxn ang="0">
                      <a:pos x="164" y="78"/>
                    </a:cxn>
                    <a:cxn ang="0">
                      <a:pos x="210" y="133"/>
                    </a:cxn>
                    <a:cxn ang="0">
                      <a:pos x="218" y="156"/>
                    </a:cxn>
                    <a:cxn ang="0">
                      <a:pos x="226" y="164"/>
                    </a:cxn>
                    <a:cxn ang="0">
                      <a:pos x="226" y="156"/>
                    </a:cxn>
                    <a:cxn ang="0">
                      <a:pos x="218" y="148"/>
                    </a:cxn>
                    <a:cxn ang="0">
                      <a:pos x="195" y="109"/>
                    </a:cxn>
                    <a:cxn ang="0">
                      <a:pos x="172" y="62"/>
                    </a:cxn>
                    <a:cxn ang="0">
                      <a:pos x="140" y="23"/>
                    </a:cxn>
                    <a:cxn ang="0">
                      <a:pos x="109" y="8"/>
                    </a:cxn>
                    <a:cxn ang="0">
                      <a:pos x="70" y="0"/>
                    </a:cxn>
                    <a:cxn ang="0">
                      <a:pos x="47" y="8"/>
                    </a:cxn>
                    <a:cxn ang="0">
                      <a:pos x="31" y="16"/>
                    </a:cxn>
                    <a:cxn ang="0">
                      <a:pos x="16" y="39"/>
                    </a:cxn>
                    <a:cxn ang="0">
                      <a:pos x="8" y="70"/>
                    </a:cxn>
                    <a:cxn ang="0">
                      <a:pos x="0" y="109"/>
                    </a:cxn>
                    <a:cxn ang="0">
                      <a:pos x="0" y="312"/>
                    </a:cxn>
                    <a:cxn ang="0">
                      <a:pos x="8" y="343"/>
                    </a:cxn>
                    <a:cxn ang="0">
                      <a:pos x="8" y="382"/>
                    </a:cxn>
                    <a:cxn ang="0">
                      <a:pos x="47" y="382"/>
                    </a:cxn>
                  </a:cxnLst>
                  <a:rect l="0" t="0" r="r" b="b"/>
                  <a:pathLst>
                    <a:path w="226" h="382">
                      <a:moveTo>
                        <a:pt x="47" y="382"/>
                      </a:moveTo>
                      <a:lnTo>
                        <a:pt x="47" y="366"/>
                      </a:lnTo>
                      <a:lnTo>
                        <a:pt x="39" y="335"/>
                      </a:lnTo>
                      <a:lnTo>
                        <a:pt x="31" y="281"/>
                      </a:lnTo>
                      <a:lnTo>
                        <a:pt x="31" y="226"/>
                      </a:lnTo>
                      <a:lnTo>
                        <a:pt x="23" y="164"/>
                      </a:lnTo>
                      <a:lnTo>
                        <a:pt x="23" y="109"/>
                      </a:lnTo>
                      <a:lnTo>
                        <a:pt x="39" y="62"/>
                      </a:lnTo>
                      <a:lnTo>
                        <a:pt x="55" y="31"/>
                      </a:lnTo>
                      <a:lnTo>
                        <a:pt x="78" y="23"/>
                      </a:lnTo>
                      <a:lnTo>
                        <a:pt x="101" y="31"/>
                      </a:lnTo>
                      <a:lnTo>
                        <a:pt x="133" y="47"/>
                      </a:lnTo>
                      <a:lnTo>
                        <a:pt x="164" y="78"/>
                      </a:lnTo>
                      <a:lnTo>
                        <a:pt x="210" y="133"/>
                      </a:lnTo>
                      <a:lnTo>
                        <a:pt x="218" y="156"/>
                      </a:lnTo>
                      <a:lnTo>
                        <a:pt x="226" y="164"/>
                      </a:lnTo>
                      <a:lnTo>
                        <a:pt x="226" y="156"/>
                      </a:lnTo>
                      <a:lnTo>
                        <a:pt x="218" y="148"/>
                      </a:lnTo>
                      <a:lnTo>
                        <a:pt x="195" y="109"/>
                      </a:lnTo>
                      <a:lnTo>
                        <a:pt x="172" y="62"/>
                      </a:lnTo>
                      <a:lnTo>
                        <a:pt x="140" y="23"/>
                      </a:lnTo>
                      <a:lnTo>
                        <a:pt x="109" y="8"/>
                      </a:lnTo>
                      <a:lnTo>
                        <a:pt x="70" y="0"/>
                      </a:lnTo>
                      <a:lnTo>
                        <a:pt x="47" y="8"/>
                      </a:lnTo>
                      <a:lnTo>
                        <a:pt x="31" y="16"/>
                      </a:lnTo>
                      <a:lnTo>
                        <a:pt x="16" y="39"/>
                      </a:lnTo>
                      <a:lnTo>
                        <a:pt x="8" y="70"/>
                      </a:lnTo>
                      <a:lnTo>
                        <a:pt x="0" y="109"/>
                      </a:lnTo>
                      <a:lnTo>
                        <a:pt x="0" y="312"/>
                      </a:lnTo>
                      <a:lnTo>
                        <a:pt x="8" y="343"/>
                      </a:lnTo>
                      <a:lnTo>
                        <a:pt x="8" y="382"/>
                      </a:lnTo>
                      <a:lnTo>
                        <a:pt x="47" y="382"/>
                      </a:lnTo>
                      <a:close/>
                    </a:path>
                  </a:pathLst>
                </a:custGeom>
                <a:solidFill>
                  <a:srgbClr val="00CC00"/>
                </a:solidFill>
                <a:ln w="9525">
                  <a:noFill/>
                  <a:round/>
                  <a:headEnd/>
                  <a:tailEnd/>
                </a:ln>
              </p:spPr>
              <p:txBody>
                <a:bodyPr/>
                <a:lstStyle/>
                <a:p>
                  <a:endParaRPr lang="en-GB"/>
                </a:p>
              </p:txBody>
            </p:sp>
            <p:sp>
              <p:nvSpPr>
                <p:cNvPr id="152682" name="Freeform 106"/>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2683" name="Freeform 107"/>
                <p:cNvSpPr>
                  <a:spLocks/>
                </p:cNvSpPr>
                <p:nvPr/>
              </p:nvSpPr>
              <p:spPr bwMode="auto">
                <a:xfrm>
                  <a:off x="2523" y="1565"/>
                  <a:ext cx="91" cy="294"/>
                </a:xfrm>
                <a:custGeom>
                  <a:avLst/>
                  <a:gdLst/>
                  <a:ahLst/>
                  <a:cxnLst>
                    <a:cxn ang="0">
                      <a:pos x="0" y="780"/>
                    </a:cxn>
                    <a:cxn ang="0">
                      <a:pos x="0" y="414"/>
                    </a:cxn>
                    <a:cxn ang="0">
                      <a:pos x="8" y="343"/>
                    </a:cxn>
                    <a:cxn ang="0">
                      <a:pos x="23" y="281"/>
                    </a:cxn>
                    <a:cxn ang="0">
                      <a:pos x="62" y="180"/>
                    </a:cxn>
                    <a:cxn ang="0">
                      <a:pos x="117" y="94"/>
                    </a:cxn>
                    <a:cxn ang="0">
                      <a:pos x="140" y="55"/>
                    </a:cxn>
                    <a:cxn ang="0">
                      <a:pos x="164" y="24"/>
                    </a:cxn>
                    <a:cxn ang="0">
                      <a:pos x="172" y="8"/>
                    </a:cxn>
                    <a:cxn ang="0">
                      <a:pos x="179" y="0"/>
                    </a:cxn>
                    <a:cxn ang="0">
                      <a:pos x="172" y="8"/>
                    </a:cxn>
                    <a:cxn ang="0">
                      <a:pos x="148" y="55"/>
                    </a:cxn>
                    <a:cxn ang="0">
                      <a:pos x="125" y="86"/>
                    </a:cxn>
                    <a:cxn ang="0">
                      <a:pos x="86" y="172"/>
                    </a:cxn>
                    <a:cxn ang="0">
                      <a:pos x="70" y="211"/>
                    </a:cxn>
                    <a:cxn ang="0">
                      <a:pos x="55" y="242"/>
                    </a:cxn>
                    <a:cxn ang="0">
                      <a:pos x="23" y="367"/>
                    </a:cxn>
                    <a:cxn ang="0">
                      <a:pos x="16" y="421"/>
                    </a:cxn>
                    <a:cxn ang="0">
                      <a:pos x="16" y="437"/>
                    </a:cxn>
                    <a:cxn ang="0">
                      <a:pos x="23" y="772"/>
                    </a:cxn>
                    <a:cxn ang="0">
                      <a:pos x="0" y="780"/>
                    </a:cxn>
                  </a:cxnLst>
                  <a:rect l="0" t="0" r="r" b="b"/>
                  <a:pathLst>
                    <a:path w="179" h="780">
                      <a:moveTo>
                        <a:pt x="0" y="780"/>
                      </a:moveTo>
                      <a:lnTo>
                        <a:pt x="0" y="414"/>
                      </a:lnTo>
                      <a:lnTo>
                        <a:pt x="8" y="343"/>
                      </a:lnTo>
                      <a:lnTo>
                        <a:pt x="23" y="281"/>
                      </a:lnTo>
                      <a:lnTo>
                        <a:pt x="62" y="180"/>
                      </a:lnTo>
                      <a:lnTo>
                        <a:pt x="117" y="94"/>
                      </a:lnTo>
                      <a:lnTo>
                        <a:pt x="140" y="55"/>
                      </a:lnTo>
                      <a:lnTo>
                        <a:pt x="164" y="24"/>
                      </a:lnTo>
                      <a:lnTo>
                        <a:pt x="172" y="8"/>
                      </a:lnTo>
                      <a:lnTo>
                        <a:pt x="179" y="0"/>
                      </a:lnTo>
                      <a:lnTo>
                        <a:pt x="172" y="8"/>
                      </a:lnTo>
                      <a:lnTo>
                        <a:pt x="148" y="55"/>
                      </a:lnTo>
                      <a:lnTo>
                        <a:pt x="125" y="86"/>
                      </a:lnTo>
                      <a:lnTo>
                        <a:pt x="86" y="172"/>
                      </a:lnTo>
                      <a:lnTo>
                        <a:pt x="70" y="211"/>
                      </a:lnTo>
                      <a:lnTo>
                        <a:pt x="55" y="242"/>
                      </a:lnTo>
                      <a:lnTo>
                        <a:pt x="23" y="367"/>
                      </a:lnTo>
                      <a:lnTo>
                        <a:pt x="16" y="421"/>
                      </a:lnTo>
                      <a:lnTo>
                        <a:pt x="16" y="437"/>
                      </a:lnTo>
                      <a:lnTo>
                        <a:pt x="23" y="772"/>
                      </a:lnTo>
                      <a:lnTo>
                        <a:pt x="0" y="780"/>
                      </a:lnTo>
                      <a:close/>
                    </a:path>
                  </a:pathLst>
                </a:custGeom>
                <a:solidFill>
                  <a:srgbClr val="8CFF1A"/>
                </a:solidFill>
                <a:ln w="9525">
                  <a:noFill/>
                  <a:round/>
                  <a:headEnd/>
                  <a:tailEnd/>
                </a:ln>
              </p:spPr>
              <p:txBody>
                <a:bodyPr/>
                <a:lstStyle/>
                <a:p>
                  <a:endParaRPr lang="en-GB"/>
                </a:p>
              </p:txBody>
            </p:sp>
            <p:sp>
              <p:nvSpPr>
                <p:cNvPr id="152684" name="Freeform 108"/>
                <p:cNvSpPr>
                  <a:spLocks/>
                </p:cNvSpPr>
                <p:nvPr/>
              </p:nvSpPr>
              <p:spPr bwMode="auto">
                <a:xfrm>
                  <a:off x="2531" y="1786"/>
                  <a:ext cx="32" cy="73"/>
                </a:xfrm>
                <a:custGeom>
                  <a:avLst/>
                  <a:gdLst/>
                  <a:ahLst/>
                  <a:cxnLst>
                    <a:cxn ang="0">
                      <a:pos x="23" y="195"/>
                    </a:cxn>
                    <a:cxn ang="0">
                      <a:pos x="23" y="187"/>
                    </a:cxn>
                    <a:cxn ang="0">
                      <a:pos x="15" y="172"/>
                    </a:cxn>
                    <a:cxn ang="0">
                      <a:pos x="15" y="70"/>
                    </a:cxn>
                    <a:cxn ang="0">
                      <a:pos x="23" y="39"/>
                    </a:cxn>
                    <a:cxn ang="0">
                      <a:pos x="31" y="24"/>
                    </a:cxn>
                    <a:cxn ang="0">
                      <a:pos x="39" y="16"/>
                    </a:cxn>
                    <a:cxn ang="0">
                      <a:pos x="39" y="24"/>
                    </a:cxn>
                    <a:cxn ang="0">
                      <a:pos x="54" y="47"/>
                    </a:cxn>
                    <a:cxn ang="0">
                      <a:pos x="62" y="70"/>
                    </a:cxn>
                    <a:cxn ang="0">
                      <a:pos x="62" y="86"/>
                    </a:cxn>
                    <a:cxn ang="0">
                      <a:pos x="62" y="31"/>
                    </a:cxn>
                    <a:cxn ang="0">
                      <a:pos x="54" y="16"/>
                    </a:cxn>
                    <a:cxn ang="0">
                      <a:pos x="46" y="8"/>
                    </a:cxn>
                    <a:cxn ang="0">
                      <a:pos x="31" y="0"/>
                    </a:cxn>
                    <a:cxn ang="0">
                      <a:pos x="15" y="8"/>
                    </a:cxn>
                    <a:cxn ang="0">
                      <a:pos x="7" y="24"/>
                    </a:cxn>
                    <a:cxn ang="0">
                      <a:pos x="0" y="47"/>
                    </a:cxn>
                    <a:cxn ang="0">
                      <a:pos x="0" y="195"/>
                    </a:cxn>
                    <a:cxn ang="0">
                      <a:pos x="23" y="195"/>
                    </a:cxn>
                  </a:cxnLst>
                  <a:rect l="0" t="0" r="r" b="b"/>
                  <a:pathLst>
                    <a:path w="62" h="195">
                      <a:moveTo>
                        <a:pt x="23" y="195"/>
                      </a:moveTo>
                      <a:lnTo>
                        <a:pt x="23" y="187"/>
                      </a:lnTo>
                      <a:lnTo>
                        <a:pt x="15" y="172"/>
                      </a:lnTo>
                      <a:lnTo>
                        <a:pt x="15" y="70"/>
                      </a:lnTo>
                      <a:lnTo>
                        <a:pt x="23" y="39"/>
                      </a:lnTo>
                      <a:lnTo>
                        <a:pt x="31" y="24"/>
                      </a:lnTo>
                      <a:lnTo>
                        <a:pt x="39" y="16"/>
                      </a:lnTo>
                      <a:lnTo>
                        <a:pt x="39" y="24"/>
                      </a:lnTo>
                      <a:lnTo>
                        <a:pt x="54" y="47"/>
                      </a:lnTo>
                      <a:lnTo>
                        <a:pt x="62" y="70"/>
                      </a:lnTo>
                      <a:lnTo>
                        <a:pt x="62" y="86"/>
                      </a:lnTo>
                      <a:lnTo>
                        <a:pt x="62" y="31"/>
                      </a:lnTo>
                      <a:lnTo>
                        <a:pt x="54" y="16"/>
                      </a:lnTo>
                      <a:lnTo>
                        <a:pt x="46" y="8"/>
                      </a:lnTo>
                      <a:lnTo>
                        <a:pt x="31" y="0"/>
                      </a:lnTo>
                      <a:lnTo>
                        <a:pt x="15" y="8"/>
                      </a:lnTo>
                      <a:lnTo>
                        <a:pt x="7" y="24"/>
                      </a:lnTo>
                      <a:lnTo>
                        <a:pt x="0" y="47"/>
                      </a:lnTo>
                      <a:lnTo>
                        <a:pt x="0" y="195"/>
                      </a:lnTo>
                      <a:lnTo>
                        <a:pt x="23" y="195"/>
                      </a:lnTo>
                      <a:close/>
                    </a:path>
                  </a:pathLst>
                </a:custGeom>
                <a:solidFill>
                  <a:srgbClr val="00FF00"/>
                </a:solidFill>
                <a:ln w="9525">
                  <a:noFill/>
                  <a:round/>
                  <a:headEnd/>
                  <a:tailEnd/>
                </a:ln>
              </p:spPr>
              <p:txBody>
                <a:bodyPr/>
                <a:lstStyle/>
                <a:p>
                  <a:endParaRPr lang="en-GB"/>
                </a:p>
              </p:txBody>
            </p:sp>
            <p:sp>
              <p:nvSpPr>
                <p:cNvPr id="152685" name="Freeform 109"/>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2686" name="Freeform 110"/>
                <p:cNvSpPr>
                  <a:spLocks/>
                </p:cNvSpPr>
                <p:nvPr/>
              </p:nvSpPr>
              <p:spPr bwMode="auto">
                <a:xfrm>
                  <a:off x="2409" y="1765"/>
                  <a:ext cx="103" cy="65"/>
                </a:xfrm>
                <a:custGeom>
                  <a:avLst/>
                  <a:gdLst/>
                  <a:ahLst/>
                  <a:cxnLst>
                    <a:cxn ang="0">
                      <a:pos x="164" y="171"/>
                    </a:cxn>
                    <a:cxn ang="0">
                      <a:pos x="164" y="155"/>
                    </a:cxn>
                    <a:cxn ang="0">
                      <a:pos x="171" y="124"/>
                    </a:cxn>
                    <a:cxn ang="0">
                      <a:pos x="164" y="85"/>
                    </a:cxn>
                    <a:cxn ang="0">
                      <a:pos x="132" y="39"/>
                    </a:cxn>
                    <a:cxn ang="0">
                      <a:pos x="117" y="23"/>
                    </a:cxn>
                    <a:cxn ang="0">
                      <a:pos x="93" y="23"/>
                    </a:cxn>
                    <a:cxn ang="0">
                      <a:pos x="47" y="54"/>
                    </a:cxn>
                    <a:cxn ang="0">
                      <a:pos x="0" y="101"/>
                    </a:cxn>
                    <a:cxn ang="0">
                      <a:pos x="0" y="109"/>
                    </a:cxn>
                    <a:cxn ang="0">
                      <a:pos x="23" y="62"/>
                    </a:cxn>
                    <a:cxn ang="0">
                      <a:pos x="47" y="31"/>
                    </a:cxn>
                    <a:cxn ang="0">
                      <a:pos x="78" y="7"/>
                    </a:cxn>
                    <a:cxn ang="0">
                      <a:pos x="101" y="0"/>
                    </a:cxn>
                    <a:cxn ang="0">
                      <a:pos x="132" y="7"/>
                    </a:cxn>
                    <a:cxn ang="0">
                      <a:pos x="164" y="39"/>
                    </a:cxn>
                    <a:cxn ang="0">
                      <a:pos x="179" y="70"/>
                    </a:cxn>
                    <a:cxn ang="0">
                      <a:pos x="195" y="132"/>
                    </a:cxn>
                    <a:cxn ang="0">
                      <a:pos x="195" y="155"/>
                    </a:cxn>
                    <a:cxn ang="0">
                      <a:pos x="203" y="171"/>
                    </a:cxn>
                    <a:cxn ang="0">
                      <a:pos x="164" y="171"/>
                    </a:cxn>
                  </a:cxnLst>
                  <a:rect l="0" t="0" r="r" b="b"/>
                  <a:pathLst>
                    <a:path w="203" h="171">
                      <a:moveTo>
                        <a:pt x="164" y="171"/>
                      </a:moveTo>
                      <a:lnTo>
                        <a:pt x="164" y="155"/>
                      </a:lnTo>
                      <a:lnTo>
                        <a:pt x="171" y="124"/>
                      </a:lnTo>
                      <a:lnTo>
                        <a:pt x="164" y="85"/>
                      </a:lnTo>
                      <a:lnTo>
                        <a:pt x="132" y="39"/>
                      </a:lnTo>
                      <a:lnTo>
                        <a:pt x="117" y="23"/>
                      </a:lnTo>
                      <a:lnTo>
                        <a:pt x="93" y="23"/>
                      </a:lnTo>
                      <a:lnTo>
                        <a:pt x="47" y="54"/>
                      </a:lnTo>
                      <a:lnTo>
                        <a:pt x="0" y="101"/>
                      </a:lnTo>
                      <a:lnTo>
                        <a:pt x="0" y="109"/>
                      </a:lnTo>
                      <a:lnTo>
                        <a:pt x="23" y="62"/>
                      </a:lnTo>
                      <a:lnTo>
                        <a:pt x="47" y="31"/>
                      </a:lnTo>
                      <a:lnTo>
                        <a:pt x="78" y="7"/>
                      </a:lnTo>
                      <a:lnTo>
                        <a:pt x="101" y="0"/>
                      </a:lnTo>
                      <a:lnTo>
                        <a:pt x="132" y="7"/>
                      </a:lnTo>
                      <a:lnTo>
                        <a:pt x="164" y="39"/>
                      </a:lnTo>
                      <a:lnTo>
                        <a:pt x="179" y="70"/>
                      </a:lnTo>
                      <a:lnTo>
                        <a:pt x="195" y="132"/>
                      </a:lnTo>
                      <a:lnTo>
                        <a:pt x="195" y="155"/>
                      </a:lnTo>
                      <a:lnTo>
                        <a:pt x="203" y="171"/>
                      </a:lnTo>
                      <a:lnTo>
                        <a:pt x="164" y="171"/>
                      </a:lnTo>
                      <a:close/>
                    </a:path>
                  </a:pathLst>
                </a:custGeom>
                <a:solidFill>
                  <a:srgbClr val="66CC00"/>
                </a:solidFill>
                <a:ln w="9525">
                  <a:noFill/>
                  <a:round/>
                  <a:headEnd/>
                  <a:tailEnd/>
                </a:ln>
              </p:spPr>
              <p:txBody>
                <a:bodyPr/>
                <a:lstStyle/>
                <a:p>
                  <a:endParaRPr lang="en-GB"/>
                </a:p>
              </p:txBody>
            </p:sp>
          </p:grpSp>
        </p:grpSp>
      </p:grpSp>
      <p:grpSp>
        <p:nvGrpSpPr>
          <p:cNvPr id="13" name="Group 111"/>
          <p:cNvGrpSpPr>
            <a:grpSpLocks/>
          </p:cNvGrpSpPr>
          <p:nvPr/>
        </p:nvGrpSpPr>
        <p:grpSpPr bwMode="auto">
          <a:xfrm>
            <a:off x="382671" y="1702594"/>
            <a:ext cx="4465053" cy="3687536"/>
            <a:chOff x="1433" y="1732"/>
            <a:chExt cx="2901" cy="795"/>
          </a:xfrm>
        </p:grpSpPr>
        <p:sp>
          <p:nvSpPr>
            <p:cNvPr id="152688" name="Line 112"/>
            <p:cNvSpPr>
              <a:spLocks noChangeShapeType="1"/>
            </p:cNvSpPr>
            <p:nvPr/>
          </p:nvSpPr>
          <p:spPr bwMode="auto">
            <a:xfrm>
              <a:off x="1433" y="2527"/>
              <a:ext cx="2901" cy="0"/>
            </a:xfrm>
            <a:prstGeom prst="line">
              <a:avLst/>
            </a:prstGeom>
            <a:noFill/>
            <a:ln w="9525">
              <a:solidFill>
                <a:schemeClr val="tx1"/>
              </a:solidFill>
              <a:round/>
              <a:headEnd/>
              <a:tailEnd/>
            </a:ln>
            <a:effectLst/>
          </p:spPr>
          <p:txBody>
            <a:bodyPr wrap="none" anchor="ctr"/>
            <a:lstStyle/>
            <a:p>
              <a:endParaRPr lang="en-GB"/>
            </a:p>
          </p:txBody>
        </p:sp>
        <p:sp>
          <p:nvSpPr>
            <p:cNvPr id="152689" name="Line 113"/>
            <p:cNvSpPr>
              <a:spLocks noChangeShapeType="1"/>
            </p:cNvSpPr>
            <p:nvPr/>
          </p:nvSpPr>
          <p:spPr bwMode="auto">
            <a:xfrm>
              <a:off x="1496" y="1732"/>
              <a:ext cx="2821" cy="0"/>
            </a:xfrm>
            <a:prstGeom prst="line">
              <a:avLst/>
            </a:prstGeom>
            <a:noFill/>
            <a:ln w="9525">
              <a:solidFill>
                <a:schemeClr val="tx1"/>
              </a:solidFill>
              <a:round/>
              <a:headEnd/>
              <a:tailEnd/>
            </a:ln>
            <a:effectLst/>
          </p:spPr>
          <p:txBody>
            <a:bodyPr wrap="none" anchor="ctr"/>
            <a:lstStyle/>
            <a:p>
              <a:endParaRPr lang="en-GB"/>
            </a:p>
          </p:txBody>
        </p:sp>
        <p:sp>
          <p:nvSpPr>
            <p:cNvPr id="152690" name="Freeform 114"/>
            <p:cNvSpPr>
              <a:spLocks/>
            </p:cNvSpPr>
            <p:nvPr/>
          </p:nvSpPr>
          <p:spPr bwMode="auto">
            <a:xfrm>
              <a:off x="1524" y="2278"/>
              <a:ext cx="2796" cy="2"/>
            </a:xfrm>
            <a:custGeom>
              <a:avLst/>
              <a:gdLst/>
              <a:ahLst/>
              <a:cxnLst>
                <a:cxn ang="0">
                  <a:pos x="0" y="0"/>
                </a:cxn>
                <a:cxn ang="0">
                  <a:pos x="2796" y="2"/>
                </a:cxn>
              </a:cxnLst>
              <a:rect l="0" t="0" r="r" b="b"/>
              <a:pathLst>
                <a:path w="2796" h="2">
                  <a:moveTo>
                    <a:pt x="0" y="0"/>
                  </a:moveTo>
                  <a:lnTo>
                    <a:pt x="2796" y="2"/>
                  </a:lnTo>
                </a:path>
              </a:pathLst>
            </a:custGeom>
            <a:noFill/>
            <a:ln w="9525">
              <a:solidFill>
                <a:schemeClr val="tx1"/>
              </a:solidFill>
              <a:prstDash val="sysDot"/>
              <a:round/>
              <a:headEnd/>
              <a:tailEnd/>
            </a:ln>
            <a:effectLst/>
          </p:spPr>
          <p:txBody>
            <a:bodyPr wrap="none" anchor="ctr"/>
            <a:lstStyle/>
            <a:p>
              <a:endParaRPr lang="en-GB"/>
            </a:p>
          </p:txBody>
        </p:sp>
        <p:sp>
          <p:nvSpPr>
            <p:cNvPr id="152691" name="Line 115"/>
            <p:cNvSpPr>
              <a:spLocks noChangeShapeType="1"/>
            </p:cNvSpPr>
            <p:nvPr/>
          </p:nvSpPr>
          <p:spPr bwMode="auto">
            <a:xfrm>
              <a:off x="1538" y="2404"/>
              <a:ext cx="2794" cy="0"/>
            </a:xfrm>
            <a:prstGeom prst="line">
              <a:avLst/>
            </a:prstGeom>
            <a:noFill/>
            <a:ln w="9525">
              <a:solidFill>
                <a:schemeClr val="tx1"/>
              </a:solidFill>
              <a:prstDash val="dash"/>
              <a:round/>
              <a:headEnd/>
              <a:tailEnd/>
            </a:ln>
            <a:effectLst/>
          </p:spPr>
          <p:txBody>
            <a:bodyPr wrap="none" anchor="ctr"/>
            <a:lstStyle/>
            <a:p>
              <a:endParaRPr lang="en-GB"/>
            </a:p>
          </p:txBody>
        </p:sp>
      </p:grpSp>
      <p:sp>
        <p:nvSpPr>
          <p:cNvPr id="152692" name="Text Box 116"/>
          <p:cNvSpPr txBox="1">
            <a:spLocks noChangeArrowheads="1"/>
          </p:cNvSpPr>
          <p:nvPr/>
        </p:nvSpPr>
        <p:spPr bwMode="auto">
          <a:xfrm>
            <a:off x="210553" y="750094"/>
            <a:ext cx="1152849" cy="359539"/>
          </a:xfrm>
          <a:prstGeom prst="rect">
            <a:avLst/>
          </a:prstGeom>
          <a:noFill/>
          <a:ln w="9525">
            <a:noFill/>
            <a:miter lim="800000"/>
            <a:headEnd/>
            <a:tailEnd/>
          </a:ln>
          <a:effectLst/>
        </p:spPr>
        <p:txBody>
          <a:bodyPr wrap="none" lIns="96981" tIns="48491" rIns="96981" bIns="48491">
            <a:spAutoFit/>
          </a:bodyPr>
          <a:lstStyle/>
          <a:p>
            <a:pPr algn="l"/>
            <a:r>
              <a:rPr lang="en-GB" sz="1700" dirty="0">
                <a:latin typeface="Verdana" pitchFamily="34" charset="0"/>
              </a:rPr>
              <a:t>height, z</a:t>
            </a:r>
          </a:p>
        </p:txBody>
      </p:sp>
      <p:sp>
        <p:nvSpPr>
          <p:cNvPr id="152693" name="Text Box 117"/>
          <p:cNvSpPr txBox="1">
            <a:spLocks noChangeArrowheads="1"/>
          </p:cNvSpPr>
          <p:nvPr/>
        </p:nvSpPr>
        <p:spPr bwMode="auto">
          <a:xfrm>
            <a:off x="157079" y="4043023"/>
            <a:ext cx="333714" cy="359539"/>
          </a:xfrm>
          <a:prstGeom prst="rect">
            <a:avLst/>
          </a:prstGeom>
          <a:noFill/>
          <a:ln w="9525">
            <a:noFill/>
            <a:miter lim="800000"/>
            <a:headEnd/>
            <a:tailEnd/>
          </a:ln>
          <a:effectLst/>
        </p:spPr>
        <p:txBody>
          <a:bodyPr wrap="none" lIns="96981" tIns="48491" rIns="96981" bIns="48491">
            <a:spAutoFit/>
          </a:bodyPr>
          <a:lstStyle/>
          <a:p>
            <a:pPr algn="l"/>
            <a:r>
              <a:rPr lang="en-GB" sz="1700" dirty="0">
                <a:latin typeface="Verdana" pitchFamily="34" charset="0"/>
              </a:rPr>
              <a:t>h</a:t>
            </a:r>
          </a:p>
        </p:txBody>
      </p:sp>
      <p:sp>
        <p:nvSpPr>
          <p:cNvPr id="152694" name="Text Box 118"/>
          <p:cNvSpPr txBox="1">
            <a:spLocks noChangeArrowheads="1"/>
          </p:cNvSpPr>
          <p:nvPr/>
        </p:nvSpPr>
        <p:spPr bwMode="auto">
          <a:xfrm>
            <a:off x="182145" y="4590711"/>
            <a:ext cx="332112" cy="359539"/>
          </a:xfrm>
          <a:prstGeom prst="rect">
            <a:avLst/>
          </a:prstGeom>
          <a:noFill/>
          <a:ln w="9525">
            <a:noFill/>
            <a:miter lim="800000"/>
            <a:headEnd/>
            <a:tailEnd/>
          </a:ln>
          <a:effectLst/>
        </p:spPr>
        <p:txBody>
          <a:bodyPr wrap="none" lIns="96981" tIns="48491" rIns="96981" bIns="48491">
            <a:spAutoFit/>
          </a:bodyPr>
          <a:lstStyle/>
          <a:p>
            <a:pPr algn="l"/>
            <a:r>
              <a:rPr lang="en-GB" sz="1700" dirty="0">
                <a:latin typeface="Verdana" pitchFamily="34" charset="0"/>
              </a:rPr>
              <a:t>d</a:t>
            </a:r>
          </a:p>
        </p:txBody>
      </p:sp>
      <p:grpSp>
        <p:nvGrpSpPr>
          <p:cNvPr id="14" name="Group 119"/>
          <p:cNvGrpSpPr>
            <a:grpSpLocks/>
          </p:cNvGrpSpPr>
          <p:nvPr/>
        </p:nvGrpSpPr>
        <p:grpSpPr bwMode="auto">
          <a:xfrm>
            <a:off x="2834106" y="4060032"/>
            <a:ext cx="1168066" cy="1585232"/>
            <a:chOff x="1696" y="2387"/>
            <a:chExt cx="699" cy="932"/>
          </a:xfrm>
        </p:grpSpPr>
        <p:sp>
          <p:nvSpPr>
            <p:cNvPr id="152696" name="Freeform 120"/>
            <p:cNvSpPr>
              <a:spLocks/>
            </p:cNvSpPr>
            <p:nvPr/>
          </p:nvSpPr>
          <p:spPr bwMode="auto">
            <a:xfrm flipH="1">
              <a:off x="1871" y="2973"/>
              <a:ext cx="191" cy="245"/>
            </a:xfrm>
            <a:custGeom>
              <a:avLst/>
              <a:gdLst/>
              <a:ahLst/>
              <a:cxnLst>
                <a:cxn ang="0">
                  <a:pos x="39" y="241"/>
                </a:cxn>
                <a:cxn ang="0">
                  <a:pos x="39" y="233"/>
                </a:cxn>
                <a:cxn ang="0">
                  <a:pos x="31" y="210"/>
                </a:cxn>
                <a:cxn ang="0">
                  <a:pos x="23" y="140"/>
                </a:cxn>
                <a:cxn ang="0">
                  <a:pos x="23" y="70"/>
                </a:cxn>
                <a:cxn ang="0">
                  <a:pos x="39" y="39"/>
                </a:cxn>
                <a:cxn ang="0">
                  <a:pos x="54" y="15"/>
                </a:cxn>
                <a:cxn ang="0">
                  <a:pos x="78" y="7"/>
                </a:cxn>
                <a:cxn ang="0">
                  <a:pos x="101" y="15"/>
                </a:cxn>
                <a:cxn ang="0">
                  <a:pos x="156" y="46"/>
                </a:cxn>
                <a:cxn ang="0">
                  <a:pos x="202" y="85"/>
                </a:cxn>
                <a:cxn ang="0">
                  <a:pos x="218" y="101"/>
                </a:cxn>
                <a:cxn ang="0">
                  <a:pos x="210" y="93"/>
                </a:cxn>
                <a:cxn ang="0">
                  <a:pos x="163" y="31"/>
                </a:cxn>
                <a:cxn ang="0">
                  <a:pos x="132" y="7"/>
                </a:cxn>
                <a:cxn ang="0">
                  <a:pos x="101" y="0"/>
                </a:cxn>
                <a:cxn ang="0">
                  <a:pos x="70" y="0"/>
                </a:cxn>
                <a:cxn ang="0">
                  <a:pos x="39" y="7"/>
                </a:cxn>
                <a:cxn ang="0">
                  <a:pos x="23" y="23"/>
                </a:cxn>
                <a:cxn ang="0">
                  <a:pos x="15" y="39"/>
                </a:cxn>
                <a:cxn ang="0">
                  <a:pos x="0" y="93"/>
                </a:cxn>
                <a:cxn ang="0">
                  <a:pos x="0" y="233"/>
                </a:cxn>
                <a:cxn ang="0">
                  <a:pos x="39" y="241"/>
                </a:cxn>
              </a:cxnLst>
              <a:rect l="0" t="0" r="r" b="b"/>
              <a:pathLst>
                <a:path w="218" h="241">
                  <a:moveTo>
                    <a:pt x="39" y="241"/>
                  </a:moveTo>
                  <a:lnTo>
                    <a:pt x="39" y="233"/>
                  </a:lnTo>
                  <a:lnTo>
                    <a:pt x="31" y="210"/>
                  </a:lnTo>
                  <a:lnTo>
                    <a:pt x="23" y="140"/>
                  </a:lnTo>
                  <a:lnTo>
                    <a:pt x="23" y="70"/>
                  </a:lnTo>
                  <a:lnTo>
                    <a:pt x="39" y="39"/>
                  </a:lnTo>
                  <a:lnTo>
                    <a:pt x="54" y="15"/>
                  </a:lnTo>
                  <a:lnTo>
                    <a:pt x="78" y="7"/>
                  </a:lnTo>
                  <a:lnTo>
                    <a:pt x="101" y="15"/>
                  </a:lnTo>
                  <a:lnTo>
                    <a:pt x="156" y="46"/>
                  </a:lnTo>
                  <a:lnTo>
                    <a:pt x="202" y="85"/>
                  </a:lnTo>
                  <a:lnTo>
                    <a:pt x="218" y="101"/>
                  </a:lnTo>
                  <a:lnTo>
                    <a:pt x="210" y="93"/>
                  </a:lnTo>
                  <a:lnTo>
                    <a:pt x="163" y="31"/>
                  </a:lnTo>
                  <a:lnTo>
                    <a:pt x="132" y="7"/>
                  </a:lnTo>
                  <a:lnTo>
                    <a:pt x="101" y="0"/>
                  </a:lnTo>
                  <a:lnTo>
                    <a:pt x="70" y="0"/>
                  </a:lnTo>
                  <a:lnTo>
                    <a:pt x="39" y="7"/>
                  </a:lnTo>
                  <a:lnTo>
                    <a:pt x="23" y="23"/>
                  </a:lnTo>
                  <a:lnTo>
                    <a:pt x="15" y="39"/>
                  </a:lnTo>
                  <a:lnTo>
                    <a:pt x="0" y="93"/>
                  </a:lnTo>
                  <a:lnTo>
                    <a:pt x="0" y="233"/>
                  </a:lnTo>
                  <a:lnTo>
                    <a:pt x="39" y="241"/>
                  </a:lnTo>
                  <a:close/>
                </a:path>
              </a:pathLst>
            </a:custGeom>
            <a:solidFill>
              <a:srgbClr val="00CC00"/>
            </a:solidFill>
            <a:ln w="9525">
              <a:noFill/>
              <a:round/>
              <a:headEnd/>
              <a:tailEnd/>
            </a:ln>
          </p:spPr>
          <p:txBody>
            <a:bodyPr/>
            <a:lstStyle/>
            <a:p>
              <a:endParaRPr lang="en-GB"/>
            </a:p>
          </p:txBody>
        </p:sp>
        <p:sp>
          <p:nvSpPr>
            <p:cNvPr id="152697" name="Freeform 121"/>
            <p:cNvSpPr>
              <a:spLocks/>
            </p:cNvSpPr>
            <p:nvPr/>
          </p:nvSpPr>
          <p:spPr bwMode="auto">
            <a:xfrm flipH="1">
              <a:off x="2069" y="2387"/>
              <a:ext cx="251" cy="649"/>
            </a:xfrm>
            <a:custGeom>
              <a:avLst/>
              <a:gdLst/>
              <a:ahLst/>
              <a:cxnLst>
                <a:cxn ang="0">
                  <a:pos x="0" y="0"/>
                </a:cxn>
                <a:cxn ang="0">
                  <a:pos x="8" y="0"/>
                </a:cxn>
                <a:cxn ang="0">
                  <a:pos x="16" y="8"/>
                </a:cxn>
                <a:cxn ang="0">
                  <a:pos x="55" y="24"/>
                </a:cxn>
                <a:cxn ang="0">
                  <a:pos x="109" y="55"/>
                </a:cxn>
                <a:cxn ang="0">
                  <a:pos x="156" y="94"/>
                </a:cxn>
                <a:cxn ang="0">
                  <a:pos x="195" y="125"/>
                </a:cxn>
                <a:cxn ang="0">
                  <a:pos x="226" y="156"/>
                </a:cxn>
                <a:cxn ang="0">
                  <a:pos x="242" y="195"/>
                </a:cxn>
                <a:cxn ang="0">
                  <a:pos x="258" y="250"/>
                </a:cxn>
                <a:cxn ang="0">
                  <a:pos x="265" y="289"/>
                </a:cxn>
                <a:cxn ang="0">
                  <a:pos x="273" y="343"/>
                </a:cxn>
                <a:cxn ang="0">
                  <a:pos x="273" y="616"/>
                </a:cxn>
                <a:cxn ang="0">
                  <a:pos x="281" y="632"/>
                </a:cxn>
                <a:cxn ang="0">
                  <a:pos x="281" y="577"/>
                </a:cxn>
                <a:cxn ang="0">
                  <a:pos x="289" y="531"/>
                </a:cxn>
                <a:cxn ang="0">
                  <a:pos x="289" y="273"/>
                </a:cxn>
                <a:cxn ang="0">
                  <a:pos x="281" y="234"/>
                </a:cxn>
                <a:cxn ang="0">
                  <a:pos x="258" y="180"/>
                </a:cxn>
                <a:cxn ang="0">
                  <a:pos x="226" y="133"/>
                </a:cxn>
                <a:cxn ang="0">
                  <a:pos x="180" y="86"/>
                </a:cxn>
                <a:cxn ang="0">
                  <a:pos x="117" y="47"/>
                </a:cxn>
                <a:cxn ang="0">
                  <a:pos x="63" y="24"/>
                </a:cxn>
                <a:cxn ang="0">
                  <a:pos x="31" y="8"/>
                </a:cxn>
                <a:cxn ang="0">
                  <a:pos x="8" y="0"/>
                </a:cxn>
                <a:cxn ang="0">
                  <a:pos x="0" y="0"/>
                </a:cxn>
              </a:cxnLst>
              <a:rect l="0" t="0" r="r" b="b"/>
              <a:pathLst>
                <a:path w="289" h="632">
                  <a:moveTo>
                    <a:pt x="0" y="0"/>
                  </a:moveTo>
                  <a:lnTo>
                    <a:pt x="8" y="0"/>
                  </a:lnTo>
                  <a:lnTo>
                    <a:pt x="16" y="8"/>
                  </a:lnTo>
                  <a:lnTo>
                    <a:pt x="55" y="24"/>
                  </a:lnTo>
                  <a:lnTo>
                    <a:pt x="109" y="55"/>
                  </a:lnTo>
                  <a:lnTo>
                    <a:pt x="156" y="94"/>
                  </a:lnTo>
                  <a:lnTo>
                    <a:pt x="195" y="125"/>
                  </a:lnTo>
                  <a:lnTo>
                    <a:pt x="226" y="156"/>
                  </a:lnTo>
                  <a:lnTo>
                    <a:pt x="242" y="195"/>
                  </a:lnTo>
                  <a:lnTo>
                    <a:pt x="258" y="250"/>
                  </a:lnTo>
                  <a:lnTo>
                    <a:pt x="265" y="289"/>
                  </a:lnTo>
                  <a:lnTo>
                    <a:pt x="273" y="343"/>
                  </a:lnTo>
                  <a:lnTo>
                    <a:pt x="273" y="616"/>
                  </a:lnTo>
                  <a:lnTo>
                    <a:pt x="281" y="632"/>
                  </a:lnTo>
                  <a:lnTo>
                    <a:pt x="281" y="577"/>
                  </a:lnTo>
                  <a:lnTo>
                    <a:pt x="289" y="531"/>
                  </a:lnTo>
                  <a:lnTo>
                    <a:pt x="289" y="273"/>
                  </a:lnTo>
                  <a:lnTo>
                    <a:pt x="281" y="234"/>
                  </a:lnTo>
                  <a:lnTo>
                    <a:pt x="258" y="180"/>
                  </a:lnTo>
                  <a:lnTo>
                    <a:pt x="226" y="133"/>
                  </a:lnTo>
                  <a:lnTo>
                    <a:pt x="180" y="86"/>
                  </a:lnTo>
                  <a:lnTo>
                    <a:pt x="117" y="47"/>
                  </a:lnTo>
                  <a:lnTo>
                    <a:pt x="63" y="24"/>
                  </a:lnTo>
                  <a:lnTo>
                    <a:pt x="31" y="8"/>
                  </a:lnTo>
                  <a:lnTo>
                    <a:pt x="8" y="0"/>
                  </a:lnTo>
                  <a:lnTo>
                    <a:pt x="0" y="0"/>
                  </a:lnTo>
                  <a:close/>
                </a:path>
              </a:pathLst>
            </a:custGeom>
            <a:solidFill>
              <a:srgbClr val="7FFF00"/>
            </a:solidFill>
            <a:ln w="9525">
              <a:noFill/>
              <a:round/>
              <a:headEnd/>
              <a:tailEnd/>
            </a:ln>
          </p:spPr>
          <p:txBody>
            <a:bodyPr/>
            <a:lstStyle/>
            <a:p>
              <a:endParaRPr lang="en-GB"/>
            </a:p>
          </p:txBody>
        </p:sp>
        <p:sp>
          <p:nvSpPr>
            <p:cNvPr id="152698" name="Freeform 122"/>
            <p:cNvSpPr>
              <a:spLocks/>
            </p:cNvSpPr>
            <p:nvPr/>
          </p:nvSpPr>
          <p:spPr bwMode="auto">
            <a:xfrm flipH="1">
              <a:off x="1912" y="2540"/>
              <a:ext cx="164" cy="670"/>
            </a:xfrm>
            <a:custGeom>
              <a:avLst/>
              <a:gdLst/>
              <a:ahLst/>
              <a:cxnLst>
                <a:cxn ang="0">
                  <a:pos x="0" y="655"/>
                </a:cxn>
                <a:cxn ang="0">
                  <a:pos x="0" y="492"/>
                </a:cxn>
                <a:cxn ang="0">
                  <a:pos x="8" y="351"/>
                </a:cxn>
                <a:cxn ang="0">
                  <a:pos x="16" y="289"/>
                </a:cxn>
                <a:cxn ang="0">
                  <a:pos x="31" y="242"/>
                </a:cxn>
                <a:cxn ang="0">
                  <a:pos x="70" y="156"/>
                </a:cxn>
                <a:cxn ang="0">
                  <a:pos x="125" y="78"/>
                </a:cxn>
                <a:cxn ang="0">
                  <a:pos x="148" y="47"/>
                </a:cxn>
                <a:cxn ang="0">
                  <a:pos x="172" y="24"/>
                </a:cxn>
                <a:cxn ang="0">
                  <a:pos x="179" y="8"/>
                </a:cxn>
                <a:cxn ang="0">
                  <a:pos x="187" y="0"/>
                </a:cxn>
                <a:cxn ang="0">
                  <a:pos x="179" y="8"/>
                </a:cxn>
                <a:cxn ang="0">
                  <a:pos x="172" y="24"/>
                </a:cxn>
                <a:cxn ang="0">
                  <a:pos x="156" y="47"/>
                </a:cxn>
                <a:cxn ang="0">
                  <a:pos x="133" y="78"/>
                </a:cxn>
                <a:cxn ang="0">
                  <a:pos x="94" y="141"/>
                </a:cxn>
                <a:cxn ang="0">
                  <a:pos x="62" y="203"/>
                </a:cxn>
                <a:cxn ang="0">
                  <a:pos x="31" y="312"/>
                </a:cxn>
                <a:cxn ang="0">
                  <a:pos x="23" y="351"/>
                </a:cxn>
                <a:cxn ang="0">
                  <a:pos x="23" y="367"/>
                </a:cxn>
                <a:cxn ang="0">
                  <a:pos x="31" y="655"/>
                </a:cxn>
                <a:cxn ang="0">
                  <a:pos x="0" y="655"/>
                </a:cxn>
              </a:cxnLst>
              <a:rect l="0" t="0" r="r" b="b"/>
              <a:pathLst>
                <a:path w="187" h="655">
                  <a:moveTo>
                    <a:pt x="0" y="655"/>
                  </a:moveTo>
                  <a:lnTo>
                    <a:pt x="0" y="492"/>
                  </a:lnTo>
                  <a:lnTo>
                    <a:pt x="8" y="351"/>
                  </a:lnTo>
                  <a:lnTo>
                    <a:pt x="16" y="289"/>
                  </a:lnTo>
                  <a:lnTo>
                    <a:pt x="31" y="242"/>
                  </a:lnTo>
                  <a:lnTo>
                    <a:pt x="70" y="156"/>
                  </a:lnTo>
                  <a:lnTo>
                    <a:pt x="125" y="78"/>
                  </a:lnTo>
                  <a:lnTo>
                    <a:pt x="148" y="47"/>
                  </a:lnTo>
                  <a:lnTo>
                    <a:pt x="172" y="24"/>
                  </a:lnTo>
                  <a:lnTo>
                    <a:pt x="179" y="8"/>
                  </a:lnTo>
                  <a:lnTo>
                    <a:pt x="187" y="0"/>
                  </a:lnTo>
                  <a:lnTo>
                    <a:pt x="179" y="8"/>
                  </a:lnTo>
                  <a:lnTo>
                    <a:pt x="172" y="24"/>
                  </a:lnTo>
                  <a:lnTo>
                    <a:pt x="156" y="47"/>
                  </a:lnTo>
                  <a:lnTo>
                    <a:pt x="133" y="78"/>
                  </a:lnTo>
                  <a:lnTo>
                    <a:pt x="94" y="141"/>
                  </a:lnTo>
                  <a:lnTo>
                    <a:pt x="62" y="203"/>
                  </a:lnTo>
                  <a:lnTo>
                    <a:pt x="31" y="312"/>
                  </a:lnTo>
                  <a:lnTo>
                    <a:pt x="23" y="351"/>
                  </a:lnTo>
                  <a:lnTo>
                    <a:pt x="23" y="367"/>
                  </a:lnTo>
                  <a:lnTo>
                    <a:pt x="31" y="655"/>
                  </a:lnTo>
                  <a:lnTo>
                    <a:pt x="0" y="655"/>
                  </a:lnTo>
                  <a:close/>
                </a:path>
              </a:pathLst>
            </a:custGeom>
            <a:solidFill>
              <a:srgbClr val="8CFF1A"/>
            </a:solidFill>
            <a:ln w="9525">
              <a:noFill/>
              <a:round/>
              <a:headEnd/>
              <a:tailEnd/>
            </a:ln>
          </p:spPr>
          <p:txBody>
            <a:bodyPr/>
            <a:lstStyle/>
            <a:p>
              <a:endParaRPr lang="en-GB"/>
            </a:p>
          </p:txBody>
        </p:sp>
        <p:sp>
          <p:nvSpPr>
            <p:cNvPr id="152699" name="Freeform 123"/>
            <p:cNvSpPr>
              <a:spLocks/>
            </p:cNvSpPr>
            <p:nvPr/>
          </p:nvSpPr>
          <p:spPr bwMode="auto">
            <a:xfrm flipH="1">
              <a:off x="1938" y="3052"/>
              <a:ext cx="117" cy="158"/>
            </a:xfrm>
            <a:custGeom>
              <a:avLst/>
              <a:gdLst/>
              <a:ahLst/>
              <a:cxnLst>
                <a:cxn ang="0">
                  <a:pos x="24" y="155"/>
                </a:cxn>
                <a:cxn ang="0">
                  <a:pos x="24" y="54"/>
                </a:cxn>
                <a:cxn ang="0">
                  <a:pos x="32" y="31"/>
                </a:cxn>
                <a:cxn ang="0">
                  <a:pos x="47" y="15"/>
                </a:cxn>
                <a:cxn ang="0">
                  <a:pos x="71" y="15"/>
                </a:cxn>
                <a:cxn ang="0">
                  <a:pos x="133" y="77"/>
                </a:cxn>
                <a:cxn ang="0">
                  <a:pos x="133" y="85"/>
                </a:cxn>
                <a:cxn ang="0">
                  <a:pos x="133" y="77"/>
                </a:cxn>
                <a:cxn ang="0">
                  <a:pos x="117" y="62"/>
                </a:cxn>
                <a:cxn ang="0">
                  <a:pos x="94" y="23"/>
                </a:cxn>
                <a:cxn ang="0">
                  <a:pos x="78" y="7"/>
                </a:cxn>
                <a:cxn ang="0">
                  <a:pos x="55" y="0"/>
                </a:cxn>
                <a:cxn ang="0">
                  <a:pos x="32" y="7"/>
                </a:cxn>
                <a:cxn ang="0">
                  <a:pos x="16" y="39"/>
                </a:cxn>
                <a:cxn ang="0">
                  <a:pos x="8" y="85"/>
                </a:cxn>
                <a:cxn ang="0">
                  <a:pos x="0" y="124"/>
                </a:cxn>
                <a:cxn ang="0">
                  <a:pos x="0" y="155"/>
                </a:cxn>
                <a:cxn ang="0">
                  <a:pos x="24" y="155"/>
                </a:cxn>
              </a:cxnLst>
              <a:rect l="0" t="0" r="r" b="b"/>
              <a:pathLst>
                <a:path w="133" h="155">
                  <a:moveTo>
                    <a:pt x="24" y="155"/>
                  </a:moveTo>
                  <a:lnTo>
                    <a:pt x="24" y="54"/>
                  </a:lnTo>
                  <a:lnTo>
                    <a:pt x="32" y="31"/>
                  </a:lnTo>
                  <a:lnTo>
                    <a:pt x="47" y="15"/>
                  </a:lnTo>
                  <a:lnTo>
                    <a:pt x="71" y="15"/>
                  </a:lnTo>
                  <a:lnTo>
                    <a:pt x="133" y="77"/>
                  </a:lnTo>
                  <a:lnTo>
                    <a:pt x="133" y="85"/>
                  </a:lnTo>
                  <a:lnTo>
                    <a:pt x="133" y="77"/>
                  </a:lnTo>
                  <a:lnTo>
                    <a:pt x="117" y="62"/>
                  </a:lnTo>
                  <a:lnTo>
                    <a:pt x="94" y="23"/>
                  </a:lnTo>
                  <a:lnTo>
                    <a:pt x="78" y="7"/>
                  </a:lnTo>
                  <a:lnTo>
                    <a:pt x="55" y="0"/>
                  </a:lnTo>
                  <a:lnTo>
                    <a:pt x="32" y="7"/>
                  </a:lnTo>
                  <a:lnTo>
                    <a:pt x="16" y="39"/>
                  </a:lnTo>
                  <a:lnTo>
                    <a:pt x="8" y="85"/>
                  </a:lnTo>
                  <a:lnTo>
                    <a:pt x="0" y="124"/>
                  </a:lnTo>
                  <a:lnTo>
                    <a:pt x="0" y="155"/>
                  </a:lnTo>
                  <a:lnTo>
                    <a:pt x="24" y="155"/>
                  </a:lnTo>
                  <a:close/>
                </a:path>
              </a:pathLst>
            </a:custGeom>
            <a:solidFill>
              <a:srgbClr val="00FF00"/>
            </a:solidFill>
            <a:ln w="9525">
              <a:noFill/>
              <a:round/>
              <a:headEnd/>
              <a:tailEnd/>
            </a:ln>
          </p:spPr>
          <p:txBody>
            <a:bodyPr/>
            <a:lstStyle/>
            <a:p>
              <a:endParaRPr lang="en-GB"/>
            </a:p>
          </p:txBody>
        </p:sp>
        <p:sp>
          <p:nvSpPr>
            <p:cNvPr id="152700" name="Freeform 124"/>
            <p:cNvSpPr>
              <a:spLocks/>
            </p:cNvSpPr>
            <p:nvPr/>
          </p:nvSpPr>
          <p:spPr bwMode="auto">
            <a:xfrm flipH="1">
              <a:off x="2069" y="2668"/>
              <a:ext cx="326" cy="537"/>
            </a:xfrm>
            <a:custGeom>
              <a:avLst/>
              <a:gdLst/>
              <a:ahLst/>
              <a:cxnLst>
                <a:cxn ang="0">
                  <a:pos x="351" y="523"/>
                </a:cxn>
                <a:cxn ang="0">
                  <a:pos x="351" y="507"/>
                </a:cxn>
                <a:cxn ang="0">
                  <a:pos x="359" y="460"/>
                </a:cxn>
                <a:cxn ang="0">
                  <a:pos x="359" y="226"/>
                </a:cxn>
                <a:cxn ang="0">
                  <a:pos x="351" y="141"/>
                </a:cxn>
                <a:cxn ang="0">
                  <a:pos x="336" y="78"/>
                </a:cxn>
                <a:cxn ang="0">
                  <a:pos x="328" y="55"/>
                </a:cxn>
                <a:cxn ang="0">
                  <a:pos x="320" y="39"/>
                </a:cxn>
                <a:cxn ang="0">
                  <a:pos x="289" y="24"/>
                </a:cxn>
                <a:cxn ang="0">
                  <a:pos x="242" y="31"/>
                </a:cxn>
                <a:cxn ang="0">
                  <a:pos x="195" y="55"/>
                </a:cxn>
                <a:cxn ang="0">
                  <a:pos x="86" y="117"/>
                </a:cxn>
                <a:cxn ang="0">
                  <a:pos x="39" y="148"/>
                </a:cxn>
                <a:cxn ang="0">
                  <a:pos x="8" y="172"/>
                </a:cxn>
                <a:cxn ang="0">
                  <a:pos x="0" y="180"/>
                </a:cxn>
                <a:cxn ang="0">
                  <a:pos x="24" y="156"/>
                </a:cxn>
                <a:cxn ang="0">
                  <a:pos x="86" y="109"/>
                </a:cxn>
                <a:cxn ang="0">
                  <a:pos x="156" y="55"/>
                </a:cxn>
                <a:cxn ang="0">
                  <a:pos x="203" y="24"/>
                </a:cxn>
                <a:cxn ang="0">
                  <a:pos x="242" y="8"/>
                </a:cxn>
                <a:cxn ang="0">
                  <a:pos x="289" y="0"/>
                </a:cxn>
                <a:cxn ang="0">
                  <a:pos x="312" y="8"/>
                </a:cxn>
                <a:cxn ang="0">
                  <a:pos x="336" y="24"/>
                </a:cxn>
                <a:cxn ang="0">
                  <a:pos x="351" y="47"/>
                </a:cxn>
                <a:cxn ang="0">
                  <a:pos x="367" y="86"/>
                </a:cxn>
                <a:cxn ang="0">
                  <a:pos x="375" y="141"/>
                </a:cxn>
                <a:cxn ang="0">
                  <a:pos x="375" y="421"/>
                </a:cxn>
                <a:cxn ang="0">
                  <a:pos x="367" y="476"/>
                </a:cxn>
                <a:cxn ang="0">
                  <a:pos x="367" y="523"/>
                </a:cxn>
                <a:cxn ang="0">
                  <a:pos x="351" y="523"/>
                </a:cxn>
              </a:cxnLst>
              <a:rect l="0" t="0" r="r" b="b"/>
              <a:pathLst>
                <a:path w="375" h="523">
                  <a:moveTo>
                    <a:pt x="351" y="523"/>
                  </a:moveTo>
                  <a:lnTo>
                    <a:pt x="351" y="507"/>
                  </a:lnTo>
                  <a:lnTo>
                    <a:pt x="359" y="460"/>
                  </a:lnTo>
                  <a:lnTo>
                    <a:pt x="359" y="226"/>
                  </a:lnTo>
                  <a:lnTo>
                    <a:pt x="351" y="141"/>
                  </a:lnTo>
                  <a:lnTo>
                    <a:pt x="336" y="78"/>
                  </a:lnTo>
                  <a:lnTo>
                    <a:pt x="328" y="55"/>
                  </a:lnTo>
                  <a:lnTo>
                    <a:pt x="320" y="39"/>
                  </a:lnTo>
                  <a:lnTo>
                    <a:pt x="289" y="24"/>
                  </a:lnTo>
                  <a:lnTo>
                    <a:pt x="242" y="31"/>
                  </a:lnTo>
                  <a:lnTo>
                    <a:pt x="195" y="55"/>
                  </a:lnTo>
                  <a:lnTo>
                    <a:pt x="86" y="117"/>
                  </a:lnTo>
                  <a:lnTo>
                    <a:pt x="39" y="148"/>
                  </a:lnTo>
                  <a:lnTo>
                    <a:pt x="8" y="172"/>
                  </a:lnTo>
                  <a:lnTo>
                    <a:pt x="0" y="180"/>
                  </a:lnTo>
                  <a:lnTo>
                    <a:pt x="24" y="156"/>
                  </a:lnTo>
                  <a:lnTo>
                    <a:pt x="86" y="109"/>
                  </a:lnTo>
                  <a:lnTo>
                    <a:pt x="156" y="55"/>
                  </a:lnTo>
                  <a:lnTo>
                    <a:pt x="203" y="24"/>
                  </a:lnTo>
                  <a:lnTo>
                    <a:pt x="242" y="8"/>
                  </a:lnTo>
                  <a:lnTo>
                    <a:pt x="289" y="0"/>
                  </a:lnTo>
                  <a:lnTo>
                    <a:pt x="312" y="8"/>
                  </a:lnTo>
                  <a:lnTo>
                    <a:pt x="336" y="24"/>
                  </a:lnTo>
                  <a:lnTo>
                    <a:pt x="351" y="47"/>
                  </a:lnTo>
                  <a:lnTo>
                    <a:pt x="367" y="86"/>
                  </a:lnTo>
                  <a:lnTo>
                    <a:pt x="375" y="141"/>
                  </a:lnTo>
                  <a:lnTo>
                    <a:pt x="375" y="421"/>
                  </a:lnTo>
                  <a:lnTo>
                    <a:pt x="367" y="476"/>
                  </a:lnTo>
                  <a:lnTo>
                    <a:pt x="367" y="523"/>
                  </a:lnTo>
                  <a:lnTo>
                    <a:pt x="351" y="523"/>
                  </a:lnTo>
                  <a:close/>
                </a:path>
              </a:pathLst>
            </a:custGeom>
            <a:solidFill>
              <a:srgbClr val="00FF00"/>
            </a:solidFill>
            <a:ln w="9525">
              <a:noFill/>
              <a:round/>
              <a:headEnd/>
              <a:tailEnd/>
            </a:ln>
          </p:spPr>
          <p:txBody>
            <a:bodyPr/>
            <a:lstStyle/>
            <a:p>
              <a:endParaRPr lang="en-GB"/>
            </a:p>
          </p:txBody>
        </p:sp>
        <p:grpSp>
          <p:nvGrpSpPr>
            <p:cNvPr id="15" name="Group 125"/>
            <p:cNvGrpSpPr>
              <a:grpSpLocks/>
            </p:cNvGrpSpPr>
            <p:nvPr/>
          </p:nvGrpSpPr>
          <p:grpSpPr bwMode="auto">
            <a:xfrm flipH="1">
              <a:off x="1696" y="2518"/>
              <a:ext cx="416" cy="801"/>
              <a:chOff x="2396" y="1565"/>
              <a:chExt cx="242" cy="294"/>
            </a:xfrm>
          </p:grpSpPr>
          <p:sp>
            <p:nvSpPr>
              <p:cNvPr id="152702" name="Freeform 126"/>
              <p:cNvSpPr>
                <a:spLocks/>
              </p:cNvSpPr>
              <p:nvPr/>
            </p:nvSpPr>
            <p:spPr bwMode="auto">
              <a:xfrm>
                <a:off x="2396" y="1633"/>
                <a:ext cx="123" cy="223"/>
              </a:xfrm>
              <a:custGeom>
                <a:avLst/>
                <a:gdLst/>
                <a:ahLst/>
                <a:cxnLst>
                  <a:cxn ang="0">
                    <a:pos x="234" y="592"/>
                  </a:cxn>
                  <a:cxn ang="0">
                    <a:pos x="234" y="452"/>
                  </a:cxn>
                  <a:cxn ang="0">
                    <a:pos x="211" y="195"/>
                  </a:cxn>
                  <a:cxn ang="0">
                    <a:pos x="195" y="124"/>
                  </a:cxn>
                  <a:cxn ang="0">
                    <a:pos x="180" y="101"/>
                  </a:cxn>
                  <a:cxn ang="0">
                    <a:pos x="172" y="85"/>
                  </a:cxn>
                  <a:cxn ang="0">
                    <a:pos x="117" y="39"/>
                  </a:cxn>
                  <a:cxn ang="0">
                    <a:pos x="63" y="15"/>
                  </a:cxn>
                  <a:cxn ang="0">
                    <a:pos x="16" y="0"/>
                  </a:cxn>
                  <a:cxn ang="0">
                    <a:pos x="0" y="0"/>
                  </a:cxn>
                  <a:cxn ang="0">
                    <a:pos x="55" y="0"/>
                  </a:cxn>
                  <a:cxn ang="0">
                    <a:pos x="94" y="15"/>
                  </a:cxn>
                  <a:cxn ang="0">
                    <a:pos x="133" y="39"/>
                  </a:cxn>
                  <a:cxn ang="0">
                    <a:pos x="180" y="70"/>
                  </a:cxn>
                  <a:cxn ang="0">
                    <a:pos x="195" y="85"/>
                  </a:cxn>
                  <a:cxn ang="0">
                    <a:pos x="227" y="148"/>
                  </a:cxn>
                  <a:cxn ang="0">
                    <a:pos x="234" y="195"/>
                  </a:cxn>
                  <a:cxn ang="0">
                    <a:pos x="242" y="249"/>
                  </a:cxn>
                  <a:cxn ang="0">
                    <a:pos x="242" y="592"/>
                  </a:cxn>
                  <a:cxn ang="0">
                    <a:pos x="234" y="592"/>
                  </a:cxn>
                </a:cxnLst>
                <a:rect l="0" t="0" r="r" b="b"/>
                <a:pathLst>
                  <a:path w="242" h="592">
                    <a:moveTo>
                      <a:pt x="234" y="592"/>
                    </a:moveTo>
                    <a:lnTo>
                      <a:pt x="234" y="452"/>
                    </a:lnTo>
                    <a:lnTo>
                      <a:pt x="211" y="195"/>
                    </a:lnTo>
                    <a:lnTo>
                      <a:pt x="195" y="124"/>
                    </a:lnTo>
                    <a:lnTo>
                      <a:pt x="180" y="101"/>
                    </a:lnTo>
                    <a:lnTo>
                      <a:pt x="172" y="85"/>
                    </a:lnTo>
                    <a:lnTo>
                      <a:pt x="117" y="39"/>
                    </a:lnTo>
                    <a:lnTo>
                      <a:pt x="63" y="15"/>
                    </a:lnTo>
                    <a:lnTo>
                      <a:pt x="16" y="0"/>
                    </a:lnTo>
                    <a:lnTo>
                      <a:pt x="0" y="0"/>
                    </a:lnTo>
                    <a:lnTo>
                      <a:pt x="55" y="0"/>
                    </a:lnTo>
                    <a:lnTo>
                      <a:pt x="94" y="15"/>
                    </a:lnTo>
                    <a:lnTo>
                      <a:pt x="133" y="39"/>
                    </a:lnTo>
                    <a:lnTo>
                      <a:pt x="180" y="70"/>
                    </a:lnTo>
                    <a:lnTo>
                      <a:pt x="195" y="85"/>
                    </a:lnTo>
                    <a:lnTo>
                      <a:pt x="227" y="148"/>
                    </a:lnTo>
                    <a:lnTo>
                      <a:pt x="234" y="195"/>
                    </a:lnTo>
                    <a:lnTo>
                      <a:pt x="242" y="249"/>
                    </a:lnTo>
                    <a:lnTo>
                      <a:pt x="242" y="592"/>
                    </a:lnTo>
                    <a:lnTo>
                      <a:pt x="234" y="592"/>
                    </a:lnTo>
                    <a:close/>
                  </a:path>
                </a:pathLst>
              </a:custGeom>
              <a:solidFill>
                <a:srgbClr val="00FF00"/>
              </a:solidFill>
              <a:ln w="9525">
                <a:noFill/>
                <a:round/>
                <a:headEnd/>
                <a:tailEnd/>
              </a:ln>
            </p:spPr>
            <p:txBody>
              <a:bodyPr/>
              <a:lstStyle/>
              <a:p>
                <a:endParaRPr lang="en-GB"/>
              </a:p>
            </p:txBody>
          </p:sp>
          <p:sp>
            <p:nvSpPr>
              <p:cNvPr id="152703" name="Freeform 127"/>
              <p:cNvSpPr>
                <a:spLocks/>
              </p:cNvSpPr>
              <p:nvPr/>
            </p:nvSpPr>
            <p:spPr bwMode="auto">
              <a:xfrm>
                <a:off x="2523" y="1715"/>
                <a:ext cx="115" cy="144"/>
              </a:xfrm>
              <a:custGeom>
                <a:avLst/>
                <a:gdLst/>
                <a:ahLst/>
                <a:cxnLst>
                  <a:cxn ang="0">
                    <a:pos x="47" y="382"/>
                  </a:cxn>
                  <a:cxn ang="0">
                    <a:pos x="47" y="366"/>
                  </a:cxn>
                  <a:cxn ang="0">
                    <a:pos x="39" y="335"/>
                  </a:cxn>
                  <a:cxn ang="0">
                    <a:pos x="31" y="281"/>
                  </a:cxn>
                  <a:cxn ang="0">
                    <a:pos x="31" y="226"/>
                  </a:cxn>
                  <a:cxn ang="0">
                    <a:pos x="23" y="164"/>
                  </a:cxn>
                  <a:cxn ang="0">
                    <a:pos x="23" y="109"/>
                  </a:cxn>
                  <a:cxn ang="0">
                    <a:pos x="39" y="62"/>
                  </a:cxn>
                  <a:cxn ang="0">
                    <a:pos x="55" y="31"/>
                  </a:cxn>
                  <a:cxn ang="0">
                    <a:pos x="78" y="23"/>
                  </a:cxn>
                  <a:cxn ang="0">
                    <a:pos x="101" y="31"/>
                  </a:cxn>
                  <a:cxn ang="0">
                    <a:pos x="133" y="47"/>
                  </a:cxn>
                  <a:cxn ang="0">
                    <a:pos x="164" y="78"/>
                  </a:cxn>
                  <a:cxn ang="0">
                    <a:pos x="210" y="133"/>
                  </a:cxn>
                  <a:cxn ang="0">
                    <a:pos x="218" y="156"/>
                  </a:cxn>
                  <a:cxn ang="0">
                    <a:pos x="226" y="164"/>
                  </a:cxn>
                  <a:cxn ang="0">
                    <a:pos x="226" y="156"/>
                  </a:cxn>
                  <a:cxn ang="0">
                    <a:pos x="218" y="148"/>
                  </a:cxn>
                  <a:cxn ang="0">
                    <a:pos x="195" y="109"/>
                  </a:cxn>
                  <a:cxn ang="0">
                    <a:pos x="172" y="62"/>
                  </a:cxn>
                  <a:cxn ang="0">
                    <a:pos x="140" y="23"/>
                  </a:cxn>
                  <a:cxn ang="0">
                    <a:pos x="109" y="8"/>
                  </a:cxn>
                  <a:cxn ang="0">
                    <a:pos x="70" y="0"/>
                  </a:cxn>
                  <a:cxn ang="0">
                    <a:pos x="47" y="8"/>
                  </a:cxn>
                  <a:cxn ang="0">
                    <a:pos x="31" y="16"/>
                  </a:cxn>
                  <a:cxn ang="0">
                    <a:pos x="16" y="39"/>
                  </a:cxn>
                  <a:cxn ang="0">
                    <a:pos x="8" y="70"/>
                  </a:cxn>
                  <a:cxn ang="0">
                    <a:pos x="0" y="109"/>
                  </a:cxn>
                  <a:cxn ang="0">
                    <a:pos x="0" y="312"/>
                  </a:cxn>
                  <a:cxn ang="0">
                    <a:pos x="8" y="343"/>
                  </a:cxn>
                  <a:cxn ang="0">
                    <a:pos x="8" y="382"/>
                  </a:cxn>
                  <a:cxn ang="0">
                    <a:pos x="47" y="382"/>
                  </a:cxn>
                </a:cxnLst>
                <a:rect l="0" t="0" r="r" b="b"/>
                <a:pathLst>
                  <a:path w="226" h="382">
                    <a:moveTo>
                      <a:pt x="47" y="382"/>
                    </a:moveTo>
                    <a:lnTo>
                      <a:pt x="47" y="366"/>
                    </a:lnTo>
                    <a:lnTo>
                      <a:pt x="39" y="335"/>
                    </a:lnTo>
                    <a:lnTo>
                      <a:pt x="31" y="281"/>
                    </a:lnTo>
                    <a:lnTo>
                      <a:pt x="31" y="226"/>
                    </a:lnTo>
                    <a:lnTo>
                      <a:pt x="23" y="164"/>
                    </a:lnTo>
                    <a:lnTo>
                      <a:pt x="23" y="109"/>
                    </a:lnTo>
                    <a:lnTo>
                      <a:pt x="39" y="62"/>
                    </a:lnTo>
                    <a:lnTo>
                      <a:pt x="55" y="31"/>
                    </a:lnTo>
                    <a:lnTo>
                      <a:pt x="78" y="23"/>
                    </a:lnTo>
                    <a:lnTo>
                      <a:pt x="101" y="31"/>
                    </a:lnTo>
                    <a:lnTo>
                      <a:pt x="133" y="47"/>
                    </a:lnTo>
                    <a:lnTo>
                      <a:pt x="164" y="78"/>
                    </a:lnTo>
                    <a:lnTo>
                      <a:pt x="210" y="133"/>
                    </a:lnTo>
                    <a:lnTo>
                      <a:pt x="218" y="156"/>
                    </a:lnTo>
                    <a:lnTo>
                      <a:pt x="226" y="164"/>
                    </a:lnTo>
                    <a:lnTo>
                      <a:pt x="226" y="156"/>
                    </a:lnTo>
                    <a:lnTo>
                      <a:pt x="218" y="148"/>
                    </a:lnTo>
                    <a:lnTo>
                      <a:pt x="195" y="109"/>
                    </a:lnTo>
                    <a:lnTo>
                      <a:pt x="172" y="62"/>
                    </a:lnTo>
                    <a:lnTo>
                      <a:pt x="140" y="23"/>
                    </a:lnTo>
                    <a:lnTo>
                      <a:pt x="109" y="8"/>
                    </a:lnTo>
                    <a:lnTo>
                      <a:pt x="70" y="0"/>
                    </a:lnTo>
                    <a:lnTo>
                      <a:pt x="47" y="8"/>
                    </a:lnTo>
                    <a:lnTo>
                      <a:pt x="31" y="16"/>
                    </a:lnTo>
                    <a:lnTo>
                      <a:pt x="16" y="39"/>
                    </a:lnTo>
                    <a:lnTo>
                      <a:pt x="8" y="70"/>
                    </a:lnTo>
                    <a:lnTo>
                      <a:pt x="0" y="109"/>
                    </a:lnTo>
                    <a:lnTo>
                      <a:pt x="0" y="312"/>
                    </a:lnTo>
                    <a:lnTo>
                      <a:pt x="8" y="343"/>
                    </a:lnTo>
                    <a:lnTo>
                      <a:pt x="8" y="382"/>
                    </a:lnTo>
                    <a:lnTo>
                      <a:pt x="47" y="382"/>
                    </a:lnTo>
                    <a:close/>
                  </a:path>
                </a:pathLst>
              </a:custGeom>
              <a:solidFill>
                <a:srgbClr val="00CC00"/>
              </a:solidFill>
              <a:ln w="9525">
                <a:noFill/>
                <a:round/>
                <a:headEnd/>
                <a:tailEnd/>
              </a:ln>
            </p:spPr>
            <p:txBody>
              <a:bodyPr/>
              <a:lstStyle/>
              <a:p>
                <a:endParaRPr lang="en-GB"/>
              </a:p>
            </p:txBody>
          </p:sp>
          <p:sp>
            <p:nvSpPr>
              <p:cNvPr id="152704" name="Freeform 128"/>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2705" name="Freeform 129"/>
              <p:cNvSpPr>
                <a:spLocks/>
              </p:cNvSpPr>
              <p:nvPr/>
            </p:nvSpPr>
            <p:spPr bwMode="auto">
              <a:xfrm>
                <a:off x="2523" y="1565"/>
                <a:ext cx="91" cy="294"/>
              </a:xfrm>
              <a:custGeom>
                <a:avLst/>
                <a:gdLst/>
                <a:ahLst/>
                <a:cxnLst>
                  <a:cxn ang="0">
                    <a:pos x="0" y="780"/>
                  </a:cxn>
                  <a:cxn ang="0">
                    <a:pos x="0" y="414"/>
                  </a:cxn>
                  <a:cxn ang="0">
                    <a:pos x="8" y="343"/>
                  </a:cxn>
                  <a:cxn ang="0">
                    <a:pos x="23" y="281"/>
                  </a:cxn>
                  <a:cxn ang="0">
                    <a:pos x="62" y="180"/>
                  </a:cxn>
                  <a:cxn ang="0">
                    <a:pos x="117" y="94"/>
                  </a:cxn>
                  <a:cxn ang="0">
                    <a:pos x="140" y="55"/>
                  </a:cxn>
                  <a:cxn ang="0">
                    <a:pos x="164" y="24"/>
                  </a:cxn>
                  <a:cxn ang="0">
                    <a:pos x="172" y="8"/>
                  </a:cxn>
                  <a:cxn ang="0">
                    <a:pos x="179" y="0"/>
                  </a:cxn>
                  <a:cxn ang="0">
                    <a:pos x="172" y="8"/>
                  </a:cxn>
                  <a:cxn ang="0">
                    <a:pos x="148" y="55"/>
                  </a:cxn>
                  <a:cxn ang="0">
                    <a:pos x="125" y="86"/>
                  </a:cxn>
                  <a:cxn ang="0">
                    <a:pos x="86" y="172"/>
                  </a:cxn>
                  <a:cxn ang="0">
                    <a:pos x="70" y="211"/>
                  </a:cxn>
                  <a:cxn ang="0">
                    <a:pos x="55" y="242"/>
                  </a:cxn>
                  <a:cxn ang="0">
                    <a:pos x="23" y="367"/>
                  </a:cxn>
                  <a:cxn ang="0">
                    <a:pos x="16" y="421"/>
                  </a:cxn>
                  <a:cxn ang="0">
                    <a:pos x="16" y="437"/>
                  </a:cxn>
                  <a:cxn ang="0">
                    <a:pos x="23" y="772"/>
                  </a:cxn>
                  <a:cxn ang="0">
                    <a:pos x="0" y="780"/>
                  </a:cxn>
                </a:cxnLst>
                <a:rect l="0" t="0" r="r" b="b"/>
                <a:pathLst>
                  <a:path w="179" h="780">
                    <a:moveTo>
                      <a:pt x="0" y="780"/>
                    </a:moveTo>
                    <a:lnTo>
                      <a:pt x="0" y="414"/>
                    </a:lnTo>
                    <a:lnTo>
                      <a:pt x="8" y="343"/>
                    </a:lnTo>
                    <a:lnTo>
                      <a:pt x="23" y="281"/>
                    </a:lnTo>
                    <a:lnTo>
                      <a:pt x="62" y="180"/>
                    </a:lnTo>
                    <a:lnTo>
                      <a:pt x="117" y="94"/>
                    </a:lnTo>
                    <a:lnTo>
                      <a:pt x="140" y="55"/>
                    </a:lnTo>
                    <a:lnTo>
                      <a:pt x="164" y="24"/>
                    </a:lnTo>
                    <a:lnTo>
                      <a:pt x="172" y="8"/>
                    </a:lnTo>
                    <a:lnTo>
                      <a:pt x="179" y="0"/>
                    </a:lnTo>
                    <a:lnTo>
                      <a:pt x="172" y="8"/>
                    </a:lnTo>
                    <a:lnTo>
                      <a:pt x="148" y="55"/>
                    </a:lnTo>
                    <a:lnTo>
                      <a:pt x="125" y="86"/>
                    </a:lnTo>
                    <a:lnTo>
                      <a:pt x="86" y="172"/>
                    </a:lnTo>
                    <a:lnTo>
                      <a:pt x="70" y="211"/>
                    </a:lnTo>
                    <a:lnTo>
                      <a:pt x="55" y="242"/>
                    </a:lnTo>
                    <a:lnTo>
                      <a:pt x="23" y="367"/>
                    </a:lnTo>
                    <a:lnTo>
                      <a:pt x="16" y="421"/>
                    </a:lnTo>
                    <a:lnTo>
                      <a:pt x="16" y="437"/>
                    </a:lnTo>
                    <a:lnTo>
                      <a:pt x="23" y="772"/>
                    </a:lnTo>
                    <a:lnTo>
                      <a:pt x="0" y="780"/>
                    </a:lnTo>
                    <a:close/>
                  </a:path>
                </a:pathLst>
              </a:custGeom>
              <a:solidFill>
                <a:srgbClr val="8CFF1A"/>
              </a:solidFill>
              <a:ln w="9525">
                <a:noFill/>
                <a:round/>
                <a:headEnd/>
                <a:tailEnd/>
              </a:ln>
            </p:spPr>
            <p:txBody>
              <a:bodyPr/>
              <a:lstStyle/>
              <a:p>
                <a:endParaRPr lang="en-GB"/>
              </a:p>
            </p:txBody>
          </p:sp>
          <p:sp>
            <p:nvSpPr>
              <p:cNvPr id="152706" name="Freeform 130"/>
              <p:cNvSpPr>
                <a:spLocks/>
              </p:cNvSpPr>
              <p:nvPr/>
            </p:nvSpPr>
            <p:spPr bwMode="auto">
              <a:xfrm>
                <a:off x="2531" y="1786"/>
                <a:ext cx="32" cy="73"/>
              </a:xfrm>
              <a:custGeom>
                <a:avLst/>
                <a:gdLst/>
                <a:ahLst/>
                <a:cxnLst>
                  <a:cxn ang="0">
                    <a:pos x="23" y="195"/>
                  </a:cxn>
                  <a:cxn ang="0">
                    <a:pos x="23" y="187"/>
                  </a:cxn>
                  <a:cxn ang="0">
                    <a:pos x="15" y="172"/>
                  </a:cxn>
                  <a:cxn ang="0">
                    <a:pos x="15" y="70"/>
                  </a:cxn>
                  <a:cxn ang="0">
                    <a:pos x="23" y="39"/>
                  </a:cxn>
                  <a:cxn ang="0">
                    <a:pos x="31" y="24"/>
                  </a:cxn>
                  <a:cxn ang="0">
                    <a:pos x="39" y="16"/>
                  </a:cxn>
                  <a:cxn ang="0">
                    <a:pos x="39" y="24"/>
                  </a:cxn>
                  <a:cxn ang="0">
                    <a:pos x="54" y="47"/>
                  </a:cxn>
                  <a:cxn ang="0">
                    <a:pos x="62" y="70"/>
                  </a:cxn>
                  <a:cxn ang="0">
                    <a:pos x="62" y="86"/>
                  </a:cxn>
                  <a:cxn ang="0">
                    <a:pos x="62" y="31"/>
                  </a:cxn>
                  <a:cxn ang="0">
                    <a:pos x="54" y="16"/>
                  </a:cxn>
                  <a:cxn ang="0">
                    <a:pos x="46" y="8"/>
                  </a:cxn>
                  <a:cxn ang="0">
                    <a:pos x="31" y="0"/>
                  </a:cxn>
                  <a:cxn ang="0">
                    <a:pos x="15" y="8"/>
                  </a:cxn>
                  <a:cxn ang="0">
                    <a:pos x="7" y="24"/>
                  </a:cxn>
                  <a:cxn ang="0">
                    <a:pos x="0" y="47"/>
                  </a:cxn>
                  <a:cxn ang="0">
                    <a:pos x="0" y="195"/>
                  </a:cxn>
                  <a:cxn ang="0">
                    <a:pos x="23" y="195"/>
                  </a:cxn>
                </a:cxnLst>
                <a:rect l="0" t="0" r="r" b="b"/>
                <a:pathLst>
                  <a:path w="62" h="195">
                    <a:moveTo>
                      <a:pt x="23" y="195"/>
                    </a:moveTo>
                    <a:lnTo>
                      <a:pt x="23" y="187"/>
                    </a:lnTo>
                    <a:lnTo>
                      <a:pt x="15" y="172"/>
                    </a:lnTo>
                    <a:lnTo>
                      <a:pt x="15" y="70"/>
                    </a:lnTo>
                    <a:lnTo>
                      <a:pt x="23" y="39"/>
                    </a:lnTo>
                    <a:lnTo>
                      <a:pt x="31" y="24"/>
                    </a:lnTo>
                    <a:lnTo>
                      <a:pt x="39" y="16"/>
                    </a:lnTo>
                    <a:lnTo>
                      <a:pt x="39" y="24"/>
                    </a:lnTo>
                    <a:lnTo>
                      <a:pt x="54" y="47"/>
                    </a:lnTo>
                    <a:lnTo>
                      <a:pt x="62" y="70"/>
                    </a:lnTo>
                    <a:lnTo>
                      <a:pt x="62" y="86"/>
                    </a:lnTo>
                    <a:lnTo>
                      <a:pt x="62" y="31"/>
                    </a:lnTo>
                    <a:lnTo>
                      <a:pt x="54" y="16"/>
                    </a:lnTo>
                    <a:lnTo>
                      <a:pt x="46" y="8"/>
                    </a:lnTo>
                    <a:lnTo>
                      <a:pt x="31" y="0"/>
                    </a:lnTo>
                    <a:lnTo>
                      <a:pt x="15" y="8"/>
                    </a:lnTo>
                    <a:lnTo>
                      <a:pt x="7" y="24"/>
                    </a:lnTo>
                    <a:lnTo>
                      <a:pt x="0" y="47"/>
                    </a:lnTo>
                    <a:lnTo>
                      <a:pt x="0" y="195"/>
                    </a:lnTo>
                    <a:lnTo>
                      <a:pt x="23" y="195"/>
                    </a:lnTo>
                    <a:close/>
                  </a:path>
                </a:pathLst>
              </a:custGeom>
              <a:solidFill>
                <a:srgbClr val="00FF00"/>
              </a:solidFill>
              <a:ln w="9525">
                <a:noFill/>
                <a:round/>
                <a:headEnd/>
                <a:tailEnd/>
              </a:ln>
            </p:spPr>
            <p:txBody>
              <a:bodyPr/>
              <a:lstStyle/>
              <a:p>
                <a:endParaRPr lang="en-GB"/>
              </a:p>
            </p:txBody>
          </p:sp>
          <p:sp>
            <p:nvSpPr>
              <p:cNvPr id="152707" name="Freeform 131"/>
              <p:cNvSpPr>
                <a:spLocks/>
              </p:cNvSpPr>
              <p:nvPr/>
            </p:nvSpPr>
            <p:spPr bwMode="auto">
              <a:xfrm>
                <a:off x="2424" y="1701"/>
                <a:ext cx="103" cy="155"/>
              </a:xfrm>
              <a:custGeom>
                <a:avLst/>
                <a:gdLst/>
                <a:ahLst/>
                <a:cxnLst>
                  <a:cxn ang="0">
                    <a:pos x="172" y="413"/>
                  </a:cxn>
                  <a:cxn ang="0">
                    <a:pos x="172" y="359"/>
                  </a:cxn>
                  <a:cxn ang="0">
                    <a:pos x="164" y="312"/>
                  </a:cxn>
                  <a:cxn ang="0">
                    <a:pos x="164" y="250"/>
                  </a:cxn>
                  <a:cxn ang="0">
                    <a:pos x="148" y="117"/>
                  </a:cxn>
                  <a:cxn ang="0">
                    <a:pos x="133" y="62"/>
                  </a:cxn>
                  <a:cxn ang="0">
                    <a:pos x="117" y="31"/>
                  </a:cxn>
                  <a:cxn ang="0">
                    <a:pos x="94" y="23"/>
                  </a:cxn>
                  <a:cxn ang="0">
                    <a:pos x="78" y="23"/>
                  </a:cxn>
                  <a:cxn ang="0">
                    <a:pos x="55" y="47"/>
                  </a:cxn>
                  <a:cxn ang="0">
                    <a:pos x="39" y="70"/>
                  </a:cxn>
                  <a:cxn ang="0">
                    <a:pos x="8" y="125"/>
                  </a:cxn>
                  <a:cxn ang="0">
                    <a:pos x="0" y="140"/>
                  </a:cxn>
                  <a:cxn ang="0">
                    <a:pos x="0" y="148"/>
                  </a:cxn>
                  <a:cxn ang="0">
                    <a:pos x="0" y="140"/>
                  </a:cxn>
                  <a:cxn ang="0">
                    <a:pos x="8" y="125"/>
                  </a:cxn>
                  <a:cxn ang="0">
                    <a:pos x="23" y="86"/>
                  </a:cxn>
                  <a:cxn ang="0">
                    <a:pos x="39" y="39"/>
                  </a:cxn>
                  <a:cxn ang="0">
                    <a:pos x="55" y="16"/>
                  </a:cxn>
                  <a:cxn ang="0">
                    <a:pos x="70" y="8"/>
                  </a:cxn>
                  <a:cxn ang="0">
                    <a:pos x="94" y="0"/>
                  </a:cxn>
                  <a:cxn ang="0">
                    <a:pos x="125" y="8"/>
                  </a:cxn>
                  <a:cxn ang="0">
                    <a:pos x="133" y="16"/>
                  </a:cxn>
                  <a:cxn ang="0">
                    <a:pos x="148" y="39"/>
                  </a:cxn>
                  <a:cxn ang="0">
                    <a:pos x="156" y="62"/>
                  </a:cxn>
                  <a:cxn ang="0">
                    <a:pos x="164" y="94"/>
                  </a:cxn>
                  <a:cxn ang="0">
                    <a:pos x="179" y="187"/>
                  </a:cxn>
                  <a:cxn ang="0">
                    <a:pos x="187" y="288"/>
                  </a:cxn>
                  <a:cxn ang="0">
                    <a:pos x="195" y="335"/>
                  </a:cxn>
                  <a:cxn ang="0">
                    <a:pos x="203" y="374"/>
                  </a:cxn>
                  <a:cxn ang="0">
                    <a:pos x="203" y="413"/>
                  </a:cxn>
                  <a:cxn ang="0">
                    <a:pos x="172" y="413"/>
                  </a:cxn>
                </a:cxnLst>
                <a:rect l="0" t="0" r="r" b="b"/>
                <a:pathLst>
                  <a:path w="203" h="413">
                    <a:moveTo>
                      <a:pt x="172" y="413"/>
                    </a:moveTo>
                    <a:lnTo>
                      <a:pt x="172" y="359"/>
                    </a:lnTo>
                    <a:lnTo>
                      <a:pt x="164" y="312"/>
                    </a:lnTo>
                    <a:lnTo>
                      <a:pt x="164" y="250"/>
                    </a:lnTo>
                    <a:lnTo>
                      <a:pt x="148" y="117"/>
                    </a:lnTo>
                    <a:lnTo>
                      <a:pt x="133" y="62"/>
                    </a:lnTo>
                    <a:lnTo>
                      <a:pt x="117" y="31"/>
                    </a:lnTo>
                    <a:lnTo>
                      <a:pt x="94" y="23"/>
                    </a:lnTo>
                    <a:lnTo>
                      <a:pt x="78" y="23"/>
                    </a:lnTo>
                    <a:lnTo>
                      <a:pt x="55" y="47"/>
                    </a:lnTo>
                    <a:lnTo>
                      <a:pt x="39" y="70"/>
                    </a:lnTo>
                    <a:lnTo>
                      <a:pt x="8" y="125"/>
                    </a:lnTo>
                    <a:lnTo>
                      <a:pt x="0" y="140"/>
                    </a:lnTo>
                    <a:lnTo>
                      <a:pt x="0" y="148"/>
                    </a:lnTo>
                    <a:lnTo>
                      <a:pt x="0" y="140"/>
                    </a:lnTo>
                    <a:lnTo>
                      <a:pt x="8" y="125"/>
                    </a:lnTo>
                    <a:lnTo>
                      <a:pt x="23" y="86"/>
                    </a:lnTo>
                    <a:lnTo>
                      <a:pt x="39" y="39"/>
                    </a:lnTo>
                    <a:lnTo>
                      <a:pt x="55" y="16"/>
                    </a:lnTo>
                    <a:lnTo>
                      <a:pt x="70" y="8"/>
                    </a:lnTo>
                    <a:lnTo>
                      <a:pt x="94" y="0"/>
                    </a:lnTo>
                    <a:lnTo>
                      <a:pt x="125" y="8"/>
                    </a:lnTo>
                    <a:lnTo>
                      <a:pt x="133" y="16"/>
                    </a:lnTo>
                    <a:lnTo>
                      <a:pt x="148" y="39"/>
                    </a:lnTo>
                    <a:lnTo>
                      <a:pt x="156" y="62"/>
                    </a:lnTo>
                    <a:lnTo>
                      <a:pt x="164" y="94"/>
                    </a:lnTo>
                    <a:lnTo>
                      <a:pt x="179" y="187"/>
                    </a:lnTo>
                    <a:lnTo>
                      <a:pt x="187" y="288"/>
                    </a:lnTo>
                    <a:lnTo>
                      <a:pt x="195" y="335"/>
                    </a:lnTo>
                    <a:lnTo>
                      <a:pt x="203" y="374"/>
                    </a:lnTo>
                    <a:lnTo>
                      <a:pt x="203" y="413"/>
                    </a:lnTo>
                    <a:lnTo>
                      <a:pt x="172" y="413"/>
                    </a:lnTo>
                    <a:close/>
                  </a:path>
                </a:pathLst>
              </a:custGeom>
              <a:solidFill>
                <a:srgbClr val="66CC00"/>
              </a:solidFill>
              <a:ln w="9525">
                <a:noFill/>
                <a:round/>
                <a:headEnd/>
                <a:tailEnd/>
              </a:ln>
            </p:spPr>
            <p:txBody>
              <a:bodyPr/>
              <a:lstStyle/>
              <a:p>
                <a:endParaRPr lang="en-GB"/>
              </a:p>
            </p:txBody>
          </p:sp>
          <p:sp>
            <p:nvSpPr>
              <p:cNvPr id="152708" name="Freeform 132"/>
              <p:cNvSpPr>
                <a:spLocks/>
              </p:cNvSpPr>
              <p:nvPr/>
            </p:nvSpPr>
            <p:spPr bwMode="auto">
              <a:xfrm>
                <a:off x="2409" y="1765"/>
                <a:ext cx="103" cy="65"/>
              </a:xfrm>
              <a:custGeom>
                <a:avLst/>
                <a:gdLst/>
                <a:ahLst/>
                <a:cxnLst>
                  <a:cxn ang="0">
                    <a:pos x="164" y="171"/>
                  </a:cxn>
                  <a:cxn ang="0">
                    <a:pos x="164" y="155"/>
                  </a:cxn>
                  <a:cxn ang="0">
                    <a:pos x="171" y="124"/>
                  </a:cxn>
                  <a:cxn ang="0">
                    <a:pos x="164" y="85"/>
                  </a:cxn>
                  <a:cxn ang="0">
                    <a:pos x="132" y="39"/>
                  </a:cxn>
                  <a:cxn ang="0">
                    <a:pos x="117" y="23"/>
                  </a:cxn>
                  <a:cxn ang="0">
                    <a:pos x="93" y="23"/>
                  </a:cxn>
                  <a:cxn ang="0">
                    <a:pos x="47" y="54"/>
                  </a:cxn>
                  <a:cxn ang="0">
                    <a:pos x="0" y="101"/>
                  </a:cxn>
                  <a:cxn ang="0">
                    <a:pos x="0" y="109"/>
                  </a:cxn>
                  <a:cxn ang="0">
                    <a:pos x="23" y="62"/>
                  </a:cxn>
                  <a:cxn ang="0">
                    <a:pos x="47" y="31"/>
                  </a:cxn>
                  <a:cxn ang="0">
                    <a:pos x="78" y="7"/>
                  </a:cxn>
                  <a:cxn ang="0">
                    <a:pos x="101" y="0"/>
                  </a:cxn>
                  <a:cxn ang="0">
                    <a:pos x="132" y="7"/>
                  </a:cxn>
                  <a:cxn ang="0">
                    <a:pos x="164" y="39"/>
                  </a:cxn>
                  <a:cxn ang="0">
                    <a:pos x="179" y="70"/>
                  </a:cxn>
                  <a:cxn ang="0">
                    <a:pos x="195" y="132"/>
                  </a:cxn>
                  <a:cxn ang="0">
                    <a:pos x="195" y="155"/>
                  </a:cxn>
                  <a:cxn ang="0">
                    <a:pos x="203" y="171"/>
                  </a:cxn>
                  <a:cxn ang="0">
                    <a:pos x="164" y="171"/>
                  </a:cxn>
                </a:cxnLst>
                <a:rect l="0" t="0" r="r" b="b"/>
                <a:pathLst>
                  <a:path w="203" h="171">
                    <a:moveTo>
                      <a:pt x="164" y="171"/>
                    </a:moveTo>
                    <a:lnTo>
                      <a:pt x="164" y="155"/>
                    </a:lnTo>
                    <a:lnTo>
                      <a:pt x="171" y="124"/>
                    </a:lnTo>
                    <a:lnTo>
                      <a:pt x="164" y="85"/>
                    </a:lnTo>
                    <a:lnTo>
                      <a:pt x="132" y="39"/>
                    </a:lnTo>
                    <a:lnTo>
                      <a:pt x="117" y="23"/>
                    </a:lnTo>
                    <a:lnTo>
                      <a:pt x="93" y="23"/>
                    </a:lnTo>
                    <a:lnTo>
                      <a:pt x="47" y="54"/>
                    </a:lnTo>
                    <a:lnTo>
                      <a:pt x="0" y="101"/>
                    </a:lnTo>
                    <a:lnTo>
                      <a:pt x="0" y="109"/>
                    </a:lnTo>
                    <a:lnTo>
                      <a:pt x="23" y="62"/>
                    </a:lnTo>
                    <a:lnTo>
                      <a:pt x="47" y="31"/>
                    </a:lnTo>
                    <a:lnTo>
                      <a:pt x="78" y="7"/>
                    </a:lnTo>
                    <a:lnTo>
                      <a:pt x="101" y="0"/>
                    </a:lnTo>
                    <a:lnTo>
                      <a:pt x="132" y="7"/>
                    </a:lnTo>
                    <a:lnTo>
                      <a:pt x="164" y="39"/>
                    </a:lnTo>
                    <a:lnTo>
                      <a:pt x="179" y="70"/>
                    </a:lnTo>
                    <a:lnTo>
                      <a:pt x="195" y="132"/>
                    </a:lnTo>
                    <a:lnTo>
                      <a:pt x="195" y="155"/>
                    </a:lnTo>
                    <a:lnTo>
                      <a:pt x="203" y="171"/>
                    </a:lnTo>
                    <a:lnTo>
                      <a:pt x="164" y="171"/>
                    </a:lnTo>
                    <a:close/>
                  </a:path>
                </a:pathLst>
              </a:custGeom>
              <a:solidFill>
                <a:srgbClr val="66CC00"/>
              </a:solidFill>
              <a:ln w="9525">
                <a:noFill/>
                <a:round/>
                <a:headEnd/>
                <a:tailEnd/>
              </a:ln>
            </p:spPr>
            <p:txBody>
              <a:bodyPr/>
              <a:lstStyle/>
              <a:p>
                <a:endParaRPr lang="en-GB"/>
              </a:p>
            </p:txBody>
          </p:sp>
        </p:grpSp>
      </p:grpSp>
      <p:sp>
        <p:nvSpPr>
          <p:cNvPr id="152709" name="Text Box 133"/>
          <p:cNvSpPr txBox="1">
            <a:spLocks noChangeArrowheads="1"/>
          </p:cNvSpPr>
          <p:nvPr/>
        </p:nvSpPr>
        <p:spPr bwMode="auto">
          <a:xfrm>
            <a:off x="1859882" y="5589134"/>
            <a:ext cx="697597" cy="359539"/>
          </a:xfrm>
          <a:prstGeom prst="rect">
            <a:avLst/>
          </a:prstGeom>
          <a:noFill/>
          <a:ln w="9525">
            <a:noFill/>
            <a:miter lim="800000"/>
            <a:headEnd/>
            <a:tailEnd/>
          </a:ln>
          <a:effectLst/>
        </p:spPr>
        <p:txBody>
          <a:bodyPr wrap="none" lIns="96981" tIns="48491" rIns="96981" bIns="48491">
            <a:spAutoFit/>
          </a:bodyPr>
          <a:lstStyle/>
          <a:p>
            <a:pPr algn="l"/>
            <a:r>
              <a:rPr lang="en-GB" sz="1700" dirty="0"/>
              <a:t>2 ppb</a:t>
            </a:r>
          </a:p>
        </p:txBody>
      </p:sp>
      <p:sp>
        <p:nvSpPr>
          <p:cNvPr id="152710" name="Freeform 134"/>
          <p:cNvSpPr>
            <a:spLocks/>
          </p:cNvSpPr>
          <p:nvPr/>
        </p:nvSpPr>
        <p:spPr bwMode="auto">
          <a:xfrm>
            <a:off x="1727868" y="1508693"/>
            <a:ext cx="942474" cy="3289527"/>
          </a:xfrm>
          <a:custGeom>
            <a:avLst/>
            <a:gdLst/>
            <a:ahLst/>
            <a:cxnLst>
              <a:cxn ang="0">
                <a:pos x="0" y="704"/>
              </a:cxn>
              <a:cxn ang="0">
                <a:pos x="200" y="592"/>
              </a:cxn>
              <a:cxn ang="0">
                <a:pos x="328" y="0"/>
              </a:cxn>
            </a:cxnLst>
            <a:rect l="0" t="0" r="r" b="b"/>
            <a:pathLst>
              <a:path w="328" h="709">
                <a:moveTo>
                  <a:pt x="0" y="704"/>
                </a:moveTo>
                <a:cubicBezTo>
                  <a:pt x="33" y="687"/>
                  <a:pt x="145" y="709"/>
                  <a:pt x="200" y="592"/>
                </a:cubicBezTo>
                <a:cubicBezTo>
                  <a:pt x="255" y="475"/>
                  <a:pt x="301" y="123"/>
                  <a:pt x="328" y="0"/>
                </a:cubicBezTo>
              </a:path>
            </a:pathLst>
          </a:custGeom>
          <a:noFill/>
          <a:ln w="38100" cmpd="sng">
            <a:solidFill>
              <a:srgbClr val="009900"/>
            </a:solidFill>
            <a:round/>
            <a:headEnd/>
            <a:tailEnd/>
          </a:ln>
          <a:effectLst/>
        </p:spPr>
        <p:txBody>
          <a:bodyPr wrap="none" lIns="96981" tIns="48491" rIns="96981" bIns="48491" anchor="ctr"/>
          <a:lstStyle/>
          <a:p>
            <a:endParaRPr lang="en-GB"/>
          </a:p>
        </p:txBody>
      </p:sp>
      <p:sp>
        <p:nvSpPr>
          <p:cNvPr id="152711" name="Text Box 135"/>
          <p:cNvSpPr txBox="1">
            <a:spLocks noChangeArrowheads="1"/>
          </p:cNvSpPr>
          <p:nvPr/>
        </p:nvSpPr>
        <p:spPr bwMode="auto">
          <a:xfrm>
            <a:off x="2306053" y="1059657"/>
            <a:ext cx="712023" cy="390317"/>
          </a:xfrm>
          <a:prstGeom prst="rect">
            <a:avLst/>
          </a:prstGeom>
          <a:noFill/>
          <a:ln w="9525">
            <a:noFill/>
            <a:miter lim="800000"/>
            <a:headEnd/>
            <a:tailEnd/>
          </a:ln>
          <a:effectLst/>
        </p:spPr>
        <p:txBody>
          <a:bodyPr wrap="none" lIns="96981" tIns="48491" rIns="96981" bIns="48491">
            <a:spAutoFit/>
          </a:bodyPr>
          <a:lstStyle/>
          <a:p>
            <a:pPr algn="l"/>
            <a:r>
              <a:rPr lang="en-GB" sz="1900" dirty="0">
                <a:latin typeface="Verdana" pitchFamily="34" charset="0"/>
              </a:rPr>
              <a:t>[O</a:t>
            </a:r>
            <a:r>
              <a:rPr lang="en-GB" sz="1900" baseline="-25000" dirty="0">
                <a:latin typeface="Verdana" pitchFamily="34" charset="0"/>
              </a:rPr>
              <a:t>3</a:t>
            </a:r>
            <a:r>
              <a:rPr lang="en-GB" sz="1900" dirty="0">
                <a:latin typeface="Verdana" pitchFamily="34" charset="0"/>
              </a:rPr>
              <a:t>]</a:t>
            </a:r>
          </a:p>
        </p:txBody>
      </p:sp>
      <p:sp>
        <p:nvSpPr>
          <p:cNvPr id="152712" name="Line 136"/>
          <p:cNvSpPr>
            <a:spLocks noChangeShapeType="1"/>
          </p:cNvSpPr>
          <p:nvPr/>
        </p:nvSpPr>
        <p:spPr bwMode="auto">
          <a:xfrm rot="-5400000">
            <a:off x="2194093" y="5095218"/>
            <a:ext cx="0" cy="878974"/>
          </a:xfrm>
          <a:prstGeom prst="line">
            <a:avLst/>
          </a:prstGeom>
          <a:noFill/>
          <a:ln w="9525">
            <a:solidFill>
              <a:schemeClr val="tx1"/>
            </a:solidFill>
            <a:round/>
            <a:headEnd type="triangle" w="med" len="med"/>
            <a:tailEnd type="triangle" w="med" len="med"/>
          </a:ln>
          <a:effectLst/>
        </p:spPr>
        <p:txBody>
          <a:bodyPr wrap="none" lIns="96981" tIns="48491" rIns="96981" bIns="48491" anchor="ctr"/>
          <a:lstStyle/>
          <a:p>
            <a:endParaRPr lang="en-GB"/>
          </a:p>
        </p:txBody>
      </p:sp>
      <p:grpSp>
        <p:nvGrpSpPr>
          <p:cNvPr id="16" name="Group 137"/>
          <p:cNvGrpSpPr>
            <a:grpSpLocks/>
          </p:cNvGrpSpPr>
          <p:nvPr/>
        </p:nvGrpSpPr>
        <p:grpSpPr bwMode="auto">
          <a:xfrm>
            <a:off x="676777" y="1546113"/>
            <a:ext cx="2817395" cy="4396807"/>
            <a:chOff x="405" y="909"/>
            <a:chExt cx="1686" cy="2585"/>
          </a:xfrm>
        </p:grpSpPr>
        <p:sp>
          <p:nvSpPr>
            <p:cNvPr id="152714" name="Text Box 138"/>
            <p:cNvSpPr txBox="1">
              <a:spLocks noChangeArrowheads="1"/>
            </p:cNvSpPr>
            <p:nvPr/>
          </p:nvSpPr>
          <p:spPr bwMode="auto">
            <a:xfrm>
              <a:off x="1166" y="1061"/>
              <a:ext cx="207" cy="231"/>
            </a:xfrm>
            <a:prstGeom prst="rect">
              <a:avLst/>
            </a:prstGeom>
            <a:noFill/>
            <a:ln w="9525">
              <a:noFill/>
              <a:miter lim="800000"/>
              <a:headEnd/>
              <a:tailEnd/>
            </a:ln>
            <a:effectLst/>
          </p:spPr>
          <p:txBody>
            <a:bodyPr wrap="none">
              <a:spAutoFit/>
            </a:bodyPr>
            <a:lstStyle/>
            <a:p>
              <a:pPr algn="l"/>
              <a:r>
                <a:rPr lang="en-GB" sz="1900" dirty="0">
                  <a:latin typeface="Verdana" pitchFamily="34" charset="0"/>
                </a:rPr>
                <a:t>u</a:t>
              </a:r>
            </a:p>
          </p:txBody>
        </p:sp>
        <p:sp>
          <p:nvSpPr>
            <p:cNvPr id="152715" name="Text Box 139"/>
            <p:cNvSpPr txBox="1">
              <a:spLocks noChangeArrowheads="1"/>
            </p:cNvSpPr>
            <p:nvPr/>
          </p:nvSpPr>
          <p:spPr bwMode="auto">
            <a:xfrm>
              <a:off x="1802" y="1061"/>
              <a:ext cx="205" cy="231"/>
            </a:xfrm>
            <a:prstGeom prst="rect">
              <a:avLst/>
            </a:prstGeom>
            <a:noFill/>
            <a:ln w="9525">
              <a:noFill/>
              <a:miter lim="800000"/>
              <a:headEnd/>
              <a:tailEnd/>
            </a:ln>
            <a:effectLst/>
          </p:spPr>
          <p:txBody>
            <a:bodyPr wrap="none">
              <a:spAutoFit/>
            </a:bodyPr>
            <a:lstStyle/>
            <a:p>
              <a:pPr algn="l"/>
              <a:r>
                <a:rPr lang="en-GB" sz="1900" dirty="0">
                  <a:latin typeface="Verdana" pitchFamily="34" charset="0"/>
                </a:rPr>
                <a:t>T</a:t>
              </a:r>
            </a:p>
          </p:txBody>
        </p:sp>
        <p:grpSp>
          <p:nvGrpSpPr>
            <p:cNvPr id="17" name="Group 140"/>
            <p:cNvGrpSpPr>
              <a:grpSpLocks/>
            </p:cNvGrpSpPr>
            <p:nvPr/>
          </p:nvGrpSpPr>
          <p:grpSpPr bwMode="auto">
            <a:xfrm>
              <a:off x="405" y="909"/>
              <a:ext cx="1686" cy="2585"/>
              <a:chOff x="405" y="909"/>
              <a:chExt cx="1686" cy="2585"/>
            </a:xfrm>
          </p:grpSpPr>
          <p:grpSp>
            <p:nvGrpSpPr>
              <p:cNvPr id="18" name="Group 141"/>
              <p:cNvGrpSpPr>
                <a:grpSpLocks/>
              </p:cNvGrpSpPr>
              <p:nvPr/>
            </p:nvGrpSpPr>
            <p:grpSpPr bwMode="auto">
              <a:xfrm>
                <a:off x="405" y="931"/>
                <a:ext cx="753" cy="2563"/>
                <a:chOff x="405" y="931"/>
                <a:chExt cx="753" cy="2563"/>
              </a:xfrm>
            </p:grpSpPr>
            <p:sp>
              <p:nvSpPr>
                <p:cNvPr id="152718" name="Text Box 142"/>
                <p:cNvSpPr txBox="1">
                  <a:spLocks noChangeArrowheads="1"/>
                </p:cNvSpPr>
                <p:nvPr/>
              </p:nvSpPr>
              <p:spPr bwMode="auto">
                <a:xfrm>
                  <a:off x="444" y="3286"/>
                  <a:ext cx="433" cy="208"/>
                </a:xfrm>
                <a:prstGeom prst="rect">
                  <a:avLst/>
                </a:prstGeom>
                <a:noFill/>
                <a:ln w="9525">
                  <a:noFill/>
                  <a:miter lim="800000"/>
                  <a:headEnd/>
                  <a:tailEnd/>
                </a:ln>
                <a:effectLst/>
              </p:spPr>
              <p:txBody>
                <a:bodyPr wrap="none">
                  <a:spAutoFit/>
                </a:bodyPr>
                <a:lstStyle/>
                <a:p>
                  <a:pPr algn="l"/>
                  <a:r>
                    <a:rPr lang="en-GB" sz="1700" dirty="0"/>
                    <a:t>1 ms</a:t>
                  </a:r>
                  <a:r>
                    <a:rPr lang="en-GB" sz="1700" baseline="30000" dirty="0"/>
                    <a:t>-1</a:t>
                  </a:r>
                  <a:endParaRPr lang="en-GB" sz="1700" dirty="0"/>
                </a:p>
              </p:txBody>
            </p:sp>
            <p:sp>
              <p:nvSpPr>
                <p:cNvPr id="152719" name="Freeform 143"/>
                <p:cNvSpPr>
                  <a:spLocks/>
                </p:cNvSpPr>
                <p:nvPr/>
              </p:nvSpPr>
              <p:spPr bwMode="auto">
                <a:xfrm>
                  <a:off x="443" y="931"/>
                  <a:ext cx="715" cy="1909"/>
                </a:xfrm>
                <a:custGeom>
                  <a:avLst/>
                  <a:gdLst/>
                  <a:ahLst/>
                  <a:cxnLst>
                    <a:cxn ang="0">
                      <a:pos x="0" y="696"/>
                    </a:cxn>
                    <a:cxn ang="0">
                      <a:pos x="200" y="584"/>
                    </a:cxn>
                    <a:cxn ang="0">
                      <a:pos x="416" y="0"/>
                    </a:cxn>
                  </a:cxnLst>
                  <a:rect l="0" t="0" r="r" b="b"/>
                  <a:pathLst>
                    <a:path w="416" h="700">
                      <a:moveTo>
                        <a:pt x="0" y="696"/>
                      </a:moveTo>
                      <a:cubicBezTo>
                        <a:pt x="33" y="679"/>
                        <a:pt x="131" y="700"/>
                        <a:pt x="200" y="584"/>
                      </a:cubicBezTo>
                      <a:cubicBezTo>
                        <a:pt x="269" y="468"/>
                        <a:pt x="371" y="122"/>
                        <a:pt x="416" y="0"/>
                      </a:cubicBezTo>
                    </a:path>
                  </a:pathLst>
                </a:custGeom>
                <a:noFill/>
                <a:ln w="38100" cmpd="sng">
                  <a:solidFill>
                    <a:schemeClr val="accent2"/>
                  </a:solidFill>
                  <a:round/>
                  <a:headEnd/>
                  <a:tailEnd/>
                </a:ln>
                <a:effectLst/>
              </p:spPr>
              <p:txBody>
                <a:bodyPr wrap="none" anchor="ctr"/>
                <a:lstStyle/>
                <a:p>
                  <a:endParaRPr lang="en-GB"/>
                </a:p>
              </p:txBody>
            </p:sp>
            <p:sp>
              <p:nvSpPr>
                <p:cNvPr id="152720" name="Line 144"/>
                <p:cNvSpPr>
                  <a:spLocks noChangeShapeType="1"/>
                </p:cNvSpPr>
                <p:nvPr/>
              </p:nvSpPr>
              <p:spPr bwMode="auto">
                <a:xfrm rot="-5400000">
                  <a:off x="668" y="2991"/>
                  <a:ext cx="0" cy="526"/>
                </a:xfrm>
                <a:prstGeom prst="line">
                  <a:avLst/>
                </a:prstGeom>
                <a:noFill/>
                <a:ln w="9525">
                  <a:solidFill>
                    <a:schemeClr val="tx1"/>
                  </a:solidFill>
                  <a:round/>
                  <a:headEnd type="triangle" w="med" len="med"/>
                  <a:tailEnd type="triangle" w="med" len="med"/>
                </a:ln>
                <a:effectLst/>
              </p:spPr>
              <p:txBody>
                <a:bodyPr wrap="none" anchor="ctr"/>
                <a:lstStyle/>
                <a:p>
                  <a:endParaRPr lang="en-GB"/>
                </a:p>
              </p:txBody>
            </p:sp>
          </p:grpSp>
          <p:grpSp>
            <p:nvGrpSpPr>
              <p:cNvPr id="19" name="Group 145"/>
              <p:cNvGrpSpPr>
                <a:grpSpLocks/>
              </p:cNvGrpSpPr>
              <p:nvPr/>
            </p:nvGrpSpPr>
            <p:grpSpPr bwMode="auto">
              <a:xfrm>
                <a:off x="1655" y="909"/>
                <a:ext cx="436" cy="2585"/>
                <a:chOff x="1655" y="909"/>
                <a:chExt cx="436" cy="2585"/>
              </a:xfrm>
            </p:grpSpPr>
            <p:sp>
              <p:nvSpPr>
                <p:cNvPr id="152722" name="Freeform 146"/>
                <p:cNvSpPr>
                  <a:spLocks/>
                </p:cNvSpPr>
                <p:nvPr/>
              </p:nvSpPr>
              <p:spPr bwMode="auto">
                <a:xfrm>
                  <a:off x="1680" y="909"/>
                  <a:ext cx="411" cy="2248"/>
                </a:xfrm>
                <a:custGeom>
                  <a:avLst/>
                  <a:gdLst/>
                  <a:ahLst/>
                  <a:cxnLst>
                    <a:cxn ang="0">
                      <a:pos x="0" y="824"/>
                    </a:cxn>
                    <a:cxn ang="0">
                      <a:pos x="216" y="648"/>
                    </a:cxn>
                    <a:cxn ang="0">
                      <a:pos x="136" y="400"/>
                    </a:cxn>
                    <a:cxn ang="0">
                      <a:pos x="24" y="0"/>
                    </a:cxn>
                  </a:cxnLst>
                  <a:rect l="0" t="0" r="r" b="b"/>
                  <a:pathLst>
                    <a:path w="239" h="824">
                      <a:moveTo>
                        <a:pt x="0" y="824"/>
                      </a:moveTo>
                      <a:cubicBezTo>
                        <a:pt x="36" y="795"/>
                        <a:pt x="193" y="719"/>
                        <a:pt x="216" y="648"/>
                      </a:cubicBezTo>
                      <a:cubicBezTo>
                        <a:pt x="239" y="577"/>
                        <a:pt x="168" y="508"/>
                        <a:pt x="136" y="400"/>
                      </a:cubicBezTo>
                      <a:cubicBezTo>
                        <a:pt x="99" y="297"/>
                        <a:pt x="57" y="102"/>
                        <a:pt x="24" y="0"/>
                      </a:cubicBezTo>
                    </a:path>
                  </a:pathLst>
                </a:custGeom>
                <a:noFill/>
                <a:ln w="38100" cap="flat" cmpd="sng">
                  <a:solidFill>
                    <a:srgbClr val="FF3300"/>
                  </a:solidFill>
                  <a:prstDash val="solid"/>
                  <a:round/>
                  <a:headEnd type="none" w="med" len="med"/>
                  <a:tailEnd type="none" w="med" len="med"/>
                </a:ln>
                <a:effectLst/>
              </p:spPr>
              <p:txBody>
                <a:bodyPr wrap="none" anchor="ctr"/>
                <a:lstStyle/>
                <a:p>
                  <a:endParaRPr lang="en-GB"/>
                </a:p>
              </p:txBody>
            </p:sp>
            <p:sp>
              <p:nvSpPr>
                <p:cNvPr id="152723" name="Line 147"/>
                <p:cNvSpPr>
                  <a:spLocks noChangeShapeType="1"/>
                </p:cNvSpPr>
                <p:nvPr/>
              </p:nvSpPr>
              <p:spPr bwMode="auto">
                <a:xfrm rot="-5400000">
                  <a:off x="1843" y="3066"/>
                  <a:ext cx="0" cy="375"/>
                </a:xfrm>
                <a:prstGeom prst="line">
                  <a:avLst/>
                </a:prstGeom>
                <a:noFill/>
                <a:ln w="9525">
                  <a:solidFill>
                    <a:schemeClr val="tx1"/>
                  </a:solidFill>
                  <a:round/>
                  <a:headEnd type="triangle" w="med" len="med"/>
                  <a:tailEnd type="triangle" w="med" len="med"/>
                </a:ln>
                <a:effectLst/>
              </p:spPr>
              <p:txBody>
                <a:bodyPr wrap="none" anchor="ctr"/>
                <a:lstStyle/>
                <a:p>
                  <a:endParaRPr lang="en-GB"/>
                </a:p>
              </p:txBody>
            </p:sp>
            <p:sp>
              <p:nvSpPr>
                <p:cNvPr id="152724" name="Text Box 148"/>
                <p:cNvSpPr txBox="1">
                  <a:spLocks noChangeArrowheads="1"/>
                </p:cNvSpPr>
                <p:nvPr/>
              </p:nvSpPr>
              <p:spPr bwMode="auto">
                <a:xfrm>
                  <a:off x="1695" y="3286"/>
                  <a:ext cx="293" cy="208"/>
                </a:xfrm>
                <a:prstGeom prst="rect">
                  <a:avLst/>
                </a:prstGeom>
                <a:noFill/>
                <a:ln w="9525">
                  <a:noFill/>
                  <a:miter lim="800000"/>
                  <a:headEnd/>
                  <a:tailEnd/>
                </a:ln>
                <a:effectLst/>
              </p:spPr>
              <p:txBody>
                <a:bodyPr wrap="none">
                  <a:spAutoFit/>
                </a:bodyPr>
                <a:lstStyle/>
                <a:p>
                  <a:pPr algn="l"/>
                  <a:r>
                    <a:rPr lang="en-GB" sz="1700" dirty="0"/>
                    <a:t>3</a:t>
                  </a:r>
                  <a:r>
                    <a:rPr lang="en-GB" sz="1700" baseline="30000" dirty="0"/>
                    <a:t>o</a:t>
                  </a:r>
                  <a:r>
                    <a:rPr lang="en-GB" sz="1700" dirty="0"/>
                    <a:t>C</a:t>
                  </a:r>
                </a:p>
              </p:txBody>
            </p:sp>
          </p:grpSp>
        </p:grpSp>
      </p:grpSp>
      <p:grpSp>
        <p:nvGrpSpPr>
          <p:cNvPr id="20" name="Group 149"/>
          <p:cNvGrpSpPr>
            <a:grpSpLocks/>
          </p:cNvGrpSpPr>
          <p:nvPr/>
        </p:nvGrpSpPr>
        <p:grpSpPr bwMode="auto">
          <a:xfrm>
            <a:off x="3744827" y="603818"/>
            <a:ext cx="1012658" cy="4692763"/>
            <a:chOff x="2241" y="355"/>
            <a:chExt cx="606" cy="2759"/>
          </a:xfrm>
        </p:grpSpPr>
        <p:sp>
          <p:nvSpPr>
            <p:cNvPr id="152726" name="Freeform 150"/>
            <p:cNvSpPr>
              <a:spLocks/>
            </p:cNvSpPr>
            <p:nvPr/>
          </p:nvSpPr>
          <p:spPr bwMode="auto">
            <a:xfrm flipV="1">
              <a:off x="2405" y="622"/>
              <a:ext cx="201" cy="2229"/>
            </a:xfrm>
            <a:custGeom>
              <a:avLst/>
              <a:gdLst/>
              <a:ahLst/>
              <a:cxnLst>
                <a:cxn ang="0">
                  <a:pos x="66" y="0"/>
                </a:cxn>
                <a:cxn ang="0">
                  <a:pos x="0" y="168"/>
                </a:cxn>
                <a:cxn ang="0">
                  <a:pos x="48" y="168"/>
                </a:cxn>
                <a:cxn ang="0">
                  <a:pos x="48" y="731"/>
                </a:cxn>
                <a:cxn ang="0">
                  <a:pos x="84" y="731"/>
                </a:cxn>
                <a:cxn ang="0">
                  <a:pos x="84" y="168"/>
                </a:cxn>
                <a:cxn ang="0">
                  <a:pos x="132" y="168"/>
                </a:cxn>
                <a:cxn ang="0">
                  <a:pos x="66" y="0"/>
                </a:cxn>
              </a:cxnLst>
              <a:rect l="0" t="0" r="r" b="b"/>
              <a:pathLst>
                <a:path w="132" h="731">
                  <a:moveTo>
                    <a:pt x="66" y="0"/>
                  </a:moveTo>
                  <a:lnTo>
                    <a:pt x="0" y="168"/>
                  </a:lnTo>
                  <a:lnTo>
                    <a:pt x="48" y="168"/>
                  </a:lnTo>
                  <a:lnTo>
                    <a:pt x="48" y="731"/>
                  </a:lnTo>
                  <a:lnTo>
                    <a:pt x="84" y="731"/>
                  </a:lnTo>
                  <a:lnTo>
                    <a:pt x="84" y="168"/>
                  </a:lnTo>
                  <a:lnTo>
                    <a:pt x="132" y="168"/>
                  </a:lnTo>
                  <a:lnTo>
                    <a:pt x="66" y="0"/>
                  </a:lnTo>
                  <a:close/>
                </a:path>
              </a:pathLst>
            </a:custGeom>
            <a:gradFill rotWithShape="0">
              <a:gsLst>
                <a:gs pos="0">
                  <a:srgbClr val="66FFFF"/>
                </a:gs>
                <a:gs pos="100000">
                  <a:srgbClr val="FF3300"/>
                </a:gs>
              </a:gsLst>
              <a:lin ang="5400000" scaled="1"/>
            </a:gradFill>
            <a:ln w="0">
              <a:solidFill>
                <a:srgbClr val="000000"/>
              </a:solidFill>
              <a:prstDash val="solid"/>
              <a:round/>
              <a:headEnd/>
              <a:tailEnd/>
            </a:ln>
          </p:spPr>
          <p:txBody>
            <a:bodyPr/>
            <a:lstStyle/>
            <a:p>
              <a:endParaRPr lang="en-GB"/>
            </a:p>
          </p:txBody>
        </p:sp>
        <p:sp>
          <p:nvSpPr>
            <p:cNvPr id="152727" name="Rectangle 151"/>
            <p:cNvSpPr>
              <a:spLocks noChangeArrowheads="1"/>
            </p:cNvSpPr>
            <p:nvPr/>
          </p:nvSpPr>
          <p:spPr bwMode="auto">
            <a:xfrm>
              <a:off x="2350" y="355"/>
              <a:ext cx="371" cy="244"/>
            </a:xfrm>
            <a:prstGeom prst="rect">
              <a:avLst/>
            </a:prstGeom>
            <a:noFill/>
            <a:ln w="9525">
              <a:noFill/>
              <a:miter lim="800000"/>
              <a:headEnd/>
              <a:tailEnd/>
            </a:ln>
            <a:effectLst/>
          </p:spPr>
          <p:txBody>
            <a:bodyPr wrap="none">
              <a:spAutoFit/>
            </a:bodyPr>
            <a:lstStyle/>
            <a:p>
              <a:r>
                <a:rPr lang="en-GB" sz="2100" dirty="0">
                  <a:solidFill>
                    <a:srgbClr val="0000FF"/>
                  </a:solidFill>
                </a:rPr>
                <a:t>[O</a:t>
              </a:r>
              <a:r>
                <a:rPr lang="en-GB" sz="2100" baseline="-25000" dirty="0">
                  <a:solidFill>
                    <a:srgbClr val="0000FF"/>
                  </a:solidFill>
                </a:rPr>
                <a:t>3</a:t>
              </a:r>
              <a:r>
                <a:rPr lang="en-GB" sz="2100" dirty="0">
                  <a:solidFill>
                    <a:srgbClr val="0000FF"/>
                  </a:solidFill>
                </a:rPr>
                <a:t>]</a:t>
              </a:r>
            </a:p>
          </p:txBody>
        </p:sp>
        <p:sp>
          <p:nvSpPr>
            <p:cNvPr id="152728" name="Rectangle 152"/>
            <p:cNvSpPr>
              <a:spLocks noChangeArrowheads="1"/>
            </p:cNvSpPr>
            <p:nvPr/>
          </p:nvSpPr>
          <p:spPr bwMode="auto">
            <a:xfrm>
              <a:off x="2241" y="2870"/>
              <a:ext cx="606" cy="244"/>
            </a:xfrm>
            <a:prstGeom prst="rect">
              <a:avLst/>
            </a:prstGeom>
            <a:noFill/>
            <a:ln w="9525">
              <a:noFill/>
              <a:miter lim="800000"/>
              <a:headEnd/>
              <a:tailEnd/>
            </a:ln>
            <a:effectLst/>
          </p:spPr>
          <p:txBody>
            <a:bodyPr wrap="none">
              <a:spAutoFit/>
            </a:bodyPr>
            <a:lstStyle/>
            <a:p>
              <a:r>
                <a:rPr lang="en-GB" sz="2100" dirty="0">
                  <a:solidFill>
                    <a:srgbClr val="0000FF"/>
                  </a:solidFill>
                </a:rPr>
                <a:t>[O</a:t>
              </a:r>
              <a:r>
                <a:rPr lang="en-GB" sz="2100" baseline="-25000" dirty="0">
                  <a:solidFill>
                    <a:srgbClr val="0000FF"/>
                  </a:solidFill>
                </a:rPr>
                <a:t>3</a:t>
              </a:r>
              <a:r>
                <a:rPr lang="en-GB" sz="2100" dirty="0">
                  <a:solidFill>
                    <a:srgbClr val="0000FF"/>
                  </a:solidFill>
                </a:rPr>
                <a:t>] = 0</a:t>
              </a:r>
            </a:p>
          </p:txBody>
        </p:sp>
      </p:grpSp>
      <p:grpSp>
        <p:nvGrpSpPr>
          <p:cNvPr id="21" name="Group 153"/>
          <p:cNvGrpSpPr>
            <a:grpSpLocks/>
          </p:cNvGrpSpPr>
          <p:nvPr/>
        </p:nvGrpSpPr>
        <p:grpSpPr bwMode="auto">
          <a:xfrm>
            <a:off x="5688883" y="694957"/>
            <a:ext cx="2880895" cy="646340"/>
            <a:chOff x="3234" y="2435"/>
            <a:chExt cx="1724" cy="380"/>
          </a:xfrm>
        </p:grpSpPr>
        <p:sp>
          <p:nvSpPr>
            <p:cNvPr id="152730" name="Text Box 154"/>
            <p:cNvSpPr txBox="1">
              <a:spLocks noChangeArrowheads="1"/>
            </p:cNvSpPr>
            <p:nvPr/>
          </p:nvSpPr>
          <p:spPr bwMode="auto">
            <a:xfrm>
              <a:off x="3234" y="2435"/>
              <a:ext cx="1724" cy="380"/>
            </a:xfrm>
            <a:prstGeom prst="rect">
              <a:avLst/>
            </a:prstGeom>
            <a:noFill/>
            <a:ln w="9525">
              <a:noFill/>
              <a:miter lim="800000"/>
              <a:headEnd/>
              <a:tailEnd/>
            </a:ln>
            <a:effectLst/>
          </p:spPr>
          <p:txBody>
            <a:bodyPr anchor="ctr">
              <a:spAutoFit/>
            </a:bodyPr>
            <a:lstStyle/>
            <a:p>
              <a:pPr>
                <a:tabLst>
                  <a:tab pos="2217437" algn="ctr"/>
                </a:tabLst>
              </a:pPr>
              <a:r>
                <a:rPr lang="en-GB" b="1" dirty="0">
                  <a:solidFill>
                    <a:srgbClr val="0000FF"/>
                  </a:solidFill>
                </a:rPr>
                <a:t>F(O</a:t>
              </a:r>
              <a:r>
                <a:rPr lang="en-GB" b="1" baseline="-25000" dirty="0">
                  <a:solidFill>
                    <a:srgbClr val="0000FF"/>
                  </a:solidFill>
                </a:rPr>
                <a:t>3</a:t>
              </a:r>
              <a:r>
                <a:rPr lang="en-GB" b="1" dirty="0">
                  <a:solidFill>
                    <a:srgbClr val="0000FF"/>
                  </a:solidFill>
                </a:rPr>
                <a:t>) = K</a:t>
              </a:r>
              <a:r>
                <a:rPr lang="en-GB" b="1" baseline="-25000" dirty="0">
                  <a:solidFill>
                    <a:srgbClr val="0000FF"/>
                  </a:solidFill>
                </a:rPr>
                <a:t>O3</a:t>
              </a:r>
              <a:r>
                <a:rPr lang="en-GB" b="1" dirty="0">
                  <a:solidFill>
                    <a:srgbClr val="0000FF"/>
                  </a:solidFill>
                </a:rPr>
                <a:t> </a:t>
              </a:r>
              <a:r>
                <a:rPr lang="en-GB" b="1" dirty="0">
                  <a:solidFill>
                    <a:srgbClr val="0000FF"/>
                  </a:solidFill>
                  <a:sym typeface="Symbol" pitchFamily="18" charset="2"/>
                </a:rPr>
                <a:t></a:t>
              </a:r>
              <a:r>
                <a:rPr lang="en-GB" b="1" dirty="0">
                  <a:solidFill>
                    <a:srgbClr val="0000FF"/>
                  </a:solidFill>
                </a:rPr>
                <a:t> </a:t>
              </a:r>
              <a:r>
                <a:rPr lang="en-GB" b="1" dirty="0">
                  <a:solidFill>
                    <a:srgbClr val="0000FF"/>
                  </a:solidFill>
                  <a:sym typeface="Symbol" pitchFamily="18" charset="2"/>
                </a:rPr>
                <a:t></a:t>
              </a:r>
              <a:r>
                <a:rPr lang="en-GB" b="1" baseline="-25000" dirty="0" smtClean="0">
                  <a:solidFill>
                    <a:srgbClr val="0000FF"/>
                  </a:solidFill>
                </a:rPr>
                <a:t>O3</a:t>
              </a:r>
            </a:p>
            <a:p>
              <a:pPr>
                <a:tabLst>
                  <a:tab pos="2217437" algn="ctr"/>
                </a:tabLst>
              </a:pPr>
              <a:r>
                <a:rPr lang="en-GB" b="1" baseline="-25000" dirty="0" smtClean="0">
                  <a:solidFill>
                    <a:srgbClr val="0000FF"/>
                  </a:solidFill>
                  <a:sym typeface="Symbol" pitchFamily="18" charset="2"/>
                </a:rPr>
                <a:t> </a:t>
              </a:r>
              <a:r>
                <a:rPr lang="en-GB" b="1" dirty="0" smtClean="0">
                  <a:solidFill>
                    <a:srgbClr val="0000FF"/>
                  </a:solidFill>
                  <a:sym typeface="Symbol" pitchFamily="18" charset="2"/>
                </a:rPr>
                <a:t>                      </a:t>
              </a:r>
              <a:r>
                <a:rPr lang="en-GB" b="1" dirty="0" smtClean="0">
                  <a:solidFill>
                    <a:srgbClr val="0000FF"/>
                  </a:solidFill>
                </a:rPr>
                <a:t> </a:t>
              </a:r>
              <a:r>
                <a:rPr lang="en-GB" b="1" dirty="0">
                  <a:solidFill>
                    <a:srgbClr val="0000FF"/>
                  </a:solidFill>
                </a:rPr>
                <a:t>z</a:t>
              </a:r>
            </a:p>
          </p:txBody>
        </p:sp>
        <p:sp>
          <p:nvSpPr>
            <p:cNvPr id="152731" name="Line 155"/>
            <p:cNvSpPr>
              <a:spLocks noChangeShapeType="1"/>
            </p:cNvSpPr>
            <p:nvPr/>
          </p:nvSpPr>
          <p:spPr bwMode="auto">
            <a:xfrm>
              <a:off x="3945" y="2543"/>
              <a:ext cx="215" cy="0"/>
            </a:xfrm>
            <a:prstGeom prst="line">
              <a:avLst/>
            </a:prstGeom>
            <a:noFill/>
            <a:ln w="12700">
              <a:solidFill>
                <a:srgbClr val="0000FF"/>
              </a:solidFill>
              <a:round/>
              <a:headEnd/>
              <a:tailEnd/>
            </a:ln>
            <a:effectLst/>
          </p:spPr>
          <p:txBody>
            <a:bodyPr lIns="54000" tIns="54000" rIns="54000" bIns="54000" anchor="ctr">
              <a:spAutoFit/>
            </a:bodyPr>
            <a:lstStyle/>
            <a:p>
              <a:endParaRPr lang="en-GB"/>
            </a:p>
          </p:txBody>
        </p:sp>
      </p:grpSp>
      <p:grpSp>
        <p:nvGrpSpPr>
          <p:cNvPr id="22" name="Group 156"/>
          <p:cNvGrpSpPr>
            <a:grpSpLocks/>
          </p:cNvGrpSpPr>
          <p:nvPr/>
        </p:nvGrpSpPr>
        <p:grpSpPr bwMode="auto">
          <a:xfrm>
            <a:off x="6196884" y="1592491"/>
            <a:ext cx="1903329" cy="1091973"/>
            <a:chOff x="3164" y="1325"/>
            <a:chExt cx="1139" cy="642"/>
          </a:xfrm>
        </p:grpSpPr>
        <p:sp>
          <p:nvSpPr>
            <p:cNvPr id="152733" name="Text Box 157"/>
            <p:cNvSpPr txBox="1">
              <a:spLocks noChangeArrowheads="1"/>
            </p:cNvSpPr>
            <p:nvPr/>
          </p:nvSpPr>
          <p:spPr bwMode="auto">
            <a:xfrm>
              <a:off x="3164" y="1325"/>
              <a:ext cx="1139" cy="642"/>
            </a:xfrm>
            <a:prstGeom prst="rect">
              <a:avLst/>
            </a:prstGeom>
            <a:noFill/>
            <a:ln w="9525">
              <a:noFill/>
              <a:miter lim="800000"/>
              <a:headEnd/>
              <a:tailEnd/>
            </a:ln>
            <a:effectLst/>
          </p:spPr>
          <p:txBody>
            <a:bodyPr anchor="ctr">
              <a:spAutoFit/>
            </a:bodyPr>
            <a:lstStyle/>
            <a:p>
              <a:pPr>
                <a:tabLst>
                  <a:tab pos="1417678" algn="ctr"/>
                </a:tabLst>
              </a:pPr>
              <a:r>
                <a:rPr lang="en-GB" sz="4700" b="1" dirty="0">
                  <a:solidFill>
                    <a:srgbClr val="0000FF"/>
                  </a:solidFill>
                  <a:latin typeface="Symbol" pitchFamily="18" charset="2"/>
                </a:rPr>
                <a:t>t</a:t>
              </a:r>
              <a:r>
                <a:rPr lang="en-GB" b="1" dirty="0">
                  <a:solidFill>
                    <a:srgbClr val="0000FF"/>
                  </a:solidFill>
                </a:rPr>
                <a:t> = K</a:t>
              </a:r>
              <a:r>
                <a:rPr lang="en-GB" b="1" baseline="-25000" dirty="0">
                  <a:solidFill>
                    <a:srgbClr val="0000FF"/>
                  </a:solidFill>
                </a:rPr>
                <a:t>m</a:t>
              </a:r>
              <a:r>
                <a:rPr lang="en-GB" b="1" dirty="0">
                  <a:solidFill>
                    <a:srgbClr val="0000FF"/>
                  </a:solidFill>
                </a:rPr>
                <a:t> </a:t>
              </a:r>
              <a:r>
                <a:rPr lang="en-GB" b="1" dirty="0">
                  <a:solidFill>
                    <a:srgbClr val="0000FF"/>
                  </a:solidFill>
                  <a:sym typeface="Symbol" pitchFamily="18" charset="2"/>
                </a:rPr>
                <a:t></a:t>
              </a:r>
              <a:r>
                <a:rPr lang="en-GB" b="1" dirty="0">
                  <a:solidFill>
                    <a:srgbClr val="0000FF"/>
                  </a:solidFill>
                </a:rPr>
                <a:t> u </a:t>
              </a:r>
            </a:p>
            <a:p>
              <a:pPr>
                <a:tabLst>
                  <a:tab pos="1417678" algn="ctr"/>
                </a:tabLst>
              </a:pPr>
              <a:r>
                <a:rPr lang="en-GB" b="1" dirty="0" smtClean="0">
                  <a:solidFill>
                    <a:srgbClr val="0000FF"/>
                  </a:solidFill>
                  <a:sym typeface="Symbol" pitchFamily="18" charset="2"/>
                </a:rPr>
                <a:t>                </a:t>
              </a:r>
              <a:r>
                <a:rPr lang="en-GB" b="1" dirty="0" smtClean="0">
                  <a:solidFill>
                    <a:srgbClr val="0000FF"/>
                  </a:solidFill>
                </a:rPr>
                <a:t> z</a:t>
              </a:r>
              <a:endParaRPr lang="en-GB" b="1" dirty="0">
                <a:solidFill>
                  <a:srgbClr val="0000FF"/>
                </a:solidFill>
              </a:endParaRPr>
            </a:p>
          </p:txBody>
        </p:sp>
        <p:sp>
          <p:nvSpPr>
            <p:cNvPr id="152734" name="Line 158"/>
            <p:cNvSpPr>
              <a:spLocks noChangeShapeType="1"/>
            </p:cNvSpPr>
            <p:nvPr/>
          </p:nvSpPr>
          <p:spPr bwMode="auto">
            <a:xfrm>
              <a:off x="3657" y="1770"/>
              <a:ext cx="215" cy="0"/>
            </a:xfrm>
            <a:prstGeom prst="line">
              <a:avLst/>
            </a:prstGeom>
            <a:noFill/>
            <a:ln w="12700">
              <a:solidFill>
                <a:srgbClr val="0000FF"/>
              </a:solidFill>
              <a:round/>
              <a:headEnd/>
              <a:tailEnd/>
            </a:ln>
            <a:effectLst/>
          </p:spPr>
          <p:txBody>
            <a:bodyPr lIns="54000" tIns="54000" rIns="54000" bIns="54000" anchor="ctr">
              <a:spAutoFit/>
            </a:bodyPr>
            <a:lstStyle/>
            <a:p>
              <a:endParaRPr lang="en-GB"/>
            </a:p>
          </p:txBody>
        </p:sp>
      </p:grpSp>
      <p:sp>
        <p:nvSpPr>
          <p:cNvPr id="152735" name="Rectangle 159"/>
          <p:cNvSpPr>
            <a:spLocks noGrp="1" noChangeArrowheads="1"/>
          </p:cNvSpPr>
          <p:nvPr>
            <p:ph type="title" idx="4294967295"/>
          </p:nvPr>
        </p:nvSpPr>
        <p:spPr>
          <a:xfrm>
            <a:off x="0" y="0"/>
            <a:ext cx="9144000" cy="528816"/>
          </a:xfrm>
          <a:prstGeom prst="rect">
            <a:avLst/>
          </a:prstGeom>
          <a:noFill/>
        </p:spPr>
        <p:txBody>
          <a:bodyPr lIns="360000" tIns="0" rIns="360000" bIns="0" anchor="ctr" anchorCtr="0">
            <a:noAutofit/>
          </a:bodyPr>
          <a:lstStyle/>
          <a:p>
            <a:pPr>
              <a:spcBef>
                <a:spcPts val="0"/>
              </a:spcBef>
            </a:pPr>
            <a:r>
              <a:rPr lang="en-GB" sz="2800" cap="none" dirty="0" smtClean="0">
                <a:solidFill>
                  <a:schemeClr val="bg1"/>
                </a:solidFill>
                <a:ea typeface="+mn-ea"/>
                <a:cs typeface="Arial" pitchFamily="34" charset="0"/>
              </a:rPr>
              <a:t>Micrometeorology: Aerodynamic Gradient Method</a:t>
            </a:r>
          </a:p>
        </p:txBody>
      </p:sp>
      <p:sp>
        <p:nvSpPr>
          <p:cNvPr id="152736" name="Rectangle 160"/>
          <p:cNvSpPr>
            <a:spLocks noChangeArrowheads="1"/>
          </p:cNvSpPr>
          <p:nvPr/>
        </p:nvSpPr>
        <p:spPr bwMode="auto">
          <a:xfrm>
            <a:off x="5663818" y="1124744"/>
            <a:ext cx="2608076" cy="700438"/>
          </a:xfrm>
          <a:prstGeom prst="rect">
            <a:avLst/>
          </a:prstGeom>
          <a:noFill/>
          <a:ln w="9525">
            <a:noFill/>
            <a:miter lim="800000"/>
            <a:headEnd/>
            <a:tailEnd/>
          </a:ln>
          <a:effectLst/>
        </p:spPr>
        <p:txBody>
          <a:bodyPr wrap="none" lIns="57272" tIns="57272" rIns="57272" bIns="57272">
            <a:spAutoFit/>
          </a:bodyPr>
          <a:lstStyle/>
          <a:p>
            <a:pPr algn="l"/>
            <a:r>
              <a:rPr lang="en-GB" sz="1900" dirty="0">
                <a:solidFill>
                  <a:srgbClr val="0000FF"/>
                </a:solidFill>
              </a:rPr>
              <a:t>K</a:t>
            </a:r>
            <a:r>
              <a:rPr lang="en-GB" sz="1900" baseline="-25000" dirty="0">
                <a:solidFill>
                  <a:srgbClr val="0000FF"/>
                </a:solidFill>
              </a:rPr>
              <a:t>O3</a:t>
            </a:r>
            <a:r>
              <a:rPr lang="en-GB" sz="1900" dirty="0">
                <a:solidFill>
                  <a:srgbClr val="0000FF"/>
                </a:solidFill>
              </a:rPr>
              <a:t> = diffusion coefficient</a:t>
            </a:r>
          </a:p>
          <a:p>
            <a:pPr algn="l"/>
            <a:r>
              <a:rPr lang="en-GB" sz="1900" dirty="0">
                <a:solidFill>
                  <a:srgbClr val="0000FF"/>
                </a:solidFill>
                <a:sym typeface="Symbol" pitchFamily="18" charset="2"/>
              </a:rPr>
              <a:t></a:t>
            </a:r>
            <a:r>
              <a:rPr lang="en-GB" sz="1900" baseline="-25000" dirty="0">
                <a:solidFill>
                  <a:srgbClr val="0000FF"/>
                </a:solidFill>
              </a:rPr>
              <a:t>O3</a:t>
            </a:r>
            <a:r>
              <a:rPr lang="en-GB" sz="1900" dirty="0">
                <a:solidFill>
                  <a:srgbClr val="0000FF"/>
                </a:solidFill>
              </a:rPr>
              <a:t> = concentration</a:t>
            </a:r>
          </a:p>
        </p:txBody>
      </p:sp>
      <p:sp>
        <p:nvSpPr>
          <p:cNvPr id="152737" name="Rectangle 161"/>
          <p:cNvSpPr>
            <a:spLocks noChangeArrowheads="1"/>
          </p:cNvSpPr>
          <p:nvPr/>
        </p:nvSpPr>
        <p:spPr bwMode="auto">
          <a:xfrm>
            <a:off x="6372200" y="3717032"/>
            <a:ext cx="1129530" cy="484994"/>
          </a:xfrm>
          <a:prstGeom prst="rect">
            <a:avLst/>
          </a:prstGeom>
          <a:noFill/>
          <a:ln w="9525">
            <a:noFill/>
            <a:miter lim="800000"/>
            <a:headEnd/>
            <a:tailEnd/>
          </a:ln>
          <a:effectLst/>
        </p:spPr>
        <p:txBody>
          <a:bodyPr wrap="none" lIns="57272" tIns="57272" rIns="57272" bIns="57272">
            <a:spAutoFit/>
          </a:bodyPr>
          <a:lstStyle/>
          <a:p>
            <a:pPr algn="l"/>
            <a:r>
              <a:rPr lang="en-GB" sz="2400" b="1" dirty="0">
                <a:solidFill>
                  <a:srgbClr val="0000FF"/>
                </a:solidFill>
              </a:rPr>
              <a:t>K</a:t>
            </a:r>
            <a:r>
              <a:rPr lang="en-GB" sz="2400" b="1" baseline="-25000" dirty="0">
                <a:solidFill>
                  <a:srgbClr val="0000FF"/>
                </a:solidFill>
              </a:rPr>
              <a:t>m </a:t>
            </a:r>
            <a:r>
              <a:rPr lang="en-GB" sz="2400" b="1" dirty="0">
                <a:solidFill>
                  <a:srgbClr val="0000FF"/>
                </a:solidFill>
                <a:sym typeface="Symbol" pitchFamily="18" charset="2"/>
              </a:rPr>
              <a:t> K</a:t>
            </a:r>
            <a:r>
              <a:rPr lang="en-GB" sz="2400" b="1" baseline="-25000" dirty="0">
                <a:solidFill>
                  <a:srgbClr val="0000FF"/>
                </a:solidFill>
                <a:sym typeface="Symbol" pitchFamily="18" charset="2"/>
              </a:rPr>
              <a:t>O3</a:t>
            </a:r>
            <a:endParaRPr lang="en-GB" sz="2400" b="1" baseline="-25000" dirty="0">
              <a:solidFill>
                <a:srgbClr val="0000FF"/>
              </a:solidFill>
            </a:endParaRPr>
          </a:p>
        </p:txBody>
      </p:sp>
      <p:sp>
        <p:nvSpPr>
          <p:cNvPr id="152738" name="Text Box 162"/>
          <p:cNvSpPr txBox="1">
            <a:spLocks noChangeArrowheads="1"/>
          </p:cNvSpPr>
          <p:nvPr/>
        </p:nvSpPr>
        <p:spPr bwMode="auto">
          <a:xfrm>
            <a:off x="5580112" y="2708920"/>
            <a:ext cx="3228887" cy="992826"/>
          </a:xfrm>
          <a:prstGeom prst="rect">
            <a:avLst/>
          </a:prstGeom>
          <a:noFill/>
          <a:ln w="9525">
            <a:noFill/>
            <a:miter lim="800000"/>
            <a:headEnd/>
            <a:tailEnd/>
          </a:ln>
          <a:effectLst/>
        </p:spPr>
        <p:txBody>
          <a:bodyPr wrap="none" lIns="57272" tIns="57272" rIns="57272" bIns="57272">
            <a:spAutoFit/>
          </a:bodyPr>
          <a:lstStyle/>
          <a:p>
            <a:pPr algn="l"/>
            <a:r>
              <a:rPr lang="en-GB" sz="1900" dirty="0">
                <a:solidFill>
                  <a:srgbClr val="0000FF"/>
                </a:solidFill>
                <a:latin typeface="Symbol" pitchFamily="18" charset="2"/>
              </a:rPr>
              <a:t>t</a:t>
            </a:r>
            <a:r>
              <a:rPr lang="en-GB" sz="1900" dirty="0">
                <a:solidFill>
                  <a:srgbClr val="0000FF"/>
                </a:solidFill>
                <a:latin typeface="Verdana" pitchFamily="34" charset="0"/>
              </a:rPr>
              <a:t> = momentum flux</a:t>
            </a:r>
          </a:p>
          <a:p>
            <a:pPr algn="l"/>
            <a:r>
              <a:rPr lang="en-GB" sz="1900" dirty="0">
                <a:solidFill>
                  <a:srgbClr val="0000FF"/>
                </a:solidFill>
                <a:latin typeface="Verdana" pitchFamily="34" charset="0"/>
              </a:rPr>
              <a:t>u = horizontal </a:t>
            </a:r>
            <a:r>
              <a:rPr lang="en-GB" sz="1900" dirty="0" err="1">
                <a:solidFill>
                  <a:srgbClr val="0000FF"/>
                </a:solidFill>
                <a:latin typeface="Verdana" pitchFamily="34" charset="0"/>
              </a:rPr>
              <a:t>windspeed</a:t>
            </a:r>
            <a:endParaRPr lang="en-GB" sz="1900" dirty="0">
              <a:solidFill>
                <a:srgbClr val="0000FF"/>
              </a:solidFill>
              <a:latin typeface="Verdana" pitchFamily="34" charset="0"/>
            </a:endParaRPr>
          </a:p>
          <a:p>
            <a:pPr algn="l"/>
            <a:r>
              <a:rPr lang="en-GB" sz="1900" dirty="0">
                <a:solidFill>
                  <a:srgbClr val="0000FF"/>
                </a:solidFill>
                <a:latin typeface="Verdana" pitchFamily="34" charset="0"/>
              </a:rPr>
              <a:t>K</a:t>
            </a:r>
            <a:r>
              <a:rPr lang="en-GB" sz="1900" baseline="-25000" dirty="0">
                <a:solidFill>
                  <a:srgbClr val="0000FF"/>
                </a:solidFill>
                <a:latin typeface="Verdana" pitchFamily="34" charset="0"/>
              </a:rPr>
              <a:t>m</a:t>
            </a:r>
            <a:r>
              <a:rPr lang="en-GB" sz="1900" dirty="0">
                <a:solidFill>
                  <a:srgbClr val="0000FF"/>
                </a:solidFill>
                <a:latin typeface="Verdana" pitchFamily="34" charset="0"/>
              </a:rPr>
              <a:t> = diffusion coefficient</a:t>
            </a:r>
          </a:p>
        </p:txBody>
      </p:sp>
      <p:sp>
        <p:nvSpPr>
          <p:cNvPr id="152739" name="Rectangle 163"/>
          <p:cNvSpPr>
            <a:spLocks noChangeArrowheads="1"/>
          </p:cNvSpPr>
          <p:nvPr/>
        </p:nvSpPr>
        <p:spPr bwMode="auto">
          <a:xfrm>
            <a:off x="5389963" y="4221088"/>
            <a:ext cx="4294605" cy="1408324"/>
          </a:xfrm>
          <a:prstGeom prst="rect">
            <a:avLst/>
          </a:prstGeom>
          <a:noFill/>
          <a:ln w="9525">
            <a:noFill/>
            <a:miter lim="800000"/>
            <a:headEnd/>
            <a:tailEnd/>
          </a:ln>
          <a:effectLst/>
        </p:spPr>
        <p:txBody>
          <a:bodyPr lIns="57272" tIns="57272" rIns="57272" bIns="57272">
            <a:spAutoFit/>
          </a:bodyPr>
          <a:lstStyle/>
          <a:p>
            <a:pPr algn="l">
              <a:buFont typeface="Wingdings" pitchFamily="2" charset="2"/>
              <a:buChar char="ü"/>
            </a:pPr>
            <a:r>
              <a:rPr lang="en-GB" sz="2100" dirty="0">
                <a:solidFill>
                  <a:srgbClr val="0000FF"/>
                </a:solidFill>
                <a:sym typeface="Symbol" pitchFamily="18" charset="2"/>
              </a:rPr>
              <a:t> Simple instrumentation</a:t>
            </a:r>
          </a:p>
          <a:p>
            <a:pPr algn="l">
              <a:buFont typeface="Wingdings" pitchFamily="2" charset="2"/>
              <a:buChar char="ü"/>
            </a:pPr>
            <a:r>
              <a:rPr lang="en-GB" sz="2100" dirty="0">
                <a:solidFill>
                  <a:srgbClr val="0000FF"/>
                </a:solidFill>
                <a:sym typeface="Symbol" pitchFamily="18" charset="2"/>
              </a:rPr>
              <a:t> “low-cost”</a:t>
            </a:r>
          </a:p>
          <a:p>
            <a:pPr algn="l">
              <a:buFontTx/>
              <a:buChar char="x"/>
            </a:pPr>
            <a:r>
              <a:rPr lang="en-GB" sz="2100" dirty="0">
                <a:solidFill>
                  <a:srgbClr val="0000FF"/>
                </a:solidFill>
                <a:sym typeface="Symbol" pitchFamily="18" charset="2"/>
              </a:rPr>
              <a:t>  Indirect method  </a:t>
            </a:r>
          </a:p>
          <a:p>
            <a:pPr algn="l">
              <a:buFontTx/>
              <a:buChar char="x"/>
            </a:pPr>
            <a:r>
              <a:rPr lang="en-GB" sz="2100" dirty="0">
                <a:solidFill>
                  <a:srgbClr val="0000FF"/>
                </a:solidFill>
                <a:sym typeface="Symbol" pitchFamily="18" charset="2"/>
              </a:rPr>
              <a:t>  Empirical relationships are used</a:t>
            </a:r>
          </a:p>
        </p:txBody>
      </p:sp>
      <p:grpSp>
        <p:nvGrpSpPr>
          <p:cNvPr id="165" name="Group 3311"/>
          <p:cNvGrpSpPr>
            <a:grpSpLocks/>
          </p:cNvGrpSpPr>
          <p:nvPr/>
        </p:nvGrpSpPr>
        <p:grpSpPr bwMode="auto">
          <a:xfrm>
            <a:off x="4644008" y="836712"/>
            <a:ext cx="432048" cy="4527848"/>
            <a:chOff x="4559" y="1060"/>
            <a:chExt cx="223" cy="1945"/>
          </a:xfrm>
        </p:grpSpPr>
        <p:sp>
          <p:nvSpPr>
            <p:cNvPr id="166" name="Rectangle 3312"/>
            <p:cNvSpPr>
              <a:spLocks noChangeArrowheads="1"/>
            </p:cNvSpPr>
            <p:nvPr/>
          </p:nvSpPr>
          <p:spPr bwMode="auto">
            <a:xfrm>
              <a:off x="4726" y="1060"/>
              <a:ext cx="56" cy="1945"/>
            </a:xfrm>
            <a:prstGeom prst="rect">
              <a:avLst/>
            </a:prstGeom>
            <a:solidFill>
              <a:schemeClr val="folHlink"/>
            </a:solidFill>
            <a:ln w="9525">
              <a:solidFill>
                <a:schemeClr val="tx1"/>
              </a:solidFill>
              <a:miter lim="800000"/>
              <a:headEnd/>
              <a:tailEnd/>
            </a:ln>
            <a:effectLst/>
          </p:spPr>
          <p:txBody>
            <a:bodyPr wrap="none" anchor="ctr"/>
            <a:lstStyle/>
            <a:p>
              <a:endParaRPr lang="en-GB"/>
            </a:p>
          </p:txBody>
        </p:sp>
        <p:sp>
          <p:nvSpPr>
            <p:cNvPr id="167" name="Rectangle 3313"/>
            <p:cNvSpPr>
              <a:spLocks noChangeArrowheads="1"/>
            </p:cNvSpPr>
            <p:nvPr/>
          </p:nvSpPr>
          <p:spPr bwMode="auto">
            <a:xfrm>
              <a:off x="4559" y="1152"/>
              <a:ext cx="200" cy="29"/>
            </a:xfrm>
            <a:prstGeom prst="rect">
              <a:avLst/>
            </a:prstGeom>
            <a:solidFill>
              <a:schemeClr val="folHlink"/>
            </a:solidFill>
            <a:ln w="9525">
              <a:solidFill>
                <a:schemeClr val="tx1"/>
              </a:solidFill>
              <a:miter lim="800000"/>
              <a:headEnd/>
              <a:tailEnd/>
            </a:ln>
            <a:effectLst/>
          </p:spPr>
          <p:txBody>
            <a:bodyPr wrap="none" anchor="ctr"/>
            <a:lstStyle/>
            <a:p>
              <a:endParaRPr lang="en-GB"/>
            </a:p>
          </p:txBody>
        </p:sp>
        <p:sp>
          <p:nvSpPr>
            <p:cNvPr id="168" name="Rectangle 3314"/>
            <p:cNvSpPr>
              <a:spLocks noChangeArrowheads="1"/>
            </p:cNvSpPr>
            <p:nvPr/>
          </p:nvSpPr>
          <p:spPr bwMode="auto">
            <a:xfrm>
              <a:off x="4559" y="1959"/>
              <a:ext cx="200" cy="29"/>
            </a:xfrm>
            <a:prstGeom prst="rect">
              <a:avLst/>
            </a:prstGeom>
            <a:solidFill>
              <a:schemeClr val="folHlink"/>
            </a:solidFill>
            <a:ln w="9525">
              <a:solidFill>
                <a:schemeClr val="tx1"/>
              </a:solidFill>
              <a:miter lim="800000"/>
              <a:headEnd/>
              <a:tailEnd/>
            </a:ln>
            <a:effectLst/>
          </p:spPr>
          <p:txBody>
            <a:bodyPr wrap="none" anchor="ctr"/>
            <a:lstStyle/>
            <a:p>
              <a:endParaRPr lang="en-GB"/>
            </a:p>
          </p:txBody>
        </p:sp>
        <p:sp>
          <p:nvSpPr>
            <p:cNvPr id="169" name="Rectangle 3315"/>
            <p:cNvSpPr>
              <a:spLocks noChangeArrowheads="1"/>
            </p:cNvSpPr>
            <p:nvPr/>
          </p:nvSpPr>
          <p:spPr bwMode="auto">
            <a:xfrm>
              <a:off x="4559" y="2566"/>
              <a:ext cx="200" cy="29"/>
            </a:xfrm>
            <a:prstGeom prst="rect">
              <a:avLst/>
            </a:prstGeom>
            <a:solidFill>
              <a:schemeClr val="folHlink"/>
            </a:solidFill>
            <a:ln w="9525">
              <a:solidFill>
                <a:schemeClr val="tx1"/>
              </a:solidFill>
              <a:miter lim="800000"/>
              <a:headEnd/>
              <a:tailEnd/>
            </a:ln>
            <a:effectLst/>
          </p:spPr>
          <p:txBody>
            <a:bodyPr wrap="none" anchor="ctr"/>
            <a:lstStyle/>
            <a:p>
              <a:endParaRPr lang="en-GB"/>
            </a:p>
          </p:txBody>
        </p:sp>
        <p:sp>
          <p:nvSpPr>
            <p:cNvPr id="170" name="Rectangle 3316"/>
            <p:cNvSpPr>
              <a:spLocks noChangeArrowheads="1"/>
            </p:cNvSpPr>
            <p:nvPr/>
          </p:nvSpPr>
          <p:spPr bwMode="auto">
            <a:xfrm>
              <a:off x="4559" y="2289"/>
              <a:ext cx="200" cy="29"/>
            </a:xfrm>
            <a:prstGeom prst="rect">
              <a:avLst/>
            </a:prstGeom>
            <a:solidFill>
              <a:schemeClr val="folHlink"/>
            </a:solidFill>
            <a:ln w="9525">
              <a:solidFill>
                <a:schemeClr val="tx1"/>
              </a:solidFill>
              <a:miter lim="800000"/>
              <a:headEnd/>
              <a:tailEnd/>
            </a:ln>
            <a:effectLst/>
          </p:spPr>
          <p:txBody>
            <a:bodyPr wrap="none" anchor="ctr"/>
            <a:lstStyle/>
            <a:p>
              <a:endParaRPr lang="en-GB"/>
            </a:p>
          </p:txBody>
        </p:sp>
        <p:sp>
          <p:nvSpPr>
            <p:cNvPr id="171" name="Rectangle 3317"/>
            <p:cNvSpPr>
              <a:spLocks noChangeArrowheads="1"/>
            </p:cNvSpPr>
            <p:nvPr/>
          </p:nvSpPr>
          <p:spPr bwMode="auto">
            <a:xfrm>
              <a:off x="4559" y="1537"/>
              <a:ext cx="200" cy="29"/>
            </a:xfrm>
            <a:prstGeom prst="rect">
              <a:avLst/>
            </a:prstGeom>
            <a:solidFill>
              <a:schemeClr val="folHlink"/>
            </a:solidFill>
            <a:ln w="9525">
              <a:solidFill>
                <a:schemeClr val="tx1"/>
              </a:solidFill>
              <a:miter lim="800000"/>
              <a:headEnd/>
              <a:tailEnd/>
            </a:ln>
            <a:effectLst/>
          </p:spPr>
          <p:txBody>
            <a:bodyPr wrap="none" anchor="ctr"/>
            <a:lstStyle/>
            <a:p>
              <a:endParaRPr lang="en-GB"/>
            </a:p>
          </p:txBody>
        </p:sp>
      </p:grpSp>
    </p:spTree>
    <p:extLst>
      <p:ext uri="{BB962C8B-B14F-4D97-AF65-F5344CB8AC3E}">
        <p14:creationId xmlns:p14="http://schemas.microsoft.com/office/powerpoint/2010/main" val="198450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Aerodynamic Flux Gradient Method</a:t>
            </a:r>
            <a:endParaRPr lang="en-GB" dirty="0"/>
          </a:p>
        </p:txBody>
      </p:sp>
      <p:sp>
        <p:nvSpPr>
          <p:cNvPr id="6" name="Text Placeholder 5"/>
          <p:cNvSpPr>
            <a:spLocks noGrp="1"/>
          </p:cNvSpPr>
          <p:nvPr>
            <p:ph type="body" sz="quarter" idx="13"/>
          </p:nvPr>
        </p:nvSpPr>
        <p:spPr/>
        <p:txBody>
          <a:bodyPr/>
          <a:lstStyle/>
          <a:p>
            <a:endParaRPr lang="en-GB"/>
          </a:p>
        </p:txBody>
      </p:sp>
      <p:graphicFrame>
        <p:nvGraphicFramePr>
          <p:cNvPr id="1026" name="Object 2"/>
          <p:cNvGraphicFramePr>
            <a:graphicFrameLocks noGrp="1" noChangeAspect="1"/>
          </p:cNvGraphicFramePr>
          <p:nvPr/>
        </p:nvGraphicFramePr>
        <p:xfrm>
          <a:off x="214282" y="1643050"/>
          <a:ext cx="5184775" cy="773112"/>
        </p:xfrm>
        <a:graphic>
          <a:graphicData uri="http://schemas.openxmlformats.org/presentationml/2006/ole">
            <mc:AlternateContent xmlns:mc="http://schemas.openxmlformats.org/markup-compatibility/2006">
              <mc:Choice xmlns:v="urn:schemas-microsoft-com:vml" Requires="v">
                <p:oleObj spid="_x0000_s1098" name="Equation" r:id="rId3" imgW="2806560" imgH="419040" progId="Equation.3">
                  <p:embed/>
                </p:oleObj>
              </mc:Choice>
              <mc:Fallback>
                <p:oleObj name="Equation" r:id="rId3" imgW="2806560" imgH="41904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1643050"/>
                        <a:ext cx="5184775" cy="77311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a:grpSpLocks/>
          </p:cNvGrpSpPr>
          <p:nvPr/>
        </p:nvGrpSpPr>
        <p:grpSpPr bwMode="auto">
          <a:xfrm>
            <a:off x="6000760" y="1214422"/>
            <a:ext cx="2892425" cy="2078038"/>
            <a:chOff x="3780" y="1804"/>
            <a:chExt cx="1577" cy="1174"/>
          </a:xfrm>
        </p:grpSpPr>
        <p:sp>
          <p:nvSpPr>
            <p:cNvPr id="8" name="Rectangle 7"/>
            <p:cNvSpPr>
              <a:spLocks noChangeArrowheads="1"/>
            </p:cNvSpPr>
            <p:nvPr/>
          </p:nvSpPr>
          <p:spPr bwMode="auto">
            <a:xfrm>
              <a:off x="3780" y="2495"/>
              <a:ext cx="1560" cy="202"/>
            </a:xfrm>
            <a:prstGeom prst="rect">
              <a:avLst/>
            </a:prstGeom>
            <a:solidFill>
              <a:srgbClr val="008000"/>
            </a:solidFill>
            <a:ln w="9525">
              <a:noFill/>
              <a:miter lim="800000"/>
              <a:headEnd/>
              <a:tailEnd/>
            </a:ln>
          </p:spPr>
          <p:txBody>
            <a:bodyPr/>
            <a:lstStyle/>
            <a:p>
              <a:endParaRPr lang="en-GB"/>
            </a:p>
          </p:txBody>
        </p:sp>
        <p:sp>
          <p:nvSpPr>
            <p:cNvPr id="9" name="Rectangle 8"/>
            <p:cNvSpPr>
              <a:spLocks noChangeArrowheads="1"/>
            </p:cNvSpPr>
            <p:nvPr/>
          </p:nvSpPr>
          <p:spPr bwMode="auto">
            <a:xfrm>
              <a:off x="3946" y="2264"/>
              <a:ext cx="1" cy="7"/>
            </a:xfrm>
            <a:prstGeom prst="rect">
              <a:avLst/>
            </a:prstGeom>
            <a:solidFill>
              <a:srgbClr val="0000FF"/>
            </a:solidFill>
            <a:ln w="9525">
              <a:noFill/>
              <a:miter lim="800000"/>
              <a:headEnd/>
              <a:tailEnd/>
            </a:ln>
          </p:spPr>
          <p:txBody>
            <a:bodyPr/>
            <a:lstStyle/>
            <a:p>
              <a:endParaRPr lang="en-GB"/>
            </a:p>
          </p:txBody>
        </p:sp>
        <p:sp>
          <p:nvSpPr>
            <p:cNvPr id="10" name="Freeform 9"/>
            <p:cNvSpPr>
              <a:spLocks/>
            </p:cNvSpPr>
            <p:nvPr/>
          </p:nvSpPr>
          <p:spPr bwMode="auto">
            <a:xfrm>
              <a:off x="5220" y="1809"/>
              <a:ext cx="58" cy="568"/>
            </a:xfrm>
            <a:custGeom>
              <a:avLst/>
              <a:gdLst/>
              <a:ahLst/>
              <a:cxnLst>
                <a:cxn ang="0">
                  <a:pos x="66" y="958"/>
                </a:cxn>
                <a:cxn ang="0">
                  <a:pos x="0" y="743"/>
                </a:cxn>
                <a:cxn ang="0">
                  <a:pos x="42" y="743"/>
                </a:cxn>
                <a:cxn ang="0">
                  <a:pos x="42" y="221"/>
                </a:cxn>
                <a:cxn ang="0">
                  <a:pos x="0" y="221"/>
                </a:cxn>
                <a:cxn ang="0">
                  <a:pos x="66" y="0"/>
                </a:cxn>
                <a:cxn ang="0">
                  <a:pos x="137" y="221"/>
                </a:cxn>
                <a:cxn ang="0">
                  <a:pos x="96" y="221"/>
                </a:cxn>
                <a:cxn ang="0">
                  <a:pos x="96" y="743"/>
                </a:cxn>
                <a:cxn ang="0">
                  <a:pos x="137" y="743"/>
                </a:cxn>
                <a:cxn ang="0">
                  <a:pos x="66" y="958"/>
                </a:cxn>
              </a:cxnLst>
              <a:rect l="0" t="0" r="r" b="b"/>
              <a:pathLst>
                <a:path w="137" h="958">
                  <a:moveTo>
                    <a:pt x="66" y="958"/>
                  </a:moveTo>
                  <a:lnTo>
                    <a:pt x="0" y="743"/>
                  </a:lnTo>
                  <a:lnTo>
                    <a:pt x="42" y="743"/>
                  </a:lnTo>
                  <a:lnTo>
                    <a:pt x="42" y="221"/>
                  </a:lnTo>
                  <a:lnTo>
                    <a:pt x="0" y="221"/>
                  </a:lnTo>
                  <a:lnTo>
                    <a:pt x="66" y="0"/>
                  </a:lnTo>
                  <a:lnTo>
                    <a:pt x="137" y="221"/>
                  </a:lnTo>
                  <a:lnTo>
                    <a:pt x="96" y="221"/>
                  </a:lnTo>
                  <a:lnTo>
                    <a:pt x="96" y="743"/>
                  </a:lnTo>
                  <a:lnTo>
                    <a:pt x="137" y="743"/>
                  </a:lnTo>
                  <a:lnTo>
                    <a:pt x="66" y="958"/>
                  </a:lnTo>
                  <a:close/>
                </a:path>
              </a:pathLst>
            </a:custGeom>
            <a:solidFill>
              <a:srgbClr val="70FFFF"/>
            </a:solidFill>
            <a:ln w="0">
              <a:solidFill>
                <a:srgbClr val="000000"/>
              </a:solidFill>
              <a:prstDash val="solid"/>
              <a:round/>
              <a:headEnd/>
              <a:tailEnd/>
            </a:ln>
          </p:spPr>
          <p:txBody>
            <a:bodyPr/>
            <a:lstStyle/>
            <a:p>
              <a:endParaRPr lang="en-GB"/>
            </a:p>
          </p:txBody>
        </p:sp>
        <p:grpSp>
          <p:nvGrpSpPr>
            <p:cNvPr id="11" name="Group 10"/>
            <p:cNvGrpSpPr>
              <a:grpSpLocks/>
            </p:cNvGrpSpPr>
            <p:nvPr/>
          </p:nvGrpSpPr>
          <p:grpSpPr bwMode="auto">
            <a:xfrm>
              <a:off x="3800" y="2398"/>
              <a:ext cx="1600" cy="171"/>
              <a:chOff x="809" y="1896"/>
              <a:chExt cx="3632" cy="282"/>
            </a:xfrm>
          </p:grpSpPr>
          <p:sp>
            <p:nvSpPr>
              <p:cNvPr id="20" name="Freeform 11"/>
              <p:cNvSpPr>
                <a:spLocks/>
              </p:cNvSpPr>
              <p:nvPr/>
            </p:nvSpPr>
            <p:spPr bwMode="auto">
              <a:xfrm>
                <a:off x="863" y="1902"/>
                <a:ext cx="30" cy="204"/>
              </a:xfrm>
              <a:custGeom>
                <a:avLst/>
                <a:gdLst/>
                <a:ahLst/>
                <a:cxnLst>
                  <a:cxn ang="0">
                    <a:pos x="6" y="0"/>
                  </a:cxn>
                  <a:cxn ang="0">
                    <a:pos x="0" y="204"/>
                  </a:cxn>
                  <a:cxn ang="0">
                    <a:pos x="30" y="198"/>
                  </a:cxn>
                  <a:cxn ang="0">
                    <a:pos x="6" y="0"/>
                  </a:cxn>
                </a:cxnLst>
                <a:rect l="0" t="0" r="r" b="b"/>
                <a:pathLst>
                  <a:path w="30" h="204">
                    <a:moveTo>
                      <a:pt x="6" y="0"/>
                    </a:moveTo>
                    <a:lnTo>
                      <a:pt x="0" y="204"/>
                    </a:lnTo>
                    <a:lnTo>
                      <a:pt x="30" y="198"/>
                    </a:lnTo>
                    <a:lnTo>
                      <a:pt x="6" y="0"/>
                    </a:lnTo>
                    <a:close/>
                  </a:path>
                </a:pathLst>
              </a:custGeom>
              <a:solidFill>
                <a:srgbClr val="00FF00"/>
              </a:solidFill>
              <a:ln w="9525">
                <a:noFill/>
                <a:round/>
                <a:headEnd/>
                <a:tailEnd/>
              </a:ln>
            </p:spPr>
            <p:txBody>
              <a:bodyPr/>
              <a:lstStyle/>
              <a:p>
                <a:endParaRPr lang="en-GB"/>
              </a:p>
            </p:txBody>
          </p:sp>
          <p:sp>
            <p:nvSpPr>
              <p:cNvPr id="21" name="Freeform 12"/>
              <p:cNvSpPr>
                <a:spLocks/>
              </p:cNvSpPr>
              <p:nvPr/>
            </p:nvSpPr>
            <p:spPr bwMode="auto">
              <a:xfrm>
                <a:off x="935" y="1914"/>
                <a:ext cx="24" cy="186"/>
              </a:xfrm>
              <a:custGeom>
                <a:avLst/>
                <a:gdLst/>
                <a:ahLst/>
                <a:cxnLst>
                  <a:cxn ang="0">
                    <a:pos x="12" y="0"/>
                  </a:cxn>
                  <a:cxn ang="0">
                    <a:pos x="24" y="186"/>
                  </a:cxn>
                  <a:cxn ang="0">
                    <a:pos x="0" y="186"/>
                  </a:cxn>
                  <a:cxn ang="0">
                    <a:pos x="12" y="0"/>
                  </a:cxn>
                </a:cxnLst>
                <a:rect l="0" t="0" r="r" b="b"/>
                <a:pathLst>
                  <a:path w="24" h="186">
                    <a:moveTo>
                      <a:pt x="12" y="0"/>
                    </a:moveTo>
                    <a:lnTo>
                      <a:pt x="24" y="186"/>
                    </a:lnTo>
                    <a:lnTo>
                      <a:pt x="0" y="186"/>
                    </a:lnTo>
                    <a:lnTo>
                      <a:pt x="12" y="0"/>
                    </a:lnTo>
                    <a:close/>
                  </a:path>
                </a:pathLst>
              </a:custGeom>
              <a:solidFill>
                <a:srgbClr val="006000"/>
              </a:solidFill>
              <a:ln w="9525">
                <a:noFill/>
                <a:round/>
                <a:headEnd/>
                <a:tailEnd/>
              </a:ln>
            </p:spPr>
            <p:txBody>
              <a:bodyPr/>
              <a:lstStyle/>
              <a:p>
                <a:endParaRPr lang="en-GB"/>
              </a:p>
            </p:txBody>
          </p:sp>
          <p:sp>
            <p:nvSpPr>
              <p:cNvPr id="22" name="Freeform 13"/>
              <p:cNvSpPr>
                <a:spLocks/>
              </p:cNvSpPr>
              <p:nvPr/>
            </p:nvSpPr>
            <p:spPr bwMode="auto">
              <a:xfrm>
                <a:off x="929" y="1998"/>
                <a:ext cx="36" cy="108"/>
              </a:xfrm>
              <a:custGeom>
                <a:avLst/>
                <a:gdLst/>
                <a:ahLst/>
                <a:cxnLst>
                  <a:cxn ang="0">
                    <a:pos x="36" y="0"/>
                  </a:cxn>
                  <a:cxn ang="0">
                    <a:pos x="0" y="108"/>
                  </a:cxn>
                  <a:cxn ang="0">
                    <a:pos x="30" y="108"/>
                  </a:cxn>
                  <a:cxn ang="0">
                    <a:pos x="36" y="0"/>
                  </a:cxn>
                </a:cxnLst>
                <a:rect l="0" t="0" r="r" b="b"/>
                <a:pathLst>
                  <a:path w="36" h="108">
                    <a:moveTo>
                      <a:pt x="36" y="0"/>
                    </a:moveTo>
                    <a:lnTo>
                      <a:pt x="0" y="108"/>
                    </a:lnTo>
                    <a:lnTo>
                      <a:pt x="30" y="108"/>
                    </a:lnTo>
                    <a:lnTo>
                      <a:pt x="36" y="0"/>
                    </a:lnTo>
                    <a:close/>
                  </a:path>
                </a:pathLst>
              </a:custGeom>
              <a:solidFill>
                <a:srgbClr val="00A300"/>
              </a:solidFill>
              <a:ln w="9525">
                <a:noFill/>
                <a:round/>
                <a:headEnd/>
                <a:tailEnd/>
              </a:ln>
            </p:spPr>
            <p:txBody>
              <a:bodyPr/>
              <a:lstStyle/>
              <a:p>
                <a:endParaRPr lang="en-GB"/>
              </a:p>
            </p:txBody>
          </p:sp>
          <p:sp>
            <p:nvSpPr>
              <p:cNvPr id="23" name="Freeform 14"/>
              <p:cNvSpPr>
                <a:spLocks/>
              </p:cNvSpPr>
              <p:nvPr/>
            </p:nvSpPr>
            <p:spPr bwMode="auto">
              <a:xfrm>
                <a:off x="905"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24" name="Freeform 15"/>
              <p:cNvSpPr>
                <a:spLocks/>
              </p:cNvSpPr>
              <p:nvPr/>
            </p:nvSpPr>
            <p:spPr bwMode="auto">
              <a:xfrm>
                <a:off x="917" y="1902"/>
                <a:ext cx="30" cy="204"/>
              </a:xfrm>
              <a:custGeom>
                <a:avLst/>
                <a:gdLst/>
                <a:ahLst/>
                <a:cxnLst>
                  <a:cxn ang="0">
                    <a:pos x="6" y="0"/>
                  </a:cxn>
                  <a:cxn ang="0">
                    <a:pos x="0" y="204"/>
                  </a:cxn>
                  <a:cxn ang="0">
                    <a:pos x="30" y="198"/>
                  </a:cxn>
                  <a:cxn ang="0">
                    <a:pos x="6" y="0"/>
                  </a:cxn>
                </a:cxnLst>
                <a:rect l="0" t="0" r="r" b="b"/>
                <a:pathLst>
                  <a:path w="30" h="204">
                    <a:moveTo>
                      <a:pt x="6" y="0"/>
                    </a:moveTo>
                    <a:lnTo>
                      <a:pt x="0" y="204"/>
                    </a:lnTo>
                    <a:lnTo>
                      <a:pt x="30" y="198"/>
                    </a:lnTo>
                    <a:lnTo>
                      <a:pt x="6" y="0"/>
                    </a:lnTo>
                    <a:close/>
                  </a:path>
                </a:pathLst>
              </a:custGeom>
              <a:solidFill>
                <a:srgbClr val="00FF00"/>
              </a:solidFill>
              <a:ln w="9525">
                <a:noFill/>
                <a:round/>
                <a:headEnd/>
                <a:tailEnd/>
              </a:ln>
            </p:spPr>
            <p:txBody>
              <a:bodyPr/>
              <a:lstStyle/>
              <a:p>
                <a:endParaRPr lang="en-GB"/>
              </a:p>
            </p:txBody>
          </p:sp>
          <p:sp>
            <p:nvSpPr>
              <p:cNvPr id="25" name="Freeform 16"/>
              <p:cNvSpPr>
                <a:spLocks/>
              </p:cNvSpPr>
              <p:nvPr/>
            </p:nvSpPr>
            <p:spPr bwMode="auto">
              <a:xfrm>
                <a:off x="881"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26" name="Freeform 17"/>
              <p:cNvSpPr>
                <a:spLocks/>
              </p:cNvSpPr>
              <p:nvPr/>
            </p:nvSpPr>
            <p:spPr bwMode="auto">
              <a:xfrm>
                <a:off x="875" y="1998"/>
                <a:ext cx="36" cy="108"/>
              </a:xfrm>
              <a:custGeom>
                <a:avLst/>
                <a:gdLst/>
                <a:ahLst/>
                <a:cxnLst>
                  <a:cxn ang="0">
                    <a:pos x="36" y="0"/>
                  </a:cxn>
                  <a:cxn ang="0">
                    <a:pos x="0" y="108"/>
                  </a:cxn>
                  <a:cxn ang="0">
                    <a:pos x="36" y="108"/>
                  </a:cxn>
                  <a:cxn ang="0">
                    <a:pos x="36" y="0"/>
                  </a:cxn>
                </a:cxnLst>
                <a:rect l="0" t="0" r="r" b="b"/>
                <a:pathLst>
                  <a:path w="36" h="108">
                    <a:moveTo>
                      <a:pt x="36" y="0"/>
                    </a:moveTo>
                    <a:lnTo>
                      <a:pt x="0" y="108"/>
                    </a:lnTo>
                    <a:lnTo>
                      <a:pt x="36" y="108"/>
                    </a:lnTo>
                    <a:lnTo>
                      <a:pt x="36" y="0"/>
                    </a:lnTo>
                    <a:close/>
                  </a:path>
                </a:pathLst>
              </a:custGeom>
              <a:solidFill>
                <a:srgbClr val="00A300"/>
              </a:solidFill>
              <a:ln w="9525">
                <a:noFill/>
                <a:round/>
                <a:headEnd/>
                <a:tailEnd/>
              </a:ln>
            </p:spPr>
            <p:txBody>
              <a:bodyPr/>
              <a:lstStyle/>
              <a:p>
                <a:endParaRPr lang="en-GB"/>
              </a:p>
            </p:txBody>
          </p:sp>
          <p:sp>
            <p:nvSpPr>
              <p:cNvPr id="27" name="Freeform 18"/>
              <p:cNvSpPr>
                <a:spLocks/>
              </p:cNvSpPr>
              <p:nvPr/>
            </p:nvSpPr>
            <p:spPr bwMode="auto">
              <a:xfrm>
                <a:off x="851"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28" name="Freeform 19"/>
              <p:cNvSpPr>
                <a:spLocks/>
              </p:cNvSpPr>
              <p:nvPr/>
            </p:nvSpPr>
            <p:spPr bwMode="auto">
              <a:xfrm>
                <a:off x="815" y="1920"/>
                <a:ext cx="24" cy="186"/>
              </a:xfrm>
              <a:custGeom>
                <a:avLst/>
                <a:gdLst/>
                <a:ahLst/>
                <a:cxnLst>
                  <a:cxn ang="0">
                    <a:pos x="12" y="0"/>
                  </a:cxn>
                  <a:cxn ang="0">
                    <a:pos x="0" y="186"/>
                  </a:cxn>
                  <a:cxn ang="0">
                    <a:pos x="24" y="180"/>
                  </a:cxn>
                  <a:cxn ang="0">
                    <a:pos x="12" y="0"/>
                  </a:cxn>
                </a:cxnLst>
                <a:rect l="0" t="0" r="r" b="b"/>
                <a:pathLst>
                  <a:path w="24" h="186">
                    <a:moveTo>
                      <a:pt x="12" y="0"/>
                    </a:moveTo>
                    <a:lnTo>
                      <a:pt x="0" y="186"/>
                    </a:lnTo>
                    <a:lnTo>
                      <a:pt x="24" y="180"/>
                    </a:lnTo>
                    <a:lnTo>
                      <a:pt x="12" y="0"/>
                    </a:lnTo>
                    <a:close/>
                  </a:path>
                </a:pathLst>
              </a:custGeom>
              <a:solidFill>
                <a:srgbClr val="006000"/>
              </a:solidFill>
              <a:ln w="9525">
                <a:noFill/>
                <a:round/>
                <a:headEnd/>
                <a:tailEnd/>
              </a:ln>
            </p:spPr>
            <p:txBody>
              <a:bodyPr/>
              <a:lstStyle/>
              <a:p>
                <a:endParaRPr lang="en-GB"/>
              </a:p>
            </p:txBody>
          </p:sp>
          <p:sp>
            <p:nvSpPr>
              <p:cNvPr id="29" name="Freeform 20"/>
              <p:cNvSpPr>
                <a:spLocks/>
              </p:cNvSpPr>
              <p:nvPr/>
            </p:nvSpPr>
            <p:spPr bwMode="auto">
              <a:xfrm>
                <a:off x="809" y="2004"/>
                <a:ext cx="36" cy="102"/>
              </a:xfrm>
              <a:custGeom>
                <a:avLst/>
                <a:gdLst/>
                <a:ahLst/>
                <a:cxnLst>
                  <a:cxn ang="0">
                    <a:pos x="0" y="0"/>
                  </a:cxn>
                  <a:cxn ang="0">
                    <a:pos x="36" y="102"/>
                  </a:cxn>
                  <a:cxn ang="0">
                    <a:pos x="6" y="102"/>
                  </a:cxn>
                  <a:cxn ang="0">
                    <a:pos x="0" y="0"/>
                  </a:cxn>
                </a:cxnLst>
                <a:rect l="0" t="0" r="r" b="b"/>
                <a:pathLst>
                  <a:path w="36" h="102">
                    <a:moveTo>
                      <a:pt x="0" y="0"/>
                    </a:moveTo>
                    <a:lnTo>
                      <a:pt x="36" y="102"/>
                    </a:lnTo>
                    <a:lnTo>
                      <a:pt x="6" y="102"/>
                    </a:lnTo>
                    <a:lnTo>
                      <a:pt x="0" y="0"/>
                    </a:lnTo>
                    <a:close/>
                  </a:path>
                </a:pathLst>
              </a:custGeom>
              <a:solidFill>
                <a:srgbClr val="00A300"/>
              </a:solidFill>
              <a:ln w="9525">
                <a:noFill/>
                <a:round/>
                <a:headEnd/>
                <a:tailEnd/>
              </a:ln>
            </p:spPr>
            <p:txBody>
              <a:bodyPr/>
              <a:lstStyle/>
              <a:p>
                <a:endParaRPr lang="en-GB"/>
              </a:p>
            </p:txBody>
          </p:sp>
          <p:sp>
            <p:nvSpPr>
              <p:cNvPr id="30" name="Freeform 21"/>
              <p:cNvSpPr>
                <a:spLocks/>
              </p:cNvSpPr>
              <p:nvPr/>
            </p:nvSpPr>
            <p:spPr bwMode="auto">
              <a:xfrm>
                <a:off x="827" y="1938"/>
                <a:ext cx="42" cy="168"/>
              </a:xfrm>
              <a:custGeom>
                <a:avLst/>
                <a:gdLst/>
                <a:ahLst/>
                <a:cxnLst>
                  <a:cxn ang="0">
                    <a:pos x="42" y="0"/>
                  </a:cxn>
                  <a:cxn ang="0">
                    <a:pos x="0" y="168"/>
                  </a:cxn>
                  <a:cxn ang="0">
                    <a:pos x="42" y="168"/>
                  </a:cxn>
                  <a:cxn ang="0">
                    <a:pos x="42" y="0"/>
                  </a:cxn>
                </a:cxnLst>
                <a:rect l="0" t="0" r="r" b="b"/>
                <a:pathLst>
                  <a:path w="42" h="168">
                    <a:moveTo>
                      <a:pt x="42" y="0"/>
                    </a:moveTo>
                    <a:lnTo>
                      <a:pt x="0" y="168"/>
                    </a:lnTo>
                    <a:lnTo>
                      <a:pt x="42" y="168"/>
                    </a:lnTo>
                    <a:lnTo>
                      <a:pt x="42" y="0"/>
                    </a:lnTo>
                    <a:close/>
                  </a:path>
                </a:pathLst>
              </a:custGeom>
              <a:solidFill>
                <a:srgbClr val="008000"/>
              </a:solidFill>
              <a:ln w="9525">
                <a:noFill/>
                <a:round/>
                <a:headEnd/>
                <a:tailEnd/>
              </a:ln>
            </p:spPr>
            <p:txBody>
              <a:bodyPr/>
              <a:lstStyle/>
              <a:p>
                <a:endParaRPr lang="en-GB"/>
              </a:p>
            </p:txBody>
          </p:sp>
          <p:sp>
            <p:nvSpPr>
              <p:cNvPr id="31" name="Freeform 22"/>
              <p:cNvSpPr>
                <a:spLocks/>
              </p:cNvSpPr>
              <p:nvPr/>
            </p:nvSpPr>
            <p:spPr bwMode="auto">
              <a:xfrm>
                <a:off x="827" y="1908"/>
                <a:ext cx="30" cy="198"/>
              </a:xfrm>
              <a:custGeom>
                <a:avLst/>
                <a:gdLst/>
                <a:ahLst/>
                <a:cxnLst>
                  <a:cxn ang="0">
                    <a:pos x="24" y="0"/>
                  </a:cxn>
                  <a:cxn ang="0">
                    <a:pos x="30" y="198"/>
                  </a:cxn>
                  <a:cxn ang="0">
                    <a:pos x="0" y="198"/>
                  </a:cxn>
                  <a:cxn ang="0">
                    <a:pos x="24" y="0"/>
                  </a:cxn>
                </a:cxnLst>
                <a:rect l="0" t="0" r="r" b="b"/>
                <a:pathLst>
                  <a:path w="30" h="198">
                    <a:moveTo>
                      <a:pt x="24" y="0"/>
                    </a:moveTo>
                    <a:lnTo>
                      <a:pt x="30" y="198"/>
                    </a:lnTo>
                    <a:lnTo>
                      <a:pt x="0" y="198"/>
                    </a:lnTo>
                    <a:lnTo>
                      <a:pt x="24" y="0"/>
                    </a:lnTo>
                    <a:close/>
                  </a:path>
                </a:pathLst>
              </a:custGeom>
              <a:solidFill>
                <a:srgbClr val="00FF00"/>
              </a:solidFill>
              <a:ln w="9525">
                <a:noFill/>
                <a:round/>
                <a:headEnd/>
                <a:tailEnd/>
              </a:ln>
            </p:spPr>
            <p:txBody>
              <a:bodyPr/>
              <a:lstStyle/>
              <a:p>
                <a:endParaRPr lang="en-GB"/>
              </a:p>
            </p:txBody>
          </p:sp>
          <p:sp>
            <p:nvSpPr>
              <p:cNvPr id="32" name="Freeform 23"/>
              <p:cNvSpPr>
                <a:spLocks/>
              </p:cNvSpPr>
              <p:nvPr/>
            </p:nvSpPr>
            <p:spPr bwMode="auto">
              <a:xfrm>
                <a:off x="947" y="1926"/>
                <a:ext cx="30" cy="180"/>
              </a:xfrm>
              <a:custGeom>
                <a:avLst/>
                <a:gdLst/>
                <a:ahLst/>
                <a:cxnLst>
                  <a:cxn ang="0">
                    <a:pos x="18" y="0"/>
                  </a:cxn>
                  <a:cxn ang="0">
                    <a:pos x="0" y="180"/>
                  </a:cxn>
                  <a:cxn ang="0">
                    <a:pos x="30" y="180"/>
                  </a:cxn>
                  <a:cxn ang="0">
                    <a:pos x="18" y="0"/>
                  </a:cxn>
                </a:cxnLst>
                <a:rect l="0" t="0" r="r" b="b"/>
                <a:pathLst>
                  <a:path w="30" h="180">
                    <a:moveTo>
                      <a:pt x="18" y="0"/>
                    </a:moveTo>
                    <a:lnTo>
                      <a:pt x="0" y="180"/>
                    </a:lnTo>
                    <a:lnTo>
                      <a:pt x="30" y="180"/>
                    </a:lnTo>
                    <a:lnTo>
                      <a:pt x="18" y="0"/>
                    </a:lnTo>
                    <a:close/>
                  </a:path>
                </a:pathLst>
              </a:custGeom>
              <a:solidFill>
                <a:srgbClr val="006000"/>
              </a:solidFill>
              <a:ln w="9525">
                <a:noFill/>
                <a:round/>
                <a:headEnd/>
                <a:tailEnd/>
              </a:ln>
            </p:spPr>
            <p:txBody>
              <a:bodyPr/>
              <a:lstStyle/>
              <a:p>
                <a:endParaRPr lang="en-GB"/>
              </a:p>
            </p:txBody>
          </p:sp>
          <p:sp>
            <p:nvSpPr>
              <p:cNvPr id="33" name="Freeform 24"/>
              <p:cNvSpPr>
                <a:spLocks/>
              </p:cNvSpPr>
              <p:nvPr/>
            </p:nvSpPr>
            <p:spPr bwMode="auto">
              <a:xfrm>
                <a:off x="959" y="1938"/>
                <a:ext cx="54" cy="174"/>
              </a:xfrm>
              <a:custGeom>
                <a:avLst/>
                <a:gdLst/>
                <a:ahLst/>
                <a:cxnLst>
                  <a:cxn ang="0">
                    <a:pos x="54" y="0"/>
                  </a:cxn>
                  <a:cxn ang="0">
                    <a:pos x="0" y="174"/>
                  </a:cxn>
                  <a:cxn ang="0">
                    <a:pos x="54" y="174"/>
                  </a:cxn>
                  <a:cxn ang="0">
                    <a:pos x="54" y="0"/>
                  </a:cxn>
                </a:cxnLst>
                <a:rect l="0" t="0" r="r" b="b"/>
                <a:pathLst>
                  <a:path w="54" h="174">
                    <a:moveTo>
                      <a:pt x="54" y="0"/>
                    </a:moveTo>
                    <a:lnTo>
                      <a:pt x="0" y="174"/>
                    </a:lnTo>
                    <a:lnTo>
                      <a:pt x="54" y="174"/>
                    </a:lnTo>
                    <a:lnTo>
                      <a:pt x="54" y="0"/>
                    </a:lnTo>
                    <a:close/>
                  </a:path>
                </a:pathLst>
              </a:custGeom>
              <a:solidFill>
                <a:srgbClr val="008000"/>
              </a:solidFill>
              <a:ln w="9525">
                <a:noFill/>
                <a:round/>
                <a:headEnd/>
                <a:tailEnd/>
              </a:ln>
            </p:spPr>
            <p:txBody>
              <a:bodyPr/>
              <a:lstStyle/>
              <a:p>
                <a:endParaRPr lang="en-GB"/>
              </a:p>
            </p:txBody>
          </p:sp>
          <p:sp>
            <p:nvSpPr>
              <p:cNvPr id="34" name="Freeform 25"/>
              <p:cNvSpPr>
                <a:spLocks/>
              </p:cNvSpPr>
              <p:nvPr/>
            </p:nvSpPr>
            <p:spPr bwMode="auto">
              <a:xfrm>
                <a:off x="965" y="1908"/>
                <a:ext cx="30" cy="204"/>
              </a:xfrm>
              <a:custGeom>
                <a:avLst/>
                <a:gdLst/>
                <a:ahLst/>
                <a:cxnLst>
                  <a:cxn ang="0">
                    <a:pos x="24" y="0"/>
                  </a:cxn>
                  <a:cxn ang="0">
                    <a:pos x="30" y="204"/>
                  </a:cxn>
                  <a:cxn ang="0">
                    <a:pos x="0" y="204"/>
                  </a:cxn>
                  <a:cxn ang="0">
                    <a:pos x="24" y="0"/>
                  </a:cxn>
                </a:cxnLst>
                <a:rect l="0" t="0" r="r" b="b"/>
                <a:pathLst>
                  <a:path w="30" h="204">
                    <a:moveTo>
                      <a:pt x="24" y="0"/>
                    </a:moveTo>
                    <a:lnTo>
                      <a:pt x="30" y="204"/>
                    </a:lnTo>
                    <a:lnTo>
                      <a:pt x="0" y="204"/>
                    </a:lnTo>
                    <a:lnTo>
                      <a:pt x="24" y="0"/>
                    </a:lnTo>
                    <a:close/>
                  </a:path>
                </a:pathLst>
              </a:custGeom>
              <a:solidFill>
                <a:srgbClr val="00FF00"/>
              </a:solidFill>
              <a:ln w="9525">
                <a:noFill/>
                <a:round/>
                <a:headEnd/>
                <a:tailEnd/>
              </a:ln>
            </p:spPr>
            <p:txBody>
              <a:bodyPr/>
              <a:lstStyle/>
              <a:p>
                <a:endParaRPr lang="en-GB"/>
              </a:p>
            </p:txBody>
          </p:sp>
          <p:sp>
            <p:nvSpPr>
              <p:cNvPr id="35" name="Freeform 26"/>
              <p:cNvSpPr>
                <a:spLocks/>
              </p:cNvSpPr>
              <p:nvPr/>
            </p:nvSpPr>
            <p:spPr bwMode="auto">
              <a:xfrm>
                <a:off x="1049"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36" name="Freeform 27"/>
              <p:cNvSpPr>
                <a:spLocks/>
              </p:cNvSpPr>
              <p:nvPr/>
            </p:nvSpPr>
            <p:spPr bwMode="auto">
              <a:xfrm>
                <a:off x="1043" y="1998"/>
                <a:ext cx="36" cy="108"/>
              </a:xfrm>
              <a:custGeom>
                <a:avLst/>
                <a:gdLst/>
                <a:ahLst/>
                <a:cxnLst>
                  <a:cxn ang="0">
                    <a:pos x="36" y="0"/>
                  </a:cxn>
                  <a:cxn ang="0">
                    <a:pos x="0" y="108"/>
                  </a:cxn>
                  <a:cxn ang="0">
                    <a:pos x="36" y="108"/>
                  </a:cxn>
                  <a:cxn ang="0">
                    <a:pos x="36" y="0"/>
                  </a:cxn>
                </a:cxnLst>
                <a:rect l="0" t="0" r="r" b="b"/>
                <a:pathLst>
                  <a:path w="36" h="108">
                    <a:moveTo>
                      <a:pt x="36" y="0"/>
                    </a:moveTo>
                    <a:lnTo>
                      <a:pt x="0" y="108"/>
                    </a:lnTo>
                    <a:lnTo>
                      <a:pt x="36" y="108"/>
                    </a:lnTo>
                    <a:lnTo>
                      <a:pt x="36" y="0"/>
                    </a:lnTo>
                    <a:close/>
                  </a:path>
                </a:pathLst>
              </a:custGeom>
              <a:solidFill>
                <a:srgbClr val="00A300"/>
              </a:solidFill>
              <a:ln w="9525">
                <a:noFill/>
                <a:round/>
                <a:headEnd/>
                <a:tailEnd/>
              </a:ln>
            </p:spPr>
            <p:txBody>
              <a:bodyPr/>
              <a:lstStyle/>
              <a:p>
                <a:endParaRPr lang="en-GB"/>
              </a:p>
            </p:txBody>
          </p:sp>
          <p:sp>
            <p:nvSpPr>
              <p:cNvPr id="37" name="Freeform 28"/>
              <p:cNvSpPr>
                <a:spLocks/>
              </p:cNvSpPr>
              <p:nvPr/>
            </p:nvSpPr>
            <p:spPr bwMode="auto">
              <a:xfrm>
                <a:off x="1007" y="1896"/>
                <a:ext cx="42" cy="210"/>
              </a:xfrm>
              <a:custGeom>
                <a:avLst/>
                <a:gdLst/>
                <a:ahLst/>
                <a:cxnLst>
                  <a:cxn ang="0">
                    <a:pos x="18" y="0"/>
                  </a:cxn>
                  <a:cxn ang="0">
                    <a:pos x="0" y="210"/>
                  </a:cxn>
                  <a:cxn ang="0">
                    <a:pos x="42" y="210"/>
                  </a:cxn>
                  <a:cxn ang="0">
                    <a:pos x="18" y="0"/>
                  </a:cxn>
                </a:cxnLst>
                <a:rect l="0" t="0" r="r" b="b"/>
                <a:pathLst>
                  <a:path w="42" h="210">
                    <a:moveTo>
                      <a:pt x="18" y="0"/>
                    </a:moveTo>
                    <a:lnTo>
                      <a:pt x="0" y="210"/>
                    </a:lnTo>
                    <a:lnTo>
                      <a:pt x="42" y="210"/>
                    </a:lnTo>
                    <a:lnTo>
                      <a:pt x="18" y="0"/>
                    </a:lnTo>
                    <a:close/>
                  </a:path>
                </a:pathLst>
              </a:custGeom>
              <a:solidFill>
                <a:srgbClr val="008000"/>
              </a:solidFill>
              <a:ln w="9525">
                <a:noFill/>
                <a:round/>
                <a:headEnd/>
                <a:tailEnd/>
              </a:ln>
            </p:spPr>
            <p:txBody>
              <a:bodyPr/>
              <a:lstStyle/>
              <a:p>
                <a:endParaRPr lang="en-GB"/>
              </a:p>
            </p:txBody>
          </p:sp>
          <p:sp>
            <p:nvSpPr>
              <p:cNvPr id="38" name="Freeform 29"/>
              <p:cNvSpPr>
                <a:spLocks/>
              </p:cNvSpPr>
              <p:nvPr/>
            </p:nvSpPr>
            <p:spPr bwMode="auto">
              <a:xfrm>
                <a:off x="1031" y="1902"/>
                <a:ext cx="30" cy="198"/>
              </a:xfrm>
              <a:custGeom>
                <a:avLst/>
                <a:gdLst/>
                <a:ahLst/>
                <a:cxnLst>
                  <a:cxn ang="0">
                    <a:pos x="12" y="0"/>
                  </a:cxn>
                  <a:cxn ang="0">
                    <a:pos x="0" y="198"/>
                  </a:cxn>
                  <a:cxn ang="0">
                    <a:pos x="30" y="198"/>
                  </a:cxn>
                  <a:cxn ang="0">
                    <a:pos x="12" y="0"/>
                  </a:cxn>
                </a:cxnLst>
                <a:rect l="0" t="0" r="r" b="b"/>
                <a:pathLst>
                  <a:path w="30" h="198">
                    <a:moveTo>
                      <a:pt x="12" y="0"/>
                    </a:moveTo>
                    <a:lnTo>
                      <a:pt x="0" y="198"/>
                    </a:lnTo>
                    <a:lnTo>
                      <a:pt x="30" y="198"/>
                    </a:lnTo>
                    <a:lnTo>
                      <a:pt x="12" y="0"/>
                    </a:lnTo>
                    <a:close/>
                  </a:path>
                </a:pathLst>
              </a:custGeom>
              <a:solidFill>
                <a:srgbClr val="00FF00"/>
              </a:solidFill>
              <a:ln w="9525">
                <a:noFill/>
                <a:round/>
                <a:headEnd/>
                <a:tailEnd/>
              </a:ln>
            </p:spPr>
            <p:txBody>
              <a:bodyPr/>
              <a:lstStyle/>
              <a:p>
                <a:endParaRPr lang="en-GB"/>
              </a:p>
            </p:txBody>
          </p:sp>
          <p:sp>
            <p:nvSpPr>
              <p:cNvPr id="39" name="Freeform 30"/>
              <p:cNvSpPr>
                <a:spLocks/>
              </p:cNvSpPr>
              <p:nvPr/>
            </p:nvSpPr>
            <p:spPr bwMode="auto">
              <a:xfrm>
                <a:off x="1199" y="1914"/>
                <a:ext cx="24" cy="186"/>
              </a:xfrm>
              <a:custGeom>
                <a:avLst/>
                <a:gdLst/>
                <a:ahLst/>
                <a:cxnLst>
                  <a:cxn ang="0">
                    <a:pos x="12" y="0"/>
                  </a:cxn>
                  <a:cxn ang="0">
                    <a:pos x="24" y="186"/>
                  </a:cxn>
                  <a:cxn ang="0">
                    <a:pos x="0" y="186"/>
                  </a:cxn>
                  <a:cxn ang="0">
                    <a:pos x="12" y="0"/>
                  </a:cxn>
                </a:cxnLst>
                <a:rect l="0" t="0" r="r" b="b"/>
                <a:pathLst>
                  <a:path w="24" h="186">
                    <a:moveTo>
                      <a:pt x="12" y="0"/>
                    </a:moveTo>
                    <a:lnTo>
                      <a:pt x="24" y="186"/>
                    </a:lnTo>
                    <a:lnTo>
                      <a:pt x="0" y="186"/>
                    </a:lnTo>
                    <a:lnTo>
                      <a:pt x="12" y="0"/>
                    </a:lnTo>
                    <a:close/>
                  </a:path>
                </a:pathLst>
              </a:custGeom>
              <a:solidFill>
                <a:srgbClr val="006000"/>
              </a:solidFill>
              <a:ln w="9525">
                <a:noFill/>
                <a:round/>
                <a:headEnd/>
                <a:tailEnd/>
              </a:ln>
            </p:spPr>
            <p:txBody>
              <a:bodyPr/>
              <a:lstStyle/>
              <a:p>
                <a:endParaRPr lang="en-GB"/>
              </a:p>
            </p:txBody>
          </p:sp>
          <p:sp>
            <p:nvSpPr>
              <p:cNvPr id="40" name="Freeform 31"/>
              <p:cNvSpPr>
                <a:spLocks/>
              </p:cNvSpPr>
              <p:nvPr/>
            </p:nvSpPr>
            <p:spPr bwMode="auto">
              <a:xfrm>
                <a:off x="1193" y="1998"/>
                <a:ext cx="36" cy="108"/>
              </a:xfrm>
              <a:custGeom>
                <a:avLst/>
                <a:gdLst/>
                <a:ahLst/>
                <a:cxnLst>
                  <a:cxn ang="0">
                    <a:pos x="36" y="0"/>
                  </a:cxn>
                  <a:cxn ang="0">
                    <a:pos x="0" y="108"/>
                  </a:cxn>
                  <a:cxn ang="0">
                    <a:pos x="30" y="108"/>
                  </a:cxn>
                  <a:cxn ang="0">
                    <a:pos x="36" y="0"/>
                  </a:cxn>
                </a:cxnLst>
                <a:rect l="0" t="0" r="r" b="b"/>
                <a:pathLst>
                  <a:path w="36" h="108">
                    <a:moveTo>
                      <a:pt x="36" y="0"/>
                    </a:moveTo>
                    <a:lnTo>
                      <a:pt x="0" y="108"/>
                    </a:lnTo>
                    <a:lnTo>
                      <a:pt x="30" y="108"/>
                    </a:lnTo>
                    <a:lnTo>
                      <a:pt x="36" y="0"/>
                    </a:lnTo>
                    <a:close/>
                  </a:path>
                </a:pathLst>
              </a:custGeom>
              <a:solidFill>
                <a:srgbClr val="00A300"/>
              </a:solidFill>
              <a:ln w="9525">
                <a:noFill/>
                <a:round/>
                <a:headEnd/>
                <a:tailEnd/>
              </a:ln>
            </p:spPr>
            <p:txBody>
              <a:bodyPr/>
              <a:lstStyle/>
              <a:p>
                <a:endParaRPr lang="en-GB"/>
              </a:p>
            </p:txBody>
          </p:sp>
          <p:sp>
            <p:nvSpPr>
              <p:cNvPr id="41" name="Freeform 32"/>
              <p:cNvSpPr>
                <a:spLocks/>
              </p:cNvSpPr>
              <p:nvPr/>
            </p:nvSpPr>
            <p:spPr bwMode="auto">
              <a:xfrm>
                <a:off x="1169"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42" name="Freeform 33"/>
              <p:cNvSpPr>
                <a:spLocks/>
              </p:cNvSpPr>
              <p:nvPr/>
            </p:nvSpPr>
            <p:spPr bwMode="auto">
              <a:xfrm>
                <a:off x="1181" y="1902"/>
                <a:ext cx="30" cy="204"/>
              </a:xfrm>
              <a:custGeom>
                <a:avLst/>
                <a:gdLst/>
                <a:ahLst/>
                <a:cxnLst>
                  <a:cxn ang="0">
                    <a:pos x="6" y="0"/>
                  </a:cxn>
                  <a:cxn ang="0">
                    <a:pos x="0" y="204"/>
                  </a:cxn>
                  <a:cxn ang="0">
                    <a:pos x="30" y="198"/>
                  </a:cxn>
                  <a:cxn ang="0">
                    <a:pos x="6" y="0"/>
                  </a:cxn>
                </a:cxnLst>
                <a:rect l="0" t="0" r="r" b="b"/>
                <a:pathLst>
                  <a:path w="30" h="204">
                    <a:moveTo>
                      <a:pt x="6" y="0"/>
                    </a:moveTo>
                    <a:lnTo>
                      <a:pt x="0" y="204"/>
                    </a:lnTo>
                    <a:lnTo>
                      <a:pt x="30" y="198"/>
                    </a:lnTo>
                    <a:lnTo>
                      <a:pt x="6" y="0"/>
                    </a:lnTo>
                    <a:close/>
                  </a:path>
                </a:pathLst>
              </a:custGeom>
              <a:solidFill>
                <a:srgbClr val="00FF00"/>
              </a:solidFill>
              <a:ln w="9525">
                <a:noFill/>
                <a:round/>
                <a:headEnd/>
                <a:tailEnd/>
              </a:ln>
            </p:spPr>
            <p:txBody>
              <a:bodyPr/>
              <a:lstStyle/>
              <a:p>
                <a:endParaRPr lang="en-GB"/>
              </a:p>
            </p:txBody>
          </p:sp>
          <p:sp>
            <p:nvSpPr>
              <p:cNvPr id="43" name="Freeform 34"/>
              <p:cNvSpPr>
                <a:spLocks/>
              </p:cNvSpPr>
              <p:nvPr/>
            </p:nvSpPr>
            <p:spPr bwMode="auto">
              <a:xfrm>
                <a:off x="1145"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44" name="Freeform 35"/>
              <p:cNvSpPr>
                <a:spLocks/>
              </p:cNvSpPr>
              <p:nvPr/>
            </p:nvSpPr>
            <p:spPr bwMode="auto">
              <a:xfrm>
                <a:off x="1139" y="1998"/>
                <a:ext cx="36" cy="108"/>
              </a:xfrm>
              <a:custGeom>
                <a:avLst/>
                <a:gdLst/>
                <a:ahLst/>
                <a:cxnLst>
                  <a:cxn ang="0">
                    <a:pos x="36" y="0"/>
                  </a:cxn>
                  <a:cxn ang="0">
                    <a:pos x="0" y="108"/>
                  </a:cxn>
                  <a:cxn ang="0">
                    <a:pos x="36" y="108"/>
                  </a:cxn>
                  <a:cxn ang="0">
                    <a:pos x="36" y="0"/>
                  </a:cxn>
                </a:cxnLst>
                <a:rect l="0" t="0" r="r" b="b"/>
                <a:pathLst>
                  <a:path w="36" h="108">
                    <a:moveTo>
                      <a:pt x="36" y="0"/>
                    </a:moveTo>
                    <a:lnTo>
                      <a:pt x="0" y="108"/>
                    </a:lnTo>
                    <a:lnTo>
                      <a:pt x="36" y="108"/>
                    </a:lnTo>
                    <a:lnTo>
                      <a:pt x="36" y="0"/>
                    </a:lnTo>
                    <a:close/>
                  </a:path>
                </a:pathLst>
              </a:custGeom>
              <a:solidFill>
                <a:srgbClr val="00A300"/>
              </a:solidFill>
              <a:ln w="9525">
                <a:noFill/>
                <a:round/>
                <a:headEnd/>
                <a:tailEnd/>
              </a:ln>
            </p:spPr>
            <p:txBody>
              <a:bodyPr/>
              <a:lstStyle/>
              <a:p>
                <a:endParaRPr lang="en-GB"/>
              </a:p>
            </p:txBody>
          </p:sp>
          <p:sp>
            <p:nvSpPr>
              <p:cNvPr id="45" name="Freeform 36"/>
              <p:cNvSpPr>
                <a:spLocks/>
              </p:cNvSpPr>
              <p:nvPr/>
            </p:nvSpPr>
            <p:spPr bwMode="auto">
              <a:xfrm>
                <a:off x="1115" y="1932"/>
                <a:ext cx="48" cy="174"/>
              </a:xfrm>
              <a:custGeom>
                <a:avLst/>
                <a:gdLst/>
                <a:ahLst/>
                <a:cxnLst>
                  <a:cxn ang="0">
                    <a:pos x="0" y="0"/>
                  </a:cxn>
                  <a:cxn ang="0">
                    <a:pos x="48" y="174"/>
                  </a:cxn>
                  <a:cxn ang="0">
                    <a:pos x="6" y="174"/>
                  </a:cxn>
                  <a:cxn ang="0">
                    <a:pos x="0" y="0"/>
                  </a:cxn>
                </a:cxnLst>
                <a:rect l="0" t="0" r="r" b="b"/>
                <a:pathLst>
                  <a:path w="48" h="174">
                    <a:moveTo>
                      <a:pt x="0" y="0"/>
                    </a:moveTo>
                    <a:lnTo>
                      <a:pt x="48" y="174"/>
                    </a:lnTo>
                    <a:lnTo>
                      <a:pt x="6" y="174"/>
                    </a:lnTo>
                    <a:lnTo>
                      <a:pt x="0" y="0"/>
                    </a:lnTo>
                    <a:close/>
                  </a:path>
                </a:pathLst>
              </a:custGeom>
              <a:solidFill>
                <a:srgbClr val="008000"/>
              </a:solidFill>
              <a:ln w="9525">
                <a:noFill/>
                <a:round/>
                <a:headEnd/>
                <a:tailEnd/>
              </a:ln>
            </p:spPr>
            <p:txBody>
              <a:bodyPr/>
              <a:lstStyle/>
              <a:p>
                <a:endParaRPr lang="en-GB"/>
              </a:p>
            </p:txBody>
          </p:sp>
          <p:sp>
            <p:nvSpPr>
              <p:cNvPr id="46" name="Freeform 37"/>
              <p:cNvSpPr>
                <a:spLocks/>
              </p:cNvSpPr>
              <p:nvPr/>
            </p:nvSpPr>
            <p:spPr bwMode="auto">
              <a:xfrm>
                <a:off x="1133" y="1902"/>
                <a:ext cx="24" cy="204"/>
              </a:xfrm>
              <a:custGeom>
                <a:avLst/>
                <a:gdLst/>
                <a:ahLst/>
                <a:cxnLst>
                  <a:cxn ang="0">
                    <a:pos x="0" y="0"/>
                  </a:cxn>
                  <a:cxn ang="0">
                    <a:pos x="0" y="204"/>
                  </a:cxn>
                  <a:cxn ang="0">
                    <a:pos x="24" y="198"/>
                  </a:cxn>
                  <a:cxn ang="0">
                    <a:pos x="0" y="0"/>
                  </a:cxn>
                </a:cxnLst>
                <a:rect l="0" t="0" r="r" b="b"/>
                <a:pathLst>
                  <a:path w="24" h="204">
                    <a:moveTo>
                      <a:pt x="0" y="0"/>
                    </a:moveTo>
                    <a:lnTo>
                      <a:pt x="0" y="204"/>
                    </a:lnTo>
                    <a:lnTo>
                      <a:pt x="24" y="198"/>
                    </a:lnTo>
                    <a:lnTo>
                      <a:pt x="0" y="0"/>
                    </a:lnTo>
                    <a:close/>
                  </a:path>
                </a:pathLst>
              </a:custGeom>
              <a:solidFill>
                <a:srgbClr val="00FF00"/>
              </a:solidFill>
              <a:ln w="9525">
                <a:noFill/>
                <a:round/>
                <a:headEnd/>
                <a:tailEnd/>
              </a:ln>
            </p:spPr>
            <p:txBody>
              <a:bodyPr/>
              <a:lstStyle/>
              <a:p>
                <a:endParaRPr lang="en-GB"/>
              </a:p>
            </p:txBody>
          </p:sp>
          <p:sp>
            <p:nvSpPr>
              <p:cNvPr id="47" name="Freeform 38"/>
              <p:cNvSpPr>
                <a:spLocks/>
              </p:cNvSpPr>
              <p:nvPr/>
            </p:nvSpPr>
            <p:spPr bwMode="auto">
              <a:xfrm>
                <a:off x="1079" y="1920"/>
                <a:ext cx="24" cy="186"/>
              </a:xfrm>
              <a:custGeom>
                <a:avLst/>
                <a:gdLst/>
                <a:ahLst/>
                <a:cxnLst>
                  <a:cxn ang="0">
                    <a:pos x="12" y="0"/>
                  </a:cxn>
                  <a:cxn ang="0">
                    <a:pos x="0" y="186"/>
                  </a:cxn>
                  <a:cxn ang="0">
                    <a:pos x="24" y="180"/>
                  </a:cxn>
                  <a:cxn ang="0">
                    <a:pos x="12" y="0"/>
                  </a:cxn>
                </a:cxnLst>
                <a:rect l="0" t="0" r="r" b="b"/>
                <a:pathLst>
                  <a:path w="24" h="186">
                    <a:moveTo>
                      <a:pt x="12" y="0"/>
                    </a:moveTo>
                    <a:lnTo>
                      <a:pt x="0" y="186"/>
                    </a:lnTo>
                    <a:lnTo>
                      <a:pt x="24" y="180"/>
                    </a:lnTo>
                    <a:lnTo>
                      <a:pt x="12" y="0"/>
                    </a:lnTo>
                    <a:close/>
                  </a:path>
                </a:pathLst>
              </a:custGeom>
              <a:solidFill>
                <a:srgbClr val="006000"/>
              </a:solidFill>
              <a:ln w="9525">
                <a:noFill/>
                <a:round/>
                <a:headEnd/>
                <a:tailEnd/>
              </a:ln>
            </p:spPr>
            <p:txBody>
              <a:bodyPr/>
              <a:lstStyle/>
              <a:p>
                <a:endParaRPr lang="en-GB"/>
              </a:p>
            </p:txBody>
          </p:sp>
          <p:sp>
            <p:nvSpPr>
              <p:cNvPr id="48" name="Freeform 39"/>
              <p:cNvSpPr>
                <a:spLocks/>
              </p:cNvSpPr>
              <p:nvPr/>
            </p:nvSpPr>
            <p:spPr bwMode="auto">
              <a:xfrm>
                <a:off x="1073" y="2004"/>
                <a:ext cx="36" cy="102"/>
              </a:xfrm>
              <a:custGeom>
                <a:avLst/>
                <a:gdLst/>
                <a:ahLst/>
                <a:cxnLst>
                  <a:cxn ang="0">
                    <a:pos x="0" y="0"/>
                  </a:cxn>
                  <a:cxn ang="0">
                    <a:pos x="36" y="102"/>
                  </a:cxn>
                  <a:cxn ang="0">
                    <a:pos x="6" y="102"/>
                  </a:cxn>
                  <a:cxn ang="0">
                    <a:pos x="0" y="0"/>
                  </a:cxn>
                </a:cxnLst>
                <a:rect l="0" t="0" r="r" b="b"/>
                <a:pathLst>
                  <a:path w="36" h="102">
                    <a:moveTo>
                      <a:pt x="0" y="0"/>
                    </a:moveTo>
                    <a:lnTo>
                      <a:pt x="36" y="102"/>
                    </a:lnTo>
                    <a:lnTo>
                      <a:pt x="6" y="102"/>
                    </a:lnTo>
                    <a:lnTo>
                      <a:pt x="0" y="0"/>
                    </a:lnTo>
                    <a:close/>
                  </a:path>
                </a:pathLst>
              </a:custGeom>
              <a:solidFill>
                <a:srgbClr val="00A300"/>
              </a:solidFill>
              <a:ln w="9525">
                <a:noFill/>
                <a:round/>
                <a:headEnd/>
                <a:tailEnd/>
              </a:ln>
            </p:spPr>
            <p:txBody>
              <a:bodyPr/>
              <a:lstStyle/>
              <a:p>
                <a:endParaRPr lang="en-GB"/>
              </a:p>
            </p:txBody>
          </p:sp>
          <p:sp>
            <p:nvSpPr>
              <p:cNvPr id="49" name="Freeform 40"/>
              <p:cNvSpPr>
                <a:spLocks/>
              </p:cNvSpPr>
              <p:nvPr/>
            </p:nvSpPr>
            <p:spPr bwMode="auto">
              <a:xfrm>
                <a:off x="1091" y="1938"/>
                <a:ext cx="42" cy="168"/>
              </a:xfrm>
              <a:custGeom>
                <a:avLst/>
                <a:gdLst/>
                <a:ahLst/>
                <a:cxnLst>
                  <a:cxn ang="0">
                    <a:pos x="42" y="0"/>
                  </a:cxn>
                  <a:cxn ang="0">
                    <a:pos x="0" y="168"/>
                  </a:cxn>
                  <a:cxn ang="0">
                    <a:pos x="42" y="168"/>
                  </a:cxn>
                  <a:cxn ang="0">
                    <a:pos x="42" y="0"/>
                  </a:cxn>
                </a:cxnLst>
                <a:rect l="0" t="0" r="r" b="b"/>
                <a:pathLst>
                  <a:path w="42" h="168">
                    <a:moveTo>
                      <a:pt x="42" y="0"/>
                    </a:moveTo>
                    <a:lnTo>
                      <a:pt x="0" y="168"/>
                    </a:lnTo>
                    <a:lnTo>
                      <a:pt x="42" y="168"/>
                    </a:lnTo>
                    <a:lnTo>
                      <a:pt x="42" y="0"/>
                    </a:lnTo>
                    <a:close/>
                  </a:path>
                </a:pathLst>
              </a:custGeom>
              <a:solidFill>
                <a:srgbClr val="008000"/>
              </a:solidFill>
              <a:ln w="9525">
                <a:noFill/>
                <a:round/>
                <a:headEnd/>
                <a:tailEnd/>
              </a:ln>
            </p:spPr>
            <p:txBody>
              <a:bodyPr/>
              <a:lstStyle/>
              <a:p>
                <a:endParaRPr lang="en-GB"/>
              </a:p>
            </p:txBody>
          </p:sp>
          <p:sp>
            <p:nvSpPr>
              <p:cNvPr id="50" name="Freeform 41"/>
              <p:cNvSpPr>
                <a:spLocks/>
              </p:cNvSpPr>
              <p:nvPr/>
            </p:nvSpPr>
            <p:spPr bwMode="auto">
              <a:xfrm>
                <a:off x="1091" y="1908"/>
                <a:ext cx="30" cy="198"/>
              </a:xfrm>
              <a:custGeom>
                <a:avLst/>
                <a:gdLst/>
                <a:ahLst/>
                <a:cxnLst>
                  <a:cxn ang="0">
                    <a:pos x="24" y="0"/>
                  </a:cxn>
                  <a:cxn ang="0">
                    <a:pos x="30" y="198"/>
                  </a:cxn>
                  <a:cxn ang="0">
                    <a:pos x="0" y="198"/>
                  </a:cxn>
                  <a:cxn ang="0">
                    <a:pos x="24" y="0"/>
                  </a:cxn>
                </a:cxnLst>
                <a:rect l="0" t="0" r="r" b="b"/>
                <a:pathLst>
                  <a:path w="30" h="198">
                    <a:moveTo>
                      <a:pt x="24" y="0"/>
                    </a:moveTo>
                    <a:lnTo>
                      <a:pt x="30" y="198"/>
                    </a:lnTo>
                    <a:lnTo>
                      <a:pt x="0" y="198"/>
                    </a:lnTo>
                    <a:lnTo>
                      <a:pt x="24" y="0"/>
                    </a:lnTo>
                    <a:close/>
                  </a:path>
                </a:pathLst>
              </a:custGeom>
              <a:solidFill>
                <a:srgbClr val="00FF00"/>
              </a:solidFill>
              <a:ln w="9525">
                <a:noFill/>
                <a:round/>
                <a:headEnd/>
                <a:tailEnd/>
              </a:ln>
            </p:spPr>
            <p:txBody>
              <a:bodyPr/>
              <a:lstStyle/>
              <a:p>
                <a:endParaRPr lang="en-GB"/>
              </a:p>
            </p:txBody>
          </p:sp>
          <p:sp>
            <p:nvSpPr>
              <p:cNvPr id="51" name="Freeform 42"/>
              <p:cNvSpPr>
                <a:spLocks/>
              </p:cNvSpPr>
              <p:nvPr/>
            </p:nvSpPr>
            <p:spPr bwMode="auto">
              <a:xfrm>
                <a:off x="1211" y="1926"/>
                <a:ext cx="30" cy="180"/>
              </a:xfrm>
              <a:custGeom>
                <a:avLst/>
                <a:gdLst/>
                <a:ahLst/>
                <a:cxnLst>
                  <a:cxn ang="0">
                    <a:pos x="18" y="0"/>
                  </a:cxn>
                  <a:cxn ang="0">
                    <a:pos x="0" y="180"/>
                  </a:cxn>
                  <a:cxn ang="0">
                    <a:pos x="30" y="180"/>
                  </a:cxn>
                  <a:cxn ang="0">
                    <a:pos x="18" y="0"/>
                  </a:cxn>
                </a:cxnLst>
                <a:rect l="0" t="0" r="r" b="b"/>
                <a:pathLst>
                  <a:path w="30" h="180">
                    <a:moveTo>
                      <a:pt x="18" y="0"/>
                    </a:moveTo>
                    <a:lnTo>
                      <a:pt x="0" y="180"/>
                    </a:lnTo>
                    <a:lnTo>
                      <a:pt x="30" y="180"/>
                    </a:lnTo>
                    <a:lnTo>
                      <a:pt x="18" y="0"/>
                    </a:lnTo>
                    <a:close/>
                  </a:path>
                </a:pathLst>
              </a:custGeom>
              <a:solidFill>
                <a:srgbClr val="006000"/>
              </a:solidFill>
              <a:ln w="9525">
                <a:noFill/>
                <a:round/>
                <a:headEnd/>
                <a:tailEnd/>
              </a:ln>
            </p:spPr>
            <p:txBody>
              <a:bodyPr/>
              <a:lstStyle/>
              <a:p>
                <a:endParaRPr lang="en-GB"/>
              </a:p>
            </p:txBody>
          </p:sp>
          <p:sp>
            <p:nvSpPr>
              <p:cNvPr id="52" name="Freeform 43"/>
              <p:cNvSpPr>
                <a:spLocks/>
              </p:cNvSpPr>
              <p:nvPr/>
            </p:nvSpPr>
            <p:spPr bwMode="auto">
              <a:xfrm>
                <a:off x="1223" y="1938"/>
                <a:ext cx="54" cy="174"/>
              </a:xfrm>
              <a:custGeom>
                <a:avLst/>
                <a:gdLst/>
                <a:ahLst/>
                <a:cxnLst>
                  <a:cxn ang="0">
                    <a:pos x="54" y="0"/>
                  </a:cxn>
                  <a:cxn ang="0">
                    <a:pos x="0" y="174"/>
                  </a:cxn>
                  <a:cxn ang="0">
                    <a:pos x="54" y="174"/>
                  </a:cxn>
                  <a:cxn ang="0">
                    <a:pos x="54" y="0"/>
                  </a:cxn>
                </a:cxnLst>
                <a:rect l="0" t="0" r="r" b="b"/>
                <a:pathLst>
                  <a:path w="54" h="174">
                    <a:moveTo>
                      <a:pt x="54" y="0"/>
                    </a:moveTo>
                    <a:lnTo>
                      <a:pt x="0" y="174"/>
                    </a:lnTo>
                    <a:lnTo>
                      <a:pt x="54" y="174"/>
                    </a:lnTo>
                    <a:lnTo>
                      <a:pt x="54" y="0"/>
                    </a:lnTo>
                    <a:close/>
                  </a:path>
                </a:pathLst>
              </a:custGeom>
              <a:solidFill>
                <a:srgbClr val="008000"/>
              </a:solidFill>
              <a:ln w="9525">
                <a:noFill/>
                <a:round/>
                <a:headEnd/>
                <a:tailEnd/>
              </a:ln>
            </p:spPr>
            <p:txBody>
              <a:bodyPr/>
              <a:lstStyle/>
              <a:p>
                <a:endParaRPr lang="en-GB"/>
              </a:p>
            </p:txBody>
          </p:sp>
          <p:sp>
            <p:nvSpPr>
              <p:cNvPr id="53" name="Freeform 44"/>
              <p:cNvSpPr>
                <a:spLocks/>
              </p:cNvSpPr>
              <p:nvPr/>
            </p:nvSpPr>
            <p:spPr bwMode="auto">
              <a:xfrm>
                <a:off x="1229" y="1908"/>
                <a:ext cx="30" cy="204"/>
              </a:xfrm>
              <a:custGeom>
                <a:avLst/>
                <a:gdLst/>
                <a:ahLst/>
                <a:cxnLst>
                  <a:cxn ang="0">
                    <a:pos x="24" y="0"/>
                  </a:cxn>
                  <a:cxn ang="0">
                    <a:pos x="30" y="204"/>
                  </a:cxn>
                  <a:cxn ang="0">
                    <a:pos x="0" y="204"/>
                  </a:cxn>
                  <a:cxn ang="0">
                    <a:pos x="24" y="0"/>
                  </a:cxn>
                </a:cxnLst>
                <a:rect l="0" t="0" r="r" b="b"/>
                <a:pathLst>
                  <a:path w="30" h="204">
                    <a:moveTo>
                      <a:pt x="24" y="0"/>
                    </a:moveTo>
                    <a:lnTo>
                      <a:pt x="30" y="204"/>
                    </a:lnTo>
                    <a:lnTo>
                      <a:pt x="0" y="204"/>
                    </a:lnTo>
                    <a:lnTo>
                      <a:pt x="24" y="0"/>
                    </a:lnTo>
                    <a:close/>
                  </a:path>
                </a:pathLst>
              </a:custGeom>
              <a:solidFill>
                <a:srgbClr val="00FF00"/>
              </a:solidFill>
              <a:ln w="9525">
                <a:noFill/>
                <a:round/>
                <a:headEnd/>
                <a:tailEnd/>
              </a:ln>
            </p:spPr>
            <p:txBody>
              <a:bodyPr/>
              <a:lstStyle/>
              <a:p>
                <a:endParaRPr lang="en-GB"/>
              </a:p>
            </p:txBody>
          </p:sp>
          <p:sp>
            <p:nvSpPr>
              <p:cNvPr id="54" name="Freeform 45"/>
              <p:cNvSpPr>
                <a:spLocks/>
              </p:cNvSpPr>
              <p:nvPr/>
            </p:nvSpPr>
            <p:spPr bwMode="auto">
              <a:xfrm>
                <a:off x="1313"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55" name="Freeform 46"/>
              <p:cNvSpPr>
                <a:spLocks/>
              </p:cNvSpPr>
              <p:nvPr/>
            </p:nvSpPr>
            <p:spPr bwMode="auto">
              <a:xfrm>
                <a:off x="1307" y="1998"/>
                <a:ext cx="42" cy="108"/>
              </a:xfrm>
              <a:custGeom>
                <a:avLst/>
                <a:gdLst/>
                <a:ahLst/>
                <a:cxnLst>
                  <a:cxn ang="0">
                    <a:pos x="42" y="0"/>
                  </a:cxn>
                  <a:cxn ang="0">
                    <a:pos x="0" y="108"/>
                  </a:cxn>
                  <a:cxn ang="0">
                    <a:pos x="36" y="108"/>
                  </a:cxn>
                  <a:cxn ang="0">
                    <a:pos x="42" y="0"/>
                  </a:cxn>
                </a:cxnLst>
                <a:rect l="0" t="0" r="r" b="b"/>
                <a:pathLst>
                  <a:path w="42" h="108">
                    <a:moveTo>
                      <a:pt x="42" y="0"/>
                    </a:moveTo>
                    <a:lnTo>
                      <a:pt x="0" y="108"/>
                    </a:lnTo>
                    <a:lnTo>
                      <a:pt x="36" y="108"/>
                    </a:lnTo>
                    <a:lnTo>
                      <a:pt x="42" y="0"/>
                    </a:lnTo>
                    <a:close/>
                  </a:path>
                </a:pathLst>
              </a:custGeom>
              <a:solidFill>
                <a:srgbClr val="00A300"/>
              </a:solidFill>
              <a:ln w="9525">
                <a:noFill/>
                <a:round/>
                <a:headEnd/>
                <a:tailEnd/>
              </a:ln>
            </p:spPr>
            <p:txBody>
              <a:bodyPr/>
              <a:lstStyle/>
              <a:p>
                <a:endParaRPr lang="en-GB"/>
              </a:p>
            </p:txBody>
          </p:sp>
          <p:sp>
            <p:nvSpPr>
              <p:cNvPr id="56" name="Freeform 47"/>
              <p:cNvSpPr>
                <a:spLocks/>
              </p:cNvSpPr>
              <p:nvPr/>
            </p:nvSpPr>
            <p:spPr bwMode="auto">
              <a:xfrm>
                <a:off x="1271" y="1896"/>
                <a:ext cx="42" cy="210"/>
              </a:xfrm>
              <a:custGeom>
                <a:avLst/>
                <a:gdLst/>
                <a:ahLst/>
                <a:cxnLst>
                  <a:cxn ang="0">
                    <a:pos x="18" y="0"/>
                  </a:cxn>
                  <a:cxn ang="0">
                    <a:pos x="0" y="210"/>
                  </a:cxn>
                  <a:cxn ang="0">
                    <a:pos x="42" y="210"/>
                  </a:cxn>
                  <a:cxn ang="0">
                    <a:pos x="18" y="0"/>
                  </a:cxn>
                </a:cxnLst>
                <a:rect l="0" t="0" r="r" b="b"/>
                <a:pathLst>
                  <a:path w="42" h="210">
                    <a:moveTo>
                      <a:pt x="18" y="0"/>
                    </a:moveTo>
                    <a:lnTo>
                      <a:pt x="0" y="210"/>
                    </a:lnTo>
                    <a:lnTo>
                      <a:pt x="42" y="210"/>
                    </a:lnTo>
                    <a:lnTo>
                      <a:pt x="18" y="0"/>
                    </a:lnTo>
                    <a:close/>
                  </a:path>
                </a:pathLst>
              </a:custGeom>
              <a:solidFill>
                <a:srgbClr val="008000"/>
              </a:solidFill>
              <a:ln w="9525">
                <a:noFill/>
                <a:round/>
                <a:headEnd/>
                <a:tailEnd/>
              </a:ln>
            </p:spPr>
            <p:txBody>
              <a:bodyPr/>
              <a:lstStyle/>
              <a:p>
                <a:endParaRPr lang="en-GB"/>
              </a:p>
            </p:txBody>
          </p:sp>
          <p:sp>
            <p:nvSpPr>
              <p:cNvPr id="57" name="Freeform 48"/>
              <p:cNvSpPr>
                <a:spLocks/>
              </p:cNvSpPr>
              <p:nvPr/>
            </p:nvSpPr>
            <p:spPr bwMode="auto">
              <a:xfrm>
                <a:off x="1301" y="1902"/>
                <a:ext cx="30" cy="198"/>
              </a:xfrm>
              <a:custGeom>
                <a:avLst/>
                <a:gdLst/>
                <a:ahLst/>
                <a:cxnLst>
                  <a:cxn ang="0">
                    <a:pos x="6" y="0"/>
                  </a:cxn>
                  <a:cxn ang="0">
                    <a:pos x="0" y="198"/>
                  </a:cxn>
                  <a:cxn ang="0">
                    <a:pos x="30" y="198"/>
                  </a:cxn>
                  <a:cxn ang="0">
                    <a:pos x="6" y="0"/>
                  </a:cxn>
                </a:cxnLst>
                <a:rect l="0" t="0" r="r" b="b"/>
                <a:pathLst>
                  <a:path w="30" h="198">
                    <a:moveTo>
                      <a:pt x="6" y="0"/>
                    </a:moveTo>
                    <a:lnTo>
                      <a:pt x="0" y="198"/>
                    </a:lnTo>
                    <a:lnTo>
                      <a:pt x="30" y="198"/>
                    </a:lnTo>
                    <a:lnTo>
                      <a:pt x="6" y="0"/>
                    </a:lnTo>
                    <a:close/>
                  </a:path>
                </a:pathLst>
              </a:custGeom>
              <a:solidFill>
                <a:srgbClr val="00FF00"/>
              </a:solidFill>
              <a:ln w="9525">
                <a:noFill/>
                <a:round/>
                <a:headEnd/>
                <a:tailEnd/>
              </a:ln>
            </p:spPr>
            <p:txBody>
              <a:bodyPr/>
              <a:lstStyle/>
              <a:p>
                <a:endParaRPr lang="en-GB"/>
              </a:p>
            </p:txBody>
          </p:sp>
          <p:sp>
            <p:nvSpPr>
              <p:cNvPr id="58" name="Freeform 49"/>
              <p:cNvSpPr>
                <a:spLocks/>
              </p:cNvSpPr>
              <p:nvPr/>
            </p:nvSpPr>
            <p:spPr bwMode="auto">
              <a:xfrm>
                <a:off x="1456"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59" name="Freeform 50"/>
              <p:cNvSpPr>
                <a:spLocks/>
              </p:cNvSpPr>
              <p:nvPr/>
            </p:nvSpPr>
            <p:spPr bwMode="auto">
              <a:xfrm>
                <a:off x="1450" y="1998"/>
                <a:ext cx="36" cy="108"/>
              </a:xfrm>
              <a:custGeom>
                <a:avLst/>
                <a:gdLst/>
                <a:ahLst/>
                <a:cxnLst>
                  <a:cxn ang="0">
                    <a:pos x="36" y="0"/>
                  </a:cxn>
                  <a:cxn ang="0">
                    <a:pos x="0" y="108"/>
                  </a:cxn>
                  <a:cxn ang="0">
                    <a:pos x="36" y="108"/>
                  </a:cxn>
                  <a:cxn ang="0">
                    <a:pos x="36" y="0"/>
                  </a:cxn>
                </a:cxnLst>
                <a:rect l="0" t="0" r="r" b="b"/>
                <a:pathLst>
                  <a:path w="36" h="108">
                    <a:moveTo>
                      <a:pt x="36" y="0"/>
                    </a:moveTo>
                    <a:lnTo>
                      <a:pt x="0" y="108"/>
                    </a:lnTo>
                    <a:lnTo>
                      <a:pt x="36" y="108"/>
                    </a:lnTo>
                    <a:lnTo>
                      <a:pt x="36" y="0"/>
                    </a:lnTo>
                    <a:close/>
                  </a:path>
                </a:pathLst>
              </a:custGeom>
              <a:solidFill>
                <a:srgbClr val="00A300"/>
              </a:solidFill>
              <a:ln w="9525">
                <a:noFill/>
                <a:round/>
                <a:headEnd/>
                <a:tailEnd/>
              </a:ln>
            </p:spPr>
            <p:txBody>
              <a:bodyPr/>
              <a:lstStyle/>
              <a:p>
                <a:endParaRPr lang="en-GB"/>
              </a:p>
            </p:txBody>
          </p:sp>
          <p:sp>
            <p:nvSpPr>
              <p:cNvPr id="60" name="Freeform 51"/>
              <p:cNvSpPr>
                <a:spLocks/>
              </p:cNvSpPr>
              <p:nvPr/>
            </p:nvSpPr>
            <p:spPr bwMode="auto">
              <a:xfrm>
                <a:off x="1427" y="1932"/>
                <a:ext cx="47" cy="174"/>
              </a:xfrm>
              <a:custGeom>
                <a:avLst/>
                <a:gdLst/>
                <a:ahLst/>
                <a:cxnLst>
                  <a:cxn ang="0">
                    <a:pos x="0" y="0"/>
                  </a:cxn>
                  <a:cxn ang="0">
                    <a:pos x="47" y="174"/>
                  </a:cxn>
                  <a:cxn ang="0">
                    <a:pos x="6" y="174"/>
                  </a:cxn>
                  <a:cxn ang="0">
                    <a:pos x="0" y="0"/>
                  </a:cxn>
                </a:cxnLst>
                <a:rect l="0" t="0" r="r" b="b"/>
                <a:pathLst>
                  <a:path w="47" h="174">
                    <a:moveTo>
                      <a:pt x="0" y="0"/>
                    </a:moveTo>
                    <a:lnTo>
                      <a:pt x="47" y="174"/>
                    </a:lnTo>
                    <a:lnTo>
                      <a:pt x="6" y="174"/>
                    </a:lnTo>
                    <a:lnTo>
                      <a:pt x="0" y="0"/>
                    </a:lnTo>
                    <a:close/>
                  </a:path>
                </a:pathLst>
              </a:custGeom>
              <a:solidFill>
                <a:srgbClr val="008000"/>
              </a:solidFill>
              <a:ln w="9525">
                <a:noFill/>
                <a:round/>
                <a:headEnd/>
                <a:tailEnd/>
              </a:ln>
            </p:spPr>
            <p:txBody>
              <a:bodyPr/>
              <a:lstStyle/>
              <a:p>
                <a:endParaRPr lang="en-GB"/>
              </a:p>
            </p:txBody>
          </p:sp>
          <p:sp>
            <p:nvSpPr>
              <p:cNvPr id="61" name="Freeform 52"/>
              <p:cNvSpPr>
                <a:spLocks/>
              </p:cNvSpPr>
              <p:nvPr/>
            </p:nvSpPr>
            <p:spPr bwMode="auto">
              <a:xfrm>
                <a:off x="1438" y="1902"/>
                <a:ext cx="30" cy="204"/>
              </a:xfrm>
              <a:custGeom>
                <a:avLst/>
                <a:gdLst/>
                <a:ahLst/>
                <a:cxnLst>
                  <a:cxn ang="0">
                    <a:pos x="6" y="0"/>
                  </a:cxn>
                  <a:cxn ang="0">
                    <a:pos x="0" y="204"/>
                  </a:cxn>
                  <a:cxn ang="0">
                    <a:pos x="30" y="198"/>
                  </a:cxn>
                  <a:cxn ang="0">
                    <a:pos x="6" y="0"/>
                  </a:cxn>
                </a:cxnLst>
                <a:rect l="0" t="0" r="r" b="b"/>
                <a:pathLst>
                  <a:path w="30" h="204">
                    <a:moveTo>
                      <a:pt x="6" y="0"/>
                    </a:moveTo>
                    <a:lnTo>
                      <a:pt x="0" y="204"/>
                    </a:lnTo>
                    <a:lnTo>
                      <a:pt x="30" y="198"/>
                    </a:lnTo>
                    <a:lnTo>
                      <a:pt x="6" y="0"/>
                    </a:lnTo>
                    <a:close/>
                  </a:path>
                </a:pathLst>
              </a:custGeom>
              <a:solidFill>
                <a:srgbClr val="00FF00"/>
              </a:solidFill>
              <a:ln w="9525">
                <a:noFill/>
                <a:round/>
                <a:headEnd/>
                <a:tailEnd/>
              </a:ln>
            </p:spPr>
            <p:txBody>
              <a:bodyPr/>
              <a:lstStyle/>
              <a:p>
                <a:endParaRPr lang="en-GB"/>
              </a:p>
            </p:txBody>
          </p:sp>
          <p:sp>
            <p:nvSpPr>
              <p:cNvPr id="62" name="Freeform 53"/>
              <p:cNvSpPr>
                <a:spLocks/>
              </p:cNvSpPr>
              <p:nvPr/>
            </p:nvSpPr>
            <p:spPr bwMode="auto">
              <a:xfrm>
                <a:off x="1403"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63" name="Freeform 54"/>
              <p:cNvSpPr>
                <a:spLocks/>
              </p:cNvSpPr>
              <p:nvPr/>
            </p:nvSpPr>
            <p:spPr bwMode="auto">
              <a:xfrm>
                <a:off x="1397" y="1998"/>
                <a:ext cx="41" cy="108"/>
              </a:xfrm>
              <a:custGeom>
                <a:avLst/>
                <a:gdLst/>
                <a:ahLst/>
                <a:cxnLst>
                  <a:cxn ang="0">
                    <a:pos x="41" y="0"/>
                  </a:cxn>
                  <a:cxn ang="0">
                    <a:pos x="0" y="108"/>
                  </a:cxn>
                  <a:cxn ang="0">
                    <a:pos x="36" y="108"/>
                  </a:cxn>
                  <a:cxn ang="0">
                    <a:pos x="41" y="0"/>
                  </a:cxn>
                </a:cxnLst>
                <a:rect l="0" t="0" r="r" b="b"/>
                <a:pathLst>
                  <a:path w="41" h="108">
                    <a:moveTo>
                      <a:pt x="41" y="0"/>
                    </a:moveTo>
                    <a:lnTo>
                      <a:pt x="0" y="108"/>
                    </a:lnTo>
                    <a:lnTo>
                      <a:pt x="36" y="108"/>
                    </a:lnTo>
                    <a:lnTo>
                      <a:pt x="41" y="0"/>
                    </a:lnTo>
                    <a:close/>
                  </a:path>
                </a:pathLst>
              </a:custGeom>
              <a:solidFill>
                <a:srgbClr val="00A300"/>
              </a:solidFill>
              <a:ln w="9525">
                <a:noFill/>
                <a:round/>
                <a:headEnd/>
                <a:tailEnd/>
              </a:ln>
            </p:spPr>
            <p:txBody>
              <a:bodyPr/>
              <a:lstStyle/>
              <a:p>
                <a:endParaRPr lang="en-GB"/>
              </a:p>
            </p:txBody>
          </p:sp>
          <p:sp>
            <p:nvSpPr>
              <p:cNvPr id="64" name="Freeform 55"/>
              <p:cNvSpPr>
                <a:spLocks/>
              </p:cNvSpPr>
              <p:nvPr/>
            </p:nvSpPr>
            <p:spPr bwMode="auto">
              <a:xfrm>
                <a:off x="1379"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65" name="Freeform 56"/>
              <p:cNvSpPr>
                <a:spLocks/>
              </p:cNvSpPr>
              <p:nvPr/>
            </p:nvSpPr>
            <p:spPr bwMode="auto">
              <a:xfrm>
                <a:off x="1391" y="1902"/>
                <a:ext cx="24" cy="204"/>
              </a:xfrm>
              <a:custGeom>
                <a:avLst/>
                <a:gdLst/>
                <a:ahLst/>
                <a:cxnLst>
                  <a:cxn ang="0">
                    <a:pos x="6" y="0"/>
                  </a:cxn>
                  <a:cxn ang="0">
                    <a:pos x="0" y="204"/>
                  </a:cxn>
                  <a:cxn ang="0">
                    <a:pos x="24" y="198"/>
                  </a:cxn>
                  <a:cxn ang="0">
                    <a:pos x="6" y="0"/>
                  </a:cxn>
                </a:cxnLst>
                <a:rect l="0" t="0" r="r" b="b"/>
                <a:pathLst>
                  <a:path w="24" h="204">
                    <a:moveTo>
                      <a:pt x="6" y="0"/>
                    </a:moveTo>
                    <a:lnTo>
                      <a:pt x="0" y="204"/>
                    </a:lnTo>
                    <a:lnTo>
                      <a:pt x="24" y="198"/>
                    </a:lnTo>
                    <a:lnTo>
                      <a:pt x="6" y="0"/>
                    </a:lnTo>
                    <a:close/>
                  </a:path>
                </a:pathLst>
              </a:custGeom>
              <a:solidFill>
                <a:srgbClr val="00FF00"/>
              </a:solidFill>
              <a:ln w="9525">
                <a:noFill/>
                <a:round/>
                <a:headEnd/>
                <a:tailEnd/>
              </a:ln>
            </p:spPr>
            <p:txBody>
              <a:bodyPr/>
              <a:lstStyle/>
              <a:p>
                <a:endParaRPr lang="en-GB"/>
              </a:p>
            </p:txBody>
          </p:sp>
          <p:sp>
            <p:nvSpPr>
              <p:cNvPr id="66" name="Freeform 57"/>
              <p:cNvSpPr>
                <a:spLocks/>
              </p:cNvSpPr>
              <p:nvPr/>
            </p:nvSpPr>
            <p:spPr bwMode="auto">
              <a:xfrm>
                <a:off x="1337" y="1920"/>
                <a:ext cx="30" cy="186"/>
              </a:xfrm>
              <a:custGeom>
                <a:avLst/>
                <a:gdLst/>
                <a:ahLst/>
                <a:cxnLst>
                  <a:cxn ang="0">
                    <a:pos x="18" y="0"/>
                  </a:cxn>
                  <a:cxn ang="0">
                    <a:pos x="0" y="186"/>
                  </a:cxn>
                  <a:cxn ang="0">
                    <a:pos x="30" y="180"/>
                  </a:cxn>
                  <a:cxn ang="0">
                    <a:pos x="18" y="0"/>
                  </a:cxn>
                </a:cxnLst>
                <a:rect l="0" t="0" r="r" b="b"/>
                <a:pathLst>
                  <a:path w="30" h="186">
                    <a:moveTo>
                      <a:pt x="18" y="0"/>
                    </a:moveTo>
                    <a:lnTo>
                      <a:pt x="0" y="186"/>
                    </a:lnTo>
                    <a:lnTo>
                      <a:pt x="30" y="180"/>
                    </a:lnTo>
                    <a:lnTo>
                      <a:pt x="18" y="0"/>
                    </a:lnTo>
                    <a:close/>
                  </a:path>
                </a:pathLst>
              </a:custGeom>
              <a:solidFill>
                <a:srgbClr val="006000"/>
              </a:solidFill>
              <a:ln w="9525">
                <a:noFill/>
                <a:round/>
                <a:headEnd/>
                <a:tailEnd/>
              </a:ln>
            </p:spPr>
            <p:txBody>
              <a:bodyPr/>
              <a:lstStyle/>
              <a:p>
                <a:endParaRPr lang="en-GB"/>
              </a:p>
            </p:txBody>
          </p:sp>
          <p:sp>
            <p:nvSpPr>
              <p:cNvPr id="67" name="Freeform 58"/>
              <p:cNvSpPr>
                <a:spLocks/>
              </p:cNvSpPr>
              <p:nvPr/>
            </p:nvSpPr>
            <p:spPr bwMode="auto">
              <a:xfrm>
                <a:off x="1331" y="2004"/>
                <a:ext cx="42" cy="102"/>
              </a:xfrm>
              <a:custGeom>
                <a:avLst/>
                <a:gdLst/>
                <a:ahLst/>
                <a:cxnLst>
                  <a:cxn ang="0">
                    <a:pos x="0" y="0"/>
                  </a:cxn>
                  <a:cxn ang="0">
                    <a:pos x="42" y="102"/>
                  </a:cxn>
                  <a:cxn ang="0">
                    <a:pos x="6" y="102"/>
                  </a:cxn>
                  <a:cxn ang="0">
                    <a:pos x="0" y="0"/>
                  </a:cxn>
                </a:cxnLst>
                <a:rect l="0" t="0" r="r" b="b"/>
                <a:pathLst>
                  <a:path w="42" h="102">
                    <a:moveTo>
                      <a:pt x="0" y="0"/>
                    </a:moveTo>
                    <a:lnTo>
                      <a:pt x="42" y="102"/>
                    </a:lnTo>
                    <a:lnTo>
                      <a:pt x="6" y="102"/>
                    </a:lnTo>
                    <a:lnTo>
                      <a:pt x="0" y="0"/>
                    </a:lnTo>
                    <a:close/>
                  </a:path>
                </a:pathLst>
              </a:custGeom>
              <a:solidFill>
                <a:srgbClr val="00A300"/>
              </a:solidFill>
              <a:ln w="9525">
                <a:noFill/>
                <a:round/>
                <a:headEnd/>
                <a:tailEnd/>
              </a:ln>
            </p:spPr>
            <p:txBody>
              <a:bodyPr/>
              <a:lstStyle/>
              <a:p>
                <a:endParaRPr lang="en-GB"/>
              </a:p>
            </p:txBody>
          </p:sp>
          <p:sp>
            <p:nvSpPr>
              <p:cNvPr id="68" name="Freeform 59"/>
              <p:cNvSpPr>
                <a:spLocks/>
              </p:cNvSpPr>
              <p:nvPr/>
            </p:nvSpPr>
            <p:spPr bwMode="auto">
              <a:xfrm>
                <a:off x="1349" y="1938"/>
                <a:ext cx="42" cy="168"/>
              </a:xfrm>
              <a:custGeom>
                <a:avLst/>
                <a:gdLst/>
                <a:ahLst/>
                <a:cxnLst>
                  <a:cxn ang="0">
                    <a:pos x="42" y="0"/>
                  </a:cxn>
                  <a:cxn ang="0">
                    <a:pos x="0" y="168"/>
                  </a:cxn>
                  <a:cxn ang="0">
                    <a:pos x="42" y="168"/>
                  </a:cxn>
                  <a:cxn ang="0">
                    <a:pos x="42" y="0"/>
                  </a:cxn>
                </a:cxnLst>
                <a:rect l="0" t="0" r="r" b="b"/>
                <a:pathLst>
                  <a:path w="42" h="168">
                    <a:moveTo>
                      <a:pt x="42" y="0"/>
                    </a:moveTo>
                    <a:lnTo>
                      <a:pt x="0" y="168"/>
                    </a:lnTo>
                    <a:lnTo>
                      <a:pt x="42" y="168"/>
                    </a:lnTo>
                    <a:lnTo>
                      <a:pt x="42" y="0"/>
                    </a:lnTo>
                    <a:close/>
                  </a:path>
                </a:pathLst>
              </a:custGeom>
              <a:solidFill>
                <a:srgbClr val="008000"/>
              </a:solidFill>
              <a:ln w="9525">
                <a:noFill/>
                <a:round/>
                <a:headEnd/>
                <a:tailEnd/>
              </a:ln>
            </p:spPr>
            <p:txBody>
              <a:bodyPr/>
              <a:lstStyle/>
              <a:p>
                <a:endParaRPr lang="en-GB"/>
              </a:p>
            </p:txBody>
          </p:sp>
          <p:sp>
            <p:nvSpPr>
              <p:cNvPr id="69" name="Freeform 60"/>
              <p:cNvSpPr>
                <a:spLocks/>
              </p:cNvSpPr>
              <p:nvPr/>
            </p:nvSpPr>
            <p:spPr bwMode="auto">
              <a:xfrm>
                <a:off x="1355" y="1908"/>
                <a:ext cx="24" cy="198"/>
              </a:xfrm>
              <a:custGeom>
                <a:avLst/>
                <a:gdLst/>
                <a:ahLst/>
                <a:cxnLst>
                  <a:cxn ang="0">
                    <a:pos x="24" y="0"/>
                  </a:cxn>
                  <a:cxn ang="0">
                    <a:pos x="24" y="198"/>
                  </a:cxn>
                  <a:cxn ang="0">
                    <a:pos x="0" y="198"/>
                  </a:cxn>
                  <a:cxn ang="0">
                    <a:pos x="24" y="0"/>
                  </a:cxn>
                </a:cxnLst>
                <a:rect l="0" t="0" r="r" b="b"/>
                <a:pathLst>
                  <a:path w="24" h="198">
                    <a:moveTo>
                      <a:pt x="24" y="0"/>
                    </a:moveTo>
                    <a:lnTo>
                      <a:pt x="24" y="198"/>
                    </a:lnTo>
                    <a:lnTo>
                      <a:pt x="0" y="198"/>
                    </a:lnTo>
                    <a:lnTo>
                      <a:pt x="24" y="0"/>
                    </a:lnTo>
                    <a:close/>
                  </a:path>
                </a:pathLst>
              </a:custGeom>
              <a:solidFill>
                <a:srgbClr val="00FF00"/>
              </a:solidFill>
              <a:ln w="9525">
                <a:noFill/>
                <a:round/>
                <a:headEnd/>
                <a:tailEnd/>
              </a:ln>
            </p:spPr>
            <p:txBody>
              <a:bodyPr/>
              <a:lstStyle/>
              <a:p>
                <a:endParaRPr lang="en-GB"/>
              </a:p>
            </p:txBody>
          </p:sp>
          <p:sp>
            <p:nvSpPr>
              <p:cNvPr id="70" name="Freeform 61"/>
              <p:cNvSpPr>
                <a:spLocks/>
              </p:cNvSpPr>
              <p:nvPr/>
            </p:nvSpPr>
            <p:spPr bwMode="auto">
              <a:xfrm>
                <a:off x="1468" y="1926"/>
                <a:ext cx="36" cy="180"/>
              </a:xfrm>
              <a:custGeom>
                <a:avLst/>
                <a:gdLst/>
                <a:ahLst/>
                <a:cxnLst>
                  <a:cxn ang="0">
                    <a:pos x="18" y="0"/>
                  </a:cxn>
                  <a:cxn ang="0">
                    <a:pos x="0" y="180"/>
                  </a:cxn>
                  <a:cxn ang="0">
                    <a:pos x="36" y="180"/>
                  </a:cxn>
                  <a:cxn ang="0">
                    <a:pos x="18" y="0"/>
                  </a:cxn>
                </a:cxnLst>
                <a:rect l="0" t="0" r="r" b="b"/>
                <a:pathLst>
                  <a:path w="36" h="180">
                    <a:moveTo>
                      <a:pt x="18" y="0"/>
                    </a:moveTo>
                    <a:lnTo>
                      <a:pt x="0" y="180"/>
                    </a:lnTo>
                    <a:lnTo>
                      <a:pt x="36" y="180"/>
                    </a:lnTo>
                    <a:lnTo>
                      <a:pt x="18" y="0"/>
                    </a:lnTo>
                    <a:close/>
                  </a:path>
                </a:pathLst>
              </a:custGeom>
              <a:solidFill>
                <a:srgbClr val="006000"/>
              </a:solidFill>
              <a:ln w="9525">
                <a:noFill/>
                <a:round/>
                <a:headEnd/>
                <a:tailEnd/>
              </a:ln>
            </p:spPr>
            <p:txBody>
              <a:bodyPr/>
              <a:lstStyle/>
              <a:p>
                <a:endParaRPr lang="en-GB"/>
              </a:p>
            </p:txBody>
          </p:sp>
          <p:sp>
            <p:nvSpPr>
              <p:cNvPr id="71" name="Freeform 62"/>
              <p:cNvSpPr>
                <a:spLocks/>
              </p:cNvSpPr>
              <p:nvPr/>
            </p:nvSpPr>
            <p:spPr bwMode="auto">
              <a:xfrm>
                <a:off x="1486" y="1938"/>
                <a:ext cx="48" cy="174"/>
              </a:xfrm>
              <a:custGeom>
                <a:avLst/>
                <a:gdLst/>
                <a:ahLst/>
                <a:cxnLst>
                  <a:cxn ang="0">
                    <a:pos x="48" y="0"/>
                  </a:cxn>
                  <a:cxn ang="0">
                    <a:pos x="0" y="174"/>
                  </a:cxn>
                  <a:cxn ang="0">
                    <a:pos x="48" y="174"/>
                  </a:cxn>
                  <a:cxn ang="0">
                    <a:pos x="48" y="0"/>
                  </a:cxn>
                </a:cxnLst>
                <a:rect l="0" t="0" r="r" b="b"/>
                <a:pathLst>
                  <a:path w="48" h="174">
                    <a:moveTo>
                      <a:pt x="48" y="0"/>
                    </a:moveTo>
                    <a:lnTo>
                      <a:pt x="0" y="174"/>
                    </a:lnTo>
                    <a:lnTo>
                      <a:pt x="48" y="174"/>
                    </a:lnTo>
                    <a:lnTo>
                      <a:pt x="48" y="0"/>
                    </a:lnTo>
                    <a:close/>
                  </a:path>
                </a:pathLst>
              </a:custGeom>
              <a:solidFill>
                <a:srgbClr val="008000"/>
              </a:solidFill>
              <a:ln w="9525">
                <a:noFill/>
                <a:round/>
                <a:headEnd/>
                <a:tailEnd/>
              </a:ln>
            </p:spPr>
            <p:txBody>
              <a:bodyPr/>
              <a:lstStyle/>
              <a:p>
                <a:endParaRPr lang="en-GB"/>
              </a:p>
            </p:txBody>
          </p:sp>
          <p:sp>
            <p:nvSpPr>
              <p:cNvPr id="72" name="Freeform 63"/>
              <p:cNvSpPr>
                <a:spLocks/>
              </p:cNvSpPr>
              <p:nvPr/>
            </p:nvSpPr>
            <p:spPr bwMode="auto">
              <a:xfrm>
                <a:off x="1486" y="1908"/>
                <a:ext cx="36" cy="204"/>
              </a:xfrm>
              <a:custGeom>
                <a:avLst/>
                <a:gdLst/>
                <a:ahLst/>
                <a:cxnLst>
                  <a:cxn ang="0">
                    <a:pos x="30" y="0"/>
                  </a:cxn>
                  <a:cxn ang="0">
                    <a:pos x="36" y="204"/>
                  </a:cxn>
                  <a:cxn ang="0">
                    <a:pos x="0" y="204"/>
                  </a:cxn>
                  <a:cxn ang="0">
                    <a:pos x="30" y="0"/>
                  </a:cxn>
                </a:cxnLst>
                <a:rect l="0" t="0" r="r" b="b"/>
                <a:pathLst>
                  <a:path w="36" h="204">
                    <a:moveTo>
                      <a:pt x="30" y="0"/>
                    </a:moveTo>
                    <a:lnTo>
                      <a:pt x="36" y="204"/>
                    </a:lnTo>
                    <a:lnTo>
                      <a:pt x="0" y="204"/>
                    </a:lnTo>
                    <a:lnTo>
                      <a:pt x="30" y="0"/>
                    </a:lnTo>
                    <a:close/>
                  </a:path>
                </a:pathLst>
              </a:custGeom>
              <a:solidFill>
                <a:srgbClr val="00FF00"/>
              </a:solidFill>
              <a:ln w="9525">
                <a:noFill/>
                <a:round/>
                <a:headEnd/>
                <a:tailEnd/>
              </a:ln>
            </p:spPr>
            <p:txBody>
              <a:bodyPr/>
              <a:lstStyle/>
              <a:p>
                <a:endParaRPr lang="en-GB"/>
              </a:p>
            </p:txBody>
          </p:sp>
          <p:sp>
            <p:nvSpPr>
              <p:cNvPr id="73" name="Freeform 64"/>
              <p:cNvSpPr>
                <a:spLocks/>
              </p:cNvSpPr>
              <p:nvPr/>
            </p:nvSpPr>
            <p:spPr bwMode="auto">
              <a:xfrm>
                <a:off x="1576" y="1914"/>
                <a:ext cx="24" cy="186"/>
              </a:xfrm>
              <a:custGeom>
                <a:avLst/>
                <a:gdLst/>
                <a:ahLst/>
                <a:cxnLst>
                  <a:cxn ang="0">
                    <a:pos x="12" y="0"/>
                  </a:cxn>
                  <a:cxn ang="0">
                    <a:pos x="24" y="186"/>
                  </a:cxn>
                  <a:cxn ang="0">
                    <a:pos x="0" y="186"/>
                  </a:cxn>
                  <a:cxn ang="0">
                    <a:pos x="12" y="0"/>
                  </a:cxn>
                </a:cxnLst>
                <a:rect l="0" t="0" r="r" b="b"/>
                <a:pathLst>
                  <a:path w="24" h="186">
                    <a:moveTo>
                      <a:pt x="12" y="0"/>
                    </a:moveTo>
                    <a:lnTo>
                      <a:pt x="24" y="186"/>
                    </a:lnTo>
                    <a:lnTo>
                      <a:pt x="0" y="186"/>
                    </a:lnTo>
                    <a:lnTo>
                      <a:pt x="12" y="0"/>
                    </a:lnTo>
                    <a:close/>
                  </a:path>
                </a:pathLst>
              </a:custGeom>
              <a:solidFill>
                <a:srgbClr val="006000"/>
              </a:solidFill>
              <a:ln w="9525">
                <a:noFill/>
                <a:round/>
                <a:headEnd/>
                <a:tailEnd/>
              </a:ln>
            </p:spPr>
            <p:txBody>
              <a:bodyPr/>
              <a:lstStyle/>
              <a:p>
                <a:endParaRPr lang="en-GB"/>
              </a:p>
            </p:txBody>
          </p:sp>
          <p:sp>
            <p:nvSpPr>
              <p:cNvPr id="74" name="Freeform 65"/>
              <p:cNvSpPr>
                <a:spLocks/>
              </p:cNvSpPr>
              <p:nvPr/>
            </p:nvSpPr>
            <p:spPr bwMode="auto">
              <a:xfrm>
                <a:off x="1570" y="1998"/>
                <a:ext cx="36" cy="108"/>
              </a:xfrm>
              <a:custGeom>
                <a:avLst/>
                <a:gdLst/>
                <a:ahLst/>
                <a:cxnLst>
                  <a:cxn ang="0">
                    <a:pos x="36" y="0"/>
                  </a:cxn>
                  <a:cxn ang="0">
                    <a:pos x="0" y="108"/>
                  </a:cxn>
                  <a:cxn ang="0">
                    <a:pos x="30" y="108"/>
                  </a:cxn>
                  <a:cxn ang="0">
                    <a:pos x="36" y="0"/>
                  </a:cxn>
                </a:cxnLst>
                <a:rect l="0" t="0" r="r" b="b"/>
                <a:pathLst>
                  <a:path w="36" h="108">
                    <a:moveTo>
                      <a:pt x="36" y="0"/>
                    </a:moveTo>
                    <a:lnTo>
                      <a:pt x="0" y="108"/>
                    </a:lnTo>
                    <a:lnTo>
                      <a:pt x="30" y="108"/>
                    </a:lnTo>
                    <a:lnTo>
                      <a:pt x="36" y="0"/>
                    </a:lnTo>
                    <a:close/>
                  </a:path>
                </a:pathLst>
              </a:custGeom>
              <a:solidFill>
                <a:srgbClr val="00A300"/>
              </a:solidFill>
              <a:ln w="9525">
                <a:noFill/>
                <a:round/>
                <a:headEnd/>
                <a:tailEnd/>
              </a:ln>
            </p:spPr>
            <p:txBody>
              <a:bodyPr/>
              <a:lstStyle/>
              <a:p>
                <a:endParaRPr lang="en-GB"/>
              </a:p>
            </p:txBody>
          </p:sp>
          <p:sp>
            <p:nvSpPr>
              <p:cNvPr id="75" name="Freeform 66"/>
              <p:cNvSpPr>
                <a:spLocks/>
              </p:cNvSpPr>
              <p:nvPr/>
            </p:nvSpPr>
            <p:spPr bwMode="auto">
              <a:xfrm>
                <a:off x="1534" y="1896"/>
                <a:ext cx="42" cy="210"/>
              </a:xfrm>
              <a:custGeom>
                <a:avLst/>
                <a:gdLst/>
                <a:ahLst/>
                <a:cxnLst>
                  <a:cxn ang="0">
                    <a:pos x="18" y="0"/>
                  </a:cxn>
                  <a:cxn ang="0">
                    <a:pos x="0" y="210"/>
                  </a:cxn>
                  <a:cxn ang="0">
                    <a:pos x="42" y="210"/>
                  </a:cxn>
                  <a:cxn ang="0">
                    <a:pos x="18" y="0"/>
                  </a:cxn>
                </a:cxnLst>
                <a:rect l="0" t="0" r="r" b="b"/>
                <a:pathLst>
                  <a:path w="42" h="210">
                    <a:moveTo>
                      <a:pt x="18" y="0"/>
                    </a:moveTo>
                    <a:lnTo>
                      <a:pt x="0" y="210"/>
                    </a:lnTo>
                    <a:lnTo>
                      <a:pt x="42" y="210"/>
                    </a:lnTo>
                    <a:lnTo>
                      <a:pt x="18" y="0"/>
                    </a:lnTo>
                    <a:close/>
                  </a:path>
                </a:pathLst>
              </a:custGeom>
              <a:solidFill>
                <a:srgbClr val="008000"/>
              </a:solidFill>
              <a:ln w="9525">
                <a:noFill/>
                <a:round/>
                <a:headEnd/>
                <a:tailEnd/>
              </a:ln>
            </p:spPr>
            <p:txBody>
              <a:bodyPr/>
              <a:lstStyle/>
              <a:p>
                <a:endParaRPr lang="en-GB"/>
              </a:p>
            </p:txBody>
          </p:sp>
          <p:sp>
            <p:nvSpPr>
              <p:cNvPr id="76" name="Freeform 67"/>
              <p:cNvSpPr>
                <a:spLocks/>
              </p:cNvSpPr>
              <p:nvPr/>
            </p:nvSpPr>
            <p:spPr bwMode="auto">
              <a:xfrm>
                <a:off x="1558" y="1902"/>
                <a:ext cx="30" cy="198"/>
              </a:xfrm>
              <a:custGeom>
                <a:avLst/>
                <a:gdLst/>
                <a:ahLst/>
                <a:cxnLst>
                  <a:cxn ang="0">
                    <a:pos x="6" y="0"/>
                  </a:cxn>
                  <a:cxn ang="0">
                    <a:pos x="0" y="198"/>
                  </a:cxn>
                  <a:cxn ang="0">
                    <a:pos x="30" y="198"/>
                  </a:cxn>
                  <a:cxn ang="0">
                    <a:pos x="6" y="0"/>
                  </a:cxn>
                </a:cxnLst>
                <a:rect l="0" t="0" r="r" b="b"/>
                <a:pathLst>
                  <a:path w="30" h="198">
                    <a:moveTo>
                      <a:pt x="6" y="0"/>
                    </a:moveTo>
                    <a:lnTo>
                      <a:pt x="0" y="198"/>
                    </a:lnTo>
                    <a:lnTo>
                      <a:pt x="30" y="198"/>
                    </a:lnTo>
                    <a:lnTo>
                      <a:pt x="6" y="0"/>
                    </a:lnTo>
                    <a:close/>
                  </a:path>
                </a:pathLst>
              </a:custGeom>
              <a:solidFill>
                <a:srgbClr val="00FF00"/>
              </a:solidFill>
              <a:ln w="9525">
                <a:noFill/>
                <a:round/>
                <a:headEnd/>
                <a:tailEnd/>
              </a:ln>
            </p:spPr>
            <p:txBody>
              <a:bodyPr/>
              <a:lstStyle/>
              <a:p>
                <a:endParaRPr lang="en-GB"/>
              </a:p>
            </p:txBody>
          </p:sp>
          <p:sp>
            <p:nvSpPr>
              <p:cNvPr id="77" name="Freeform 68"/>
              <p:cNvSpPr>
                <a:spLocks/>
              </p:cNvSpPr>
              <p:nvPr/>
            </p:nvSpPr>
            <p:spPr bwMode="auto">
              <a:xfrm>
                <a:off x="1720"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78" name="Freeform 69"/>
              <p:cNvSpPr>
                <a:spLocks/>
              </p:cNvSpPr>
              <p:nvPr/>
            </p:nvSpPr>
            <p:spPr bwMode="auto">
              <a:xfrm>
                <a:off x="1714" y="1998"/>
                <a:ext cx="42" cy="108"/>
              </a:xfrm>
              <a:custGeom>
                <a:avLst/>
                <a:gdLst/>
                <a:ahLst/>
                <a:cxnLst>
                  <a:cxn ang="0">
                    <a:pos x="42" y="0"/>
                  </a:cxn>
                  <a:cxn ang="0">
                    <a:pos x="0" y="108"/>
                  </a:cxn>
                  <a:cxn ang="0">
                    <a:pos x="36" y="108"/>
                  </a:cxn>
                  <a:cxn ang="0">
                    <a:pos x="42" y="0"/>
                  </a:cxn>
                </a:cxnLst>
                <a:rect l="0" t="0" r="r" b="b"/>
                <a:pathLst>
                  <a:path w="42" h="108">
                    <a:moveTo>
                      <a:pt x="42" y="0"/>
                    </a:moveTo>
                    <a:lnTo>
                      <a:pt x="0" y="108"/>
                    </a:lnTo>
                    <a:lnTo>
                      <a:pt x="36" y="108"/>
                    </a:lnTo>
                    <a:lnTo>
                      <a:pt x="42" y="0"/>
                    </a:lnTo>
                    <a:close/>
                  </a:path>
                </a:pathLst>
              </a:custGeom>
              <a:solidFill>
                <a:srgbClr val="00A300"/>
              </a:solidFill>
              <a:ln w="9525">
                <a:noFill/>
                <a:round/>
                <a:headEnd/>
                <a:tailEnd/>
              </a:ln>
            </p:spPr>
            <p:txBody>
              <a:bodyPr/>
              <a:lstStyle/>
              <a:p>
                <a:endParaRPr lang="en-GB"/>
              </a:p>
            </p:txBody>
          </p:sp>
          <p:sp>
            <p:nvSpPr>
              <p:cNvPr id="79" name="Freeform 70"/>
              <p:cNvSpPr>
                <a:spLocks/>
              </p:cNvSpPr>
              <p:nvPr/>
            </p:nvSpPr>
            <p:spPr bwMode="auto">
              <a:xfrm>
                <a:off x="1696"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80" name="Freeform 71"/>
              <p:cNvSpPr>
                <a:spLocks/>
              </p:cNvSpPr>
              <p:nvPr/>
            </p:nvSpPr>
            <p:spPr bwMode="auto">
              <a:xfrm>
                <a:off x="1708" y="1902"/>
                <a:ext cx="24" cy="204"/>
              </a:xfrm>
              <a:custGeom>
                <a:avLst/>
                <a:gdLst/>
                <a:ahLst/>
                <a:cxnLst>
                  <a:cxn ang="0">
                    <a:pos x="0" y="0"/>
                  </a:cxn>
                  <a:cxn ang="0">
                    <a:pos x="0" y="204"/>
                  </a:cxn>
                  <a:cxn ang="0">
                    <a:pos x="24" y="198"/>
                  </a:cxn>
                  <a:cxn ang="0">
                    <a:pos x="0" y="0"/>
                  </a:cxn>
                </a:cxnLst>
                <a:rect l="0" t="0" r="r" b="b"/>
                <a:pathLst>
                  <a:path w="24" h="204">
                    <a:moveTo>
                      <a:pt x="0" y="0"/>
                    </a:moveTo>
                    <a:lnTo>
                      <a:pt x="0" y="204"/>
                    </a:lnTo>
                    <a:lnTo>
                      <a:pt x="24" y="198"/>
                    </a:lnTo>
                    <a:lnTo>
                      <a:pt x="0" y="0"/>
                    </a:lnTo>
                    <a:close/>
                  </a:path>
                </a:pathLst>
              </a:custGeom>
              <a:solidFill>
                <a:srgbClr val="00FF00"/>
              </a:solidFill>
              <a:ln w="9525">
                <a:noFill/>
                <a:round/>
                <a:headEnd/>
                <a:tailEnd/>
              </a:ln>
            </p:spPr>
            <p:txBody>
              <a:bodyPr/>
              <a:lstStyle/>
              <a:p>
                <a:endParaRPr lang="en-GB"/>
              </a:p>
            </p:txBody>
          </p:sp>
          <p:sp>
            <p:nvSpPr>
              <p:cNvPr id="81" name="Freeform 72"/>
              <p:cNvSpPr>
                <a:spLocks/>
              </p:cNvSpPr>
              <p:nvPr/>
            </p:nvSpPr>
            <p:spPr bwMode="auto">
              <a:xfrm>
                <a:off x="1672" y="1914"/>
                <a:ext cx="24" cy="186"/>
              </a:xfrm>
              <a:custGeom>
                <a:avLst/>
                <a:gdLst/>
                <a:ahLst/>
                <a:cxnLst>
                  <a:cxn ang="0">
                    <a:pos x="12" y="0"/>
                  </a:cxn>
                  <a:cxn ang="0">
                    <a:pos x="24" y="186"/>
                  </a:cxn>
                  <a:cxn ang="0">
                    <a:pos x="0" y="186"/>
                  </a:cxn>
                  <a:cxn ang="0">
                    <a:pos x="12" y="0"/>
                  </a:cxn>
                </a:cxnLst>
                <a:rect l="0" t="0" r="r" b="b"/>
                <a:pathLst>
                  <a:path w="24" h="186">
                    <a:moveTo>
                      <a:pt x="12" y="0"/>
                    </a:moveTo>
                    <a:lnTo>
                      <a:pt x="24" y="186"/>
                    </a:lnTo>
                    <a:lnTo>
                      <a:pt x="0" y="186"/>
                    </a:lnTo>
                    <a:lnTo>
                      <a:pt x="12" y="0"/>
                    </a:lnTo>
                    <a:close/>
                  </a:path>
                </a:pathLst>
              </a:custGeom>
              <a:solidFill>
                <a:srgbClr val="006000"/>
              </a:solidFill>
              <a:ln w="9525">
                <a:noFill/>
                <a:round/>
                <a:headEnd/>
                <a:tailEnd/>
              </a:ln>
            </p:spPr>
            <p:txBody>
              <a:bodyPr/>
              <a:lstStyle/>
              <a:p>
                <a:endParaRPr lang="en-GB"/>
              </a:p>
            </p:txBody>
          </p:sp>
          <p:sp>
            <p:nvSpPr>
              <p:cNvPr id="82" name="Freeform 73"/>
              <p:cNvSpPr>
                <a:spLocks/>
              </p:cNvSpPr>
              <p:nvPr/>
            </p:nvSpPr>
            <p:spPr bwMode="auto">
              <a:xfrm>
                <a:off x="1666" y="1998"/>
                <a:ext cx="36" cy="108"/>
              </a:xfrm>
              <a:custGeom>
                <a:avLst/>
                <a:gdLst/>
                <a:ahLst/>
                <a:cxnLst>
                  <a:cxn ang="0">
                    <a:pos x="36" y="0"/>
                  </a:cxn>
                  <a:cxn ang="0">
                    <a:pos x="0" y="108"/>
                  </a:cxn>
                  <a:cxn ang="0">
                    <a:pos x="30" y="108"/>
                  </a:cxn>
                  <a:cxn ang="0">
                    <a:pos x="36" y="0"/>
                  </a:cxn>
                </a:cxnLst>
                <a:rect l="0" t="0" r="r" b="b"/>
                <a:pathLst>
                  <a:path w="36" h="108">
                    <a:moveTo>
                      <a:pt x="36" y="0"/>
                    </a:moveTo>
                    <a:lnTo>
                      <a:pt x="0" y="108"/>
                    </a:lnTo>
                    <a:lnTo>
                      <a:pt x="30" y="108"/>
                    </a:lnTo>
                    <a:lnTo>
                      <a:pt x="36" y="0"/>
                    </a:lnTo>
                    <a:close/>
                  </a:path>
                </a:pathLst>
              </a:custGeom>
              <a:solidFill>
                <a:srgbClr val="00A300"/>
              </a:solidFill>
              <a:ln w="9525">
                <a:noFill/>
                <a:round/>
                <a:headEnd/>
                <a:tailEnd/>
              </a:ln>
            </p:spPr>
            <p:txBody>
              <a:bodyPr/>
              <a:lstStyle/>
              <a:p>
                <a:endParaRPr lang="en-GB"/>
              </a:p>
            </p:txBody>
          </p:sp>
          <p:sp>
            <p:nvSpPr>
              <p:cNvPr id="83" name="Freeform 74"/>
              <p:cNvSpPr>
                <a:spLocks/>
              </p:cNvSpPr>
              <p:nvPr/>
            </p:nvSpPr>
            <p:spPr bwMode="auto">
              <a:xfrm>
                <a:off x="1642"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84" name="Freeform 75"/>
              <p:cNvSpPr>
                <a:spLocks/>
              </p:cNvSpPr>
              <p:nvPr/>
            </p:nvSpPr>
            <p:spPr bwMode="auto">
              <a:xfrm>
                <a:off x="1654" y="1902"/>
                <a:ext cx="30" cy="204"/>
              </a:xfrm>
              <a:custGeom>
                <a:avLst/>
                <a:gdLst/>
                <a:ahLst/>
                <a:cxnLst>
                  <a:cxn ang="0">
                    <a:pos x="6" y="0"/>
                  </a:cxn>
                  <a:cxn ang="0">
                    <a:pos x="0" y="204"/>
                  </a:cxn>
                  <a:cxn ang="0">
                    <a:pos x="30" y="198"/>
                  </a:cxn>
                  <a:cxn ang="0">
                    <a:pos x="6" y="0"/>
                  </a:cxn>
                </a:cxnLst>
                <a:rect l="0" t="0" r="r" b="b"/>
                <a:pathLst>
                  <a:path w="30" h="204">
                    <a:moveTo>
                      <a:pt x="6" y="0"/>
                    </a:moveTo>
                    <a:lnTo>
                      <a:pt x="0" y="204"/>
                    </a:lnTo>
                    <a:lnTo>
                      <a:pt x="30" y="198"/>
                    </a:lnTo>
                    <a:lnTo>
                      <a:pt x="6" y="0"/>
                    </a:lnTo>
                    <a:close/>
                  </a:path>
                </a:pathLst>
              </a:custGeom>
              <a:solidFill>
                <a:srgbClr val="00FF00"/>
              </a:solidFill>
              <a:ln w="9525">
                <a:noFill/>
                <a:round/>
                <a:headEnd/>
                <a:tailEnd/>
              </a:ln>
            </p:spPr>
            <p:txBody>
              <a:bodyPr/>
              <a:lstStyle/>
              <a:p>
                <a:endParaRPr lang="en-GB"/>
              </a:p>
            </p:txBody>
          </p:sp>
          <p:sp>
            <p:nvSpPr>
              <p:cNvPr id="85" name="Freeform 76"/>
              <p:cNvSpPr>
                <a:spLocks/>
              </p:cNvSpPr>
              <p:nvPr/>
            </p:nvSpPr>
            <p:spPr bwMode="auto">
              <a:xfrm>
                <a:off x="1600" y="1920"/>
                <a:ext cx="30" cy="186"/>
              </a:xfrm>
              <a:custGeom>
                <a:avLst/>
                <a:gdLst/>
                <a:ahLst/>
                <a:cxnLst>
                  <a:cxn ang="0">
                    <a:pos x="18" y="0"/>
                  </a:cxn>
                  <a:cxn ang="0">
                    <a:pos x="0" y="186"/>
                  </a:cxn>
                  <a:cxn ang="0">
                    <a:pos x="30" y="180"/>
                  </a:cxn>
                  <a:cxn ang="0">
                    <a:pos x="18" y="0"/>
                  </a:cxn>
                </a:cxnLst>
                <a:rect l="0" t="0" r="r" b="b"/>
                <a:pathLst>
                  <a:path w="30" h="186">
                    <a:moveTo>
                      <a:pt x="18" y="0"/>
                    </a:moveTo>
                    <a:lnTo>
                      <a:pt x="0" y="186"/>
                    </a:lnTo>
                    <a:lnTo>
                      <a:pt x="30" y="180"/>
                    </a:lnTo>
                    <a:lnTo>
                      <a:pt x="18" y="0"/>
                    </a:lnTo>
                    <a:close/>
                  </a:path>
                </a:pathLst>
              </a:custGeom>
              <a:solidFill>
                <a:srgbClr val="006000"/>
              </a:solidFill>
              <a:ln w="9525">
                <a:noFill/>
                <a:round/>
                <a:headEnd/>
                <a:tailEnd/>
              </a:ln>
            </p:spPr>
            <p:txBody>
              <a:bodyPr/>
              <a:lstStyle/>
              <a:p>
                <a:endParaRPr lang="en-GB"/>
              </a:p>
            </p:txBody>
          </p:sp>
          <p:sp>
            <p:nvSpPr>
              <p:cNvPr id="86" name="Freeform 77"/>
              <p:cNvSpPr>
                <a:spLocks/>
              </p:cNvSpPr>
              <p:nvPr/>
            </p:nvSpPr>
            <p:spPr bwMode="auto">
              <a:xfrm>
                <a:off x="1594" y="2004"/>
                <a:ext cx="42" cy="102"/>
              </a:xfrm>
              <a:custGeom>
                <a:avLst/>
                <a:gdLst/>
                <a:ahLst/>
                <a:cxnLst>
                  <a:cxn ang="0">
                    <a:pos x="0" y="0"/>
                  </a:cxn>
                  <a:cxn ang="0">
                    <a:pos x="42" y="102"/>
                  </a:cxn>
                  <a:cxn ang="0">
                    <a:pos x="6" y="102"/>
                  </a:cxn>
                  <a:cxn ang="0">
                    <a:pos x="0" y="0"/>
                  </a:cxn>
                </a:cxnLst>
                <a:rect l="0" t="0" r="r" b="b"/>
                <a:pathLst>
                  <a:path w="42" h="102">
                    <a:moveTo>
                      <a:pt x="0" y="0"/>
                    </a:moveTo>
                    <a:lnTo>
                      <a:pt x="42" y="102"/>
                    </a:lnTo>
                    <a:lnTo>
                      <a:pt x="6" y="102"/>
                    </a:lnTo>
                    <a:lnTo>
                      <a:pt x="0" y="0"/>
                    </a:lnTo>
                    <a:close/>
                  </a:path>
                </a:pathLst>
              </a:custGeom>
              <a:solidFill>
                <a:srgbClr val="00A300"/>
              </a:solidFill>
              <a:ln w="9525">
                <a:noFill/>
                <a:round/>
                <a:headEnd/>
                <a:tailEnd/>
              </a:ln>
            </p:spPr>
            <p:txBody>
              <a:bodyPr/>
              <a:lstStyle/>
              <a:p>
                <a:endParaRPr lang="en-GB"/>
              </a:p>
            </p:txBody>
          </p:sp>
          <p:sp>
            <p:nvSpPr>
              <p:cNvPr id="87" name="Freeform 78"/>
              <p:cNvSpPr>
                <a:spLocks/>
              </p:cNvSpPr>
              <p:nvPr/>
            </p:nvSpPr>
            <p:spPr bwMode="auto">
              <a:xfrm>
                <a:off x="1612" y="1938"/>
                <a:ext cx="48" cy="168"/>
              </a:xfrm>
              <a:custGeom>
                <a:avLst/>
                <a:gdLst/>
                <a:ahLst/>
                <a:cxnLst>
                  <a:cxn ang="0">
                    <a:pos x="48" y="0"/>
                  </a:cxn>
                  <a:cxn ang="0">
                    <a:pos x="0" y="168"/>
                  </a:cxn>
                  <a:cxn ang="0">
                    <a:pos x="42" y="168"/>
                  </a:cxn>
                  <a:cxn ang="0">
                    <a:pos x="48" y="0"/>
                  </a:cxn>
                </a:cxnLst>
                <a:rect l="0" t="0" r="r" b="b"/>
                <a:pathLst>
                  <a:path w="48" h="168">
                    <a:moveTo>
                      <a:pt x="48" y="0"/>
                    </a:moveTo>
                    <a:lnTo>
                      <a:pt x="0" y="168"/>
                    </a:lnTo>
                    <a:lnTo>
                      <a:pt x="42" y="168"/>
                    </a:lnTo>
                    <a:lnTo>
                      <a:pt x="48" y="0"/>
                    </a:lnTo>
                    <a:close/>
                  </a:path>
                </a:pathLst>
              </a:custGeom>
              <a:solidFill>
                <a:srgbClr val="008000"/>
              </a:solidFill>
              <a:ln w="9525">
                <a:noFill/>
                <a:round/>
                <a:headEnd/>
                <a:tailEnd/>
              </a:ln>
            </p:spPr>
            <p:txBody>
              <a:bodyPr/>
              <a:lstStyle/>
              <a:p>
                <a:endParaRPr lang="en-GB"/>
              </a:p>
            </p:txBody>
          </p:sp>
          <p:sp>
            <p:nvSpPr>
              <p:cNvPr id="88" name="Freeform 79"/>
              <p:cNvSpPr>
                <a:spLocks/>
              </p:cNvSpPr>
              <p:nvPr/>
            </p:nvSpPr>
            <p:spPr bwMode="auto">
              <a:xfrm>
                <a:off x="1618" y="1908"/>
                <a:ext cx="30" cy="198"/>
              </a:xfrm>
              <a:custGeom>
                <a:avLst/>
                <a:gdLst/>
                <a:ahLst/>
                <a:cxnLst>
                  <a:cxn ang="0">
                    <a:pos x="24" y="0"/>
                  </a:cxn>
                  <a:cxn ang="0">
                    <a:pos x="30" y="198"/>
                  </a:cxn>
                  <a:cxn ang="0">
                    <a:pos x="0" y="198"/>
                  </a:cxn>
                  <a:cxn ang="0">
                    <a:pos x="24" y="0"/>
                  </a:cxn>
                </a:cxnLst>
                <a:rect l="0" t="0" r="r" b="b"/>
                <a:pathLst>
                  <a:path w="30" h="198">
                    <a:moveTo>
                      <a:pt x="24" y="0"/>
                    </a:moveTo>
                    <a:lnTo>
                      <a:pt x="30" y="198"/>
                    </a:lnTo>
                    <a:lnTo>
                      <a:pt x="0" y="198"/>
                    </a:lnTo>
                    <a:lnTo>
                      <a:pt x="24" y="0"/>
                    </a:lnTo>
                    <a:close/>
                  </a:path>
                </a:pathLst>
              </a:custGeom>
              <a:solidFill>
                <a:srgbClr val="00FF00"/>
              </a:solidFill>
              <a:ln w="9525">
                <a:noFill/>
                <a:round/>
                <a:headEnd/>
                <a:tailEnd/>
              </a:ln>
            </p:spPr>
            <p:txBody>
              <a:bodyPr/>
              <a:lstStyle/>
              <a:p>
                <a:endParaRPr lang="en-GB"/>
              </a:p>
            </p:txBody>
          </p:sp>
          <p:sp>
            <p:nvSpPr>
              <p:cNvPr id="89" name="Freeform 80"/>
              <p:cNvSpPr>
                <a:spLocks/>
              </p:cNvSpPr>
              <p:nvPr/>
            </p:nvSpPr>
            <p:spPr bwMode="auto">
              <a:xfrm>
                <a:off x="1738" y="1926"/>
                <a:ext cx="30" cy="180"/>
              </a:xfrm>
              <a:custGeom>
                <a:avLst/>
                <a:gdLst/>
                <a:ahLst/>
                <a:cxnLst>
                  <a:cxn ang="0">
                    <a:pos x="18" y="0"/>
                  </a:cxn>
                  <a:cxn ang="0">
                    <a:pos x="0" y="180"/>
                  </a:cxn>
                  <a:cxn ang="0">
                    <a:pos x="30" y="180"/>
                  </a:cxn>
                  <a:cxn ang="0">
                    <a:pos x="18" y="0"/>
                  </a:cxn>
                </a:cxnLst>
                <a:rect l="0" t="0" r="r" b="b"/>
                <a:pathLst>
                  <a:path w="30" h="180">
                    <a:moveTo>
                      <a:pt x="18" y="0"/>
                    </a:moveTo>
                    <a:lnTo>
                      <a:pt x="0" y="180"/>
                    </a:lnTo>
                    <a:lnTo>
                      <a:pt x="30" y="180"/>
                    </a:lnTo>
                    <a:lnTo>
                      <a:pt x="18" y="0"/>
                    </a:lnTo>
                    <a:close/>
                  </a:path>
                </a:pathLst>
              </a:custGeom>
              <a:solidFill>
                <a:srgbClr val="006000"/>
              </a:solidFill>
              <a:ln w="9525">
                <a:noFill/>
                <a:round/>
                <a:headEnd/>
                <a:tailEnd/>
              </a:ln>
            </p:spPr>
            <p:txBody>
              <a:bodyPr/>
              <a:lstStyle/>
              <a:p>
                <a:endParaRPr lang="en-GB"/>
              </a:p>
            </p:txBody>
          </p:sp>
          <p:sp>
            <p:nvSpPr>
              <p:cNvPr id="90" name="Freeform 81"/>
              <p:cNvSpPr>
                <a:spLocks/>
              </p:cNvSpPr>
              <p:nvPr/>
            </p:nvSpPr>
            <p:spPr bwMode="auto">
              <a:xfrm>
                <a:off x="1750" y="1938"/>
                <a:ext cx="54" cy="174"/>
              </a:xfrm>
              <a:custGeom>
                <a:avLst/>
                <a:gdLst/>
                <a:ahLst/>
                <a:cxnLst>
                  <a:cxn ang="0">
                    <a:pos x="54" y="0"/>
                  </a:cxn>
                  <a:cxn ang="0">
                    <a:pos x="0" y="174"/>
                  </a:cxn>
                  <a:cxn ang="0">
                    <a:pos x="54" y="174"/>
                  </a:cxn>
                  <a:cxn ang="0">
                    <a:pos x="54" y="0"/>
                  </a:cxn>
                </a:cxnLst>
                <a:rect l="0" t="0" r="r" b="b"/>
                <a:pathLst>
                  <a:path w="54" h="174">
                    <a:moveTo>
                      <a:pt x="54" y="0"/>
                    </a:moveTo>
                    <a:lnTo>
                      <a:pt x="0" y="174"/>
                    </a:lnTo>
                    <a:lnTo>
                      <a:pt x="54" y="174"/>
                    </a:lnTo>
                    <a:lnTo>
                      <a:pt x="54" y="0"/>
                    </a:lnTo>
                    <a:close/>
                  </a:path>
                </a:pathLst>
              </a:custGeom>
              <a:solidFill>
                <a:srgbClr val="008000"/>
              </a:solidFill>
              <a:ln w="9525">
                <a:noFill/>
                <a:round/>
                <a:headEnd/>
                <a:tailEnd/>
              </a:ln>
            </p:spPr>
            <p:txBody>
              <a:bodyPr/>
              <a:lstStyle/>
              <a:p>
                <a:endParaRPr lang="en-GB"/>
              </a:p>
            </p:txBody>
          </p:sp>
          <p:sp>
            <p:nvSpPr>
              <p:cNvPr id="91" name="Freeform 82"/>
              <p:cNvSpPr>
                <a:spLocks/>
              </p:cNvSpPr>
              <p:nvPr/>
            </p:nvSpPr>
            <p:spPr bwMode="auto">
              <a:xfrm>
                <a:off x="1750" y="1908"/>
                <a:ext cx="36" cy="204"/>
              </a:xfrm>
              <a:custGeom>
                <a:avLst/>
                <a:gdLst/>
                <a:ahLst/>
                <a:cxnLst>
                  <a:cxn ang="0">
                    <a:pos x="30" y="0"/>
                  </a:cxn>
                  <a:cxn ang="0">
                    <a:pos x="36" y="204"/>
                  </a:cxn>
                  <a:cxn ang="0">
                    <a:pos x="0" y="204"/>
                  </a:cxn>
                  <a:cxn ang="0">
                    <a:pos x="30" y="0"/>
                  </a:cxn>
                </a:cxnLst>
                <a:rect l="0" t="0" r="r" b="b"/>
                <a:pathLst>
                  <a:path w="36" h="204">
                    <a:moveTo>
                      <a:pt x="30" y="0"/>
                    </a:moveTo>
                    <a:lnTo>
                      <a:pt x="36" y="204"/>
                    </a:lnTo>
                    <a:lnTo>
                      <a:pt x="0" y="204"/>
                    </a:lnTo>
                    <a:lnTo>
                      <a:pt x="30" y="0"/>
                    </a:lnTo>
                    <a:close/>
                  </a:path>
                </a:pathLst>
              </a:custGeom>
              <a:solidFill>
                <a:srgbClr val="00FF00"/>
              </a:solidFill>
              <a:ln w="9525">
                <a:noFill/>
                <a:round/>
                <a:headEnd/>
                <a:tailEnd/>
              </a:ln>
            </p:spPr>
            <p:txBody>
              <a:bodyPr/>
              <a:lstStyle/>
              <a:p>
                <a:endParaRPr lang="en-GB"/>
              </a:p>
            </p:txBody>
          </p:sp>
          <p:sp>
            <p:nvSpPr>
              <p:cNvPr id="92" name="Freeform 83"/>
              <p:cNvSpPr>
                <a:spLocks/>
              </p:cNvSpPr>
              <p:nvPr/>
            </p:nvSpPr>
            <p:spPr bwMode="auto">
              <a:xfrm>
                <a:off x="1840" y="1914"/>
                <a:ext cx="24" cy="186"/>
              </a:xfrm>
              <a:custGeom>
                <a:avLst/>
                <a:gdLst/>
                <a:ahLst/>
                <a:cxnLst>
                  <a:cxn ang="0">
                    <a:pos x="12" y="0"/>
                  </a:cxn>
                  <a:cxn ang="0">
                    <a:pos x="24" y="186"/>
                  </a:cxn>
                  <a:cxn ang="0">
                    <a:pos x="0" y="186"/>
                  </a:cxn>
                  <a:cxn ang="0">
                    <a:pos x="12" y="0"/>
                  </a:cxn>
                </a:cxnLst>
                <a:rect l="0" t="0" r="r" b="b"/>
                <a:pathLst>
                  <a:path w="24" h="186">
                    <a:moveTo>
                      <a:pt x="12" y="0"/>
                    </a:moveTo>
                    <a:lnTo>
                      <a:pt x="24" y="186"/>
                    </a:lnTo>
                    <a:lnTo>
                      <a:pt x="0" y="186"/>
                    </a:lnTo>
                    <a:lnTo>
                      <a:pt x="12" y="0"/>
                    </a:lnTo>
                    <a:close/>
                  </a:path>
                </a:pathLst>
              </a:custGeom>
              <a:solidFill>
                <a:srgbClr val="006000"/>
              </a:solidFill>
              <a:ln w="9525">
                <a:noFill/>
                <a:round/>
                <a:headEnd/>
                <a:tailEnd/>
              </a:ln>
            </p:spPr>
            <p:txBody>
              <a:bodyPr/>
              <a:lstStyle/>
              <a:p>
                <a:endParaRPr lang="en-GB"/>
              </a:p>
            </p:txBody>
          </p:sp>
          <p:sp>
            <p:nvSpPr>
              <p:cNvPr id="93" name="Freeform 84"/>
              <p:cNvSpPr>
                <a:spLocks/>
              </p:cNvSpPr>
              <p:nvPr/>
            </p:nvSpPr>
            <p:spPr bwMode="auto">
              <a:xfrm>
                <a:off x="1834" y="1998"/>
                <a:ext cx="36" cy="108"/>
              </a:xfrm>
              <a:custGeom>
                <a:avLst/>
                <a:gdLst/>
                <a:ahLst/>
                <a:cxnLst>
                  <a:cxn ang="0">
                    <a:pos x="36" y="0"/>
                  </a:cxn>
                  <a:cxn ang="0">
                    <a:pos x="0" y="108"/>
                  </a:cxn>
                  <a:cxn ang="0">
                    <a:pos x="30" y="108"/>
                  </a:cxn>
                  <a:cxn ang="0">
                    <a:pos x="36" y="0"/>
                  </a:cxn>
                </a:cxnLst>
                <a:rect l="0" t="0" r="r" b="b"/>
                <a:pathLst>
                  <a:path w="36" h="108">
                    <a:moveTo>
                      <a:pt x="36" y="0"/>
                    </a:moveTo>
                    <a:lnTo>
                      <a:pt x="0" y="108"/>
                    </a:lnTo>
                    <a:lnTo>
                      <a:pt x="30" y="108"/>
                    </a:lnTo>
                    <a:lnTo>
                      <a:pt x="36" y="0"/>
                    </a:lnTo>
                    <a:close/>
                  </a:path>
                </a:pathLst>
              </a:custGeom>
              <a:solidFill>
                <a:srgbClr val="00A300"/>
              </a:solidFill>
              <a:ln w="9525">
                <a:noFill/>
                <a:round/>
                <a:headEnd/>
                <a:tailEnd/>
              </a:ln>
            </p:spPr>
            <p:txBody>
              <a:bodyPr/>
              <a:lstStyle/>
              <a:p>
                <a:endParaRPr lang="en-GB"/>
              </a:p>
            </p:txBody>
          </p:sp>
          <p:sp>
            <p:nvSpPr>
              <p:cNvPr id="94" name="Freeform 85"/>
              <p:cNvSpPr>
                <a:spLocks/>
              </p:cNvSpPr>
              <p:nvPr/>
            </p:nvSpPr>
            <p:spPr bwMode="auto">
              <a:xfrm>
                <a:off x="1798" y="1896"/>
                <a:ext cx="42" cy="210"/>
              </a:xfrm>
              <a:custGeom>
                <a:avLst/>
                <a:gdLst/>
                <a:ahLst/>
                <a:cxnLst>
                  <a:cxn ang="0">
                    <a:pos x="18" y="0"/>
                  </a:cxn>
                  <a:cxn ang="0">
                    <a:pos x="0" y="210"/>
                  </a:cxn>
                  <a:cxn ang="0">
                    <a:pos x="42" y="210"/>
                  </a:cxn>
                  <a:cxn ang="0">
                    <a:pos x="18" y="0"/>
                  </a:cxn>
                </a:cxnLst>
                <a:rect l="0" t="0" r="r" b="b"/>
                <a:pathLst>
                  <a:path w="42" h="210">
                    <a:moveTo>
                      <a:pt x="18" y="0"/>
                    </a:moveTo>
                    <a:lnTo>
                      <a:pt x="0" y="210"/>
                    </a:lnTo>
                    <a:lnTo>
                      <a:pt x="42" y="210"/>
                    </a:lnTo>
                    <a:lnTo>
                      <a:pt x="18" y="0"/>
                    </a:lnTo>
                    <a:close/>
                  </a:path>
                </a:pathLst>
              </a:custGeom>
              <a:solidFill>
                <a:srgbClr val="008000"/>
              </a:solidFill>
              <a:ln w="9525">
                <a:noFill/>
                <a:round/>
                <a:headEnd/>
                <a:tailEnd/>
              </a:ln>
            </p:spPr>
            <p:txBody>
              <a:bodyPr/>
              <a:lstStyle/>
              <a:p>
                <a:endParaRPr lang="en-GB"/>
              </a:p>
            </p:txBody>
          </p:sp>
          <p:sp>
            <p:nvSpPr>
              <p:cNvPr id="95" name="Freeform 86"/>
              <p:cNvSpPr>
                <a:spLocks/>
              </p:cNvSpPr>
              <p:nvPr/>
            </p:nvSpPr>
            <p:spPr bwMode="auto">
              <a:xfrm>
                <a:off x="1822" y="1902"/>
                <a:ext cx="30" cy="198"/>
              </a:xfrm>
              <a:custGeom>
                <a:avLst/>
                <a:gdLst/>
                <a:ahLst/>
                <a:cxnLst>
                  <a:cxn ang="0">
                    <a:pos x="6" y="0"/>
                  </a:cxn>
                  <a:cxn ang="0">
                    <a:pos x="0" y="198"/>
                  </a:cxn>
                  <a:cxn ang="0">
                    <a:pos x="30" y="198"/>
                  </a:cxn>
                  <a:cxn ang="0">
                    <a:pos x="6" y="0"/>
                  </a:cxn>
                </a:cxnLst>
                <a:rect l="0" t="0" r="r" b="b"/>
                <a:pathLst>
                  <a:path w="30" h="198">
                    <a:moveTo>
                      <a:pt x="6" y="0"/>
                    </a:moveTo>
                    <a:lnTo>
                      <a:pt x="0" y="198"/>
                    </a:lnTo>
                    <a:lnTo>
                      <a:pt x="30" y="198"/>
                    </a:lnTo>
                    <a:lnTo>
                      <a:pt x="6" y="0"/>
                    </a:lnTo>
                    <a:close/>
                  </a:path>
                </a:pathLst>
              </a:custGeom>
              <a:solidFill>
                <a:srgbClr val="00FF00"/>
              </a:solidFill>
              <a:ln w="9525">
                <a:noFill/>
                <a:round/>
                <a:headEnd/>
                <a:tailEnd/>
              </a:ln>
            </p:spPr>
            <p:txBody>
              <a:bodyPr/>
              <a:lstStyle/>
              <a:p>
                <a:endParaRPr lang="en-GB"/>
              </a:p>
            </p:txBody>
          </p:sp>
          <p:sp>
            <p:nvSpPr>
              <p:cNvPr id="96" name="Freeform 87"/>
              <p:cNvSpPr>
                <a:spLocks/>
              </p:cNvSpPr>
              <p:nvPr/>
            </p:nvSpPr>
            <p:spPr bwMode="auto">
              <a:xfrm>
                <a:off x="1972" y="1914"/>
                <a:ext cx="24" cy="186"/>
              </a:xfrm>
              <a:custGeom>
                <a:avLst/>
                <a:gdLst/>
                <a:ahLst/>
                <a:cxnLst>
                  <a:cxn ang="0">
                    <a:pos x="12" y="0"/>
                  </a:cxn>
                  <a:cxn ang="0">
                    <a:pos x="24" y="186"/>
                  </a:cxn>
                  <a:cxn ang="0">
                    <a:pos x="0" y="186"/>
                  </a:cxn>
                  <a:cxn ang="0">
                    <a:pos x="12" y="0"/>
                  </a:cxn>
                </a:cxnLst>
                <a:rect l="0" t="0" r="r" b="b"/>
                <a:pathLst>
                  <a:path w="24" h="186">
                    <a:moveTo>
                      <a:pt x="12" y="0"/>
                    </a:moveTo>
                    <a:lnTo>
                      <a:pt x="24" y="186"/>
                    </a:lnTo>
                    <a:lnTo>
                      <a:pt x="0" y="186"/>
                    </a:lnTo>
                    <a:lnTo>
                      <a:pt x="12" y="0"/>
                    </a:lnTo>
                    <a:close/>
                  </a:path>
                </a:pathLst>
              </a:custGeom>
              <a:solidFill>
                <a:srgbClr val="006000"/>
              </a:solidFill>
              <a:ln w="9525">
                <a:noFill/>
                <a:round/>
                <a:headEnd/>
                <a:tailEnd/>
              </a:ln>
            </p:spPr>
            <p:txBody>
              <a:bodyPr/>
              <a:lstStyle/>
              <a:p>
                <a:endParaRPr lang="en-GB"/>
              </a:p>
            </p:txBody>
          </p:sp>
          <p:sp>
            <p:nvSpPr>
              <p:cNvPr id="97" name="Freeform 88"/>
              <p:cNvSpPr>
                <a:spLocks/>
              </p:cNvSpPr>
              <p:nvPr/>
            </p:nvSpPr>
            <p:spPr bwMode="auto">
              <a:xfrm>
                <a:off x="1966" y="1998"/>
                <a:ext cx="36" cy="108"/>
              </a:xfrm>
              <a:custGeom>
                <a:avLst/>
                <a:gdLst/>
                <a:ahLst/>
                <a:cxnLst>
                  <a:cxn ang="0">
                    <a:pos x="36" y="0"/>
                  </a:cxn>
                  <a:cxn ang="0">
                    <a:pos x="0" y="108"/>
                  </a:cxn>
                  <a:cxn ang="0">
                    <a:pos x="30" y="108"/>
                  </a:cxn>
                  <a:cxn ang="0">
                    <a:pos x="36" y="0"/>
                  </a:cxn>
                </a:cxnLst>
                <a:rect l="0" t="0" r="r" b="b"/>
                <a:pathLst>
                  <a:path w="36" h="108">
                    <a:moveTo>
                      <a:pt x="36" y="0"/>
                    </a:moveTo>
                    <a:lnTo>
                      <a:pt x="0" y="108"/>
                    </a:lnTo>
                    <a:lnTo>
                      <a:pt x="30" y="108"/>
                    </a:lnTo>
                    <a:lnTo>
                      <a:pt x="36" y="0"/>
                    </a:lnTo>
                    <a:close/>
                  </a:path>
                </a:pathLst>
              </a:custGeom>
              <a:solidFill>
                <a:srgbClr val="00A300"/>
              </a:solidFill>
              <a:ln w="9525">
                <a:noFill/>
                <a:round/>
                <a:headEnd/>
                <a:tailEnd/>
              </a:ln>
            </p:spPr>
            <p:txBody>
              <a:bodyPr/>
              <a:lstStyle/>
              <a:p>
                <a:endParaRPr lang="en-GB"/>
              </a:p>
            </p:txBody>
          </p:sp>
          <p:sp>
            <p:nvSpPr>
              <p:cNvPr id="98" name="Freeform 89"/>
              <p:cNvSpPr>
                <a:spLocks/>
              </p:cNvSpPr>
              <p:nvPr/>
            </p:nvSpPr>
            <p:spPr bwMode="auto">
              <a:xfrm>
                <a:off x="1942"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99" name="Freeform 90"/>
              <p:cNvSpPr>
                <a:spLocks/>
              </p:cNvSpPr>
              <p:nvPr/>
            </p:nvSpPr>
            <p:spPr bwMode="auto">
              <a:xfrm>
                <a:off x="1954" y="1902"/>
                <a:ext cx="30" cy="204"/>
              </a:xfrm>
              <a:custGeom>
                <a:avLst/>
                <a:gdLst/>
                <a:ahLst/>
                <a:cxnLst>
                  <a:cxn ang="0">
                    <a:pos x="6" y="0"/>
                  </a:cxn>
                  <a:cxn ang="0">
                    <a:pos x="0" y="204"/>
                  </a:cxn>
                  <a:cxn ang="0">
                    <a:pos x="30" y="198"/>
                  </a:cxn>
                  <a:cxn ang="0">
                    <a:pos x="6" y="0"/>
                  </a:cxn>
                </a:cxnLst>
                <a:rect l="0" t="0" r="r" b="b"/>
                <a:pathLst>
                  <a:path w="30" h="204">
                    <a:moveTo>
                      <a:pt x="6" y="0"/>
                    </a:moveTo>
                    <a:lnTo>
                      <a:pt x="0" y="204"/>
                    </a:lnTo>
                    <a:lnTo>
                      <a:pt x="30" y="198"/>
                    </a:lnTo>
                    <a:lnTo>
                      <a:pt x="6" y="0"/>
                    </a:lnTo>
                    <a:close/>
                  </a:path>
                </a:pathLst>
              </a:custGeom>
              <a:solidFill>
                <a:srgbClr val="00FF00"/>
              </a:solidFill>
              <a:ln w="9525">
                <a:noFill/>
                <a:round/>
                <a:headEnd/>
                <a:tailEnd/>
              </a:ln>
            </p:spPr>
            <p:txBody>
              <a:bodyPr/>
              <a:lstStyle/>
              <a:p>
                <a:endParaRPr lang="en-GB"/>
              </a:p>
            </p:txBody>
          </p:sp>
          <p:sp>
            <p:nvSpPr>
              <p:cNvPr id="100" name="Freeform 91"/>
              <p:cNvSpPr>
                <a:spLocks/>
              </p:cNvSpPr>
              <p:nvPr/>
            </p:nvSpPr>
            <p:spPr bwMode="auto">
              <a:xfrm>
                <a:off x="1918"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101" name="Freeform 92"/>
              <p:cNvSpPr>
                <a:spLocks/>
              </p:cNvSpPr>
              <p:nvPr/>
            </p:nvSpPr>
            <p:spPr bwMode="auto">
              <a:xfrm>
                <a:off x="1912" y="1998"/>
                <a:ext cx="36" cy="108"/>
              </a:xfrm>
              <a:custGeom>
                <a:avLst/>
                <a:gdLst/>
                <a:ahLst/>
                <a:cxnLst>
                  <a:cxn ang="0">
                    <a:pos x="36" y="0"/>
                  </a:cxn>
                  <a:cxn ang="0">
                    <a:pos x="0" y="108"/>
                  </a:cxn>
                  <a:cxn ang="0">
                    <a:pos x="36" y="108"/>
                  </a:cxn>
                  <a:cxn ang="0">
                    <a:pos x="36" y="0"/>
                  </a:cxn>
                </a:cxnLst>
                <a:rect l="0" t="0" r="r" b="b"/>
                <a:pathLst>
                  <a:path w="36" h="108">
                    <a:moveTo>
                      <a:pt x="36" y="0"/>
                    </a:moveTo>
                    <a:lnTo>
                      <a:pt x="0" y="108"/>
                    </a:lnTo>
                    <a:lnTo>
                      <a:pt x="36" y="108"/>
                    </a:lnTo>
                    <a:lnTo>
                      <a:pt x="36" y="0"/>
                    </a:lnTo>
                    <a:close/>
                  </a:path>
                </a:pathLst>
              </a:custGeom>
              <a:solidFill>
                <a:srgbClr val="00A300"/>
              </a:solidFill>
              <a:ln w="9525">
                <a:noFill/>
                <a:round/>
                <a:headEnd/>
                <a:tailEnd/>
              </a:ln>
            </p:spPr>
            <p:txBody>
              <a:bodyPr/>
              <a:lstStyle/>
              <a:p>
                <a:endParaRPr lang="en-GB"/>
              </a:p>
            </p:txBody>
          </p:sp>
          <p:sp>
            <p:nvSpPr>
              <p:cNvPr id="102" name="Freeform 93"/>
              <p:cNvSpPr>
                <a:spLocks/>
              </p:cNvSpPr>
              <p:nvPr/>
            </p:nvSpPr>
            <p:spPr bwMode="auto">
              <a:xfrm>
                <a:off x="1888" y="1932"/>
                <a:ext cx="48" cy="174"/>
              </a:xfrm>
              <a:custGeom>
                <a:avLst/>
                <a:gdLst/>
                <a:ahLst/>
                <a:cxnLst>
                  <a:cxn ang="0">
                    <a:pos x="0" y="0"/>
                  </a:cxn>
                  <a:cxn ang="0">
                    <a:pos x="48" y="174"/>
                  </a:cxn>
                  <a:cxn ang="0">
                    <a:pos x="0" y="174"/>
                  </a:cxn>
                  <a:cxn ang="0">
                    <a:pos x="0" y="0"/>
                  </a:cxn>
                </a:cxnLst>
                <a:rect l="0" t="0" r="r" b="b"/>
                <a:pathLst>
                  <a:path w="48" h="174">
                    <a:moveTo>
                      <a:pt x="0" y="0"/>
                    </a:moveTo>
                    <a:lnTo>
                      <a:pt x="48" y="174"/>
                    </a:lnTo>
                    <a:lnTo>
                      <a:pt x="0" y="174"/>
                    </a:lnTo>
                    <a:lnTo>
                      <a:pt x="0" y="0"/>
                    </a:lnTo>
                    <a:close/>
                  </a:path>
                </a:pathLst>
              </a:custGeom>
              <a:solidFill>
                <a:srgbClr val="008000"/>
              </a:solidFill>
              <a:ln w="9525">
                <a:noFill/>
                <a:round/>
                <a:headEnd/>
                <a:tailEnd/>
              </a:ln>
            </p:spPr>
            <p:txBody>
              <a:bodyPr/>
              <a:lstStyle/>
              <a:p>
                <a:endParaRPr lang="en-GB"/>
              </a:p>
            </p:txBody>
          </p:sp>
          <p:sp>
            <p:nvSpPr>
              <p:cNvPr id="103" name="Freeform 94"/>
              <p:cNvSpPr>
                <a:spLocks/>
              </p:cNvSpPr>
              <p:nvPr/>
            </p:nvSpPr>
            <p:spPr bwMode="auto">
              <a:xfrm>
                <a:off x="1900" y="1902"/>
                <a:ext cx="30" cy="204"/>
              </a:xfrm>
              <a:custGeom>
                <a:avLst/>
                <a:gdLst/>
                <a:ahLst/>
                <a:cxnLst>
                  <a:cxn ang="0">
                    <a:pos x="6" y="0"/>
                  </a:cxn>
                  <a:cxn ang="0">
                    <a:pos x="0" y="204"/>
                  </a:cxn>
                  <a:cxn ang="0">
                    <a:pos x="30" y="198"/>
                  </a:cxn>
                  <a:cxn ang="0">
                    <a:pos x="6" y="0"/>
                  </a:cxn>
                </a:cxnLst>
                <a:rect l="0" t="0" r="r" b="b"/>
                <a:pathLst>
                  <a:path w="30" h="204">
                    <a:moveTo>
                      <a:pt x="6" y="0"/>
                    </a:moveTo>
                    <a:lnTo>
                      <a:pt x="0" y="204"/>
                    </a:lnTo>
                    <a:lnTo>
                      <a:pt x="30" y="198"/>
                    </a:lnTo>
                    <a:lnTo>
                      <a:pt x="6" y="0"/>
                    </a:lnTo>
                    <a:close/>
                  </a:path>
                </a:pathLst>
              </a:custGeom>
              <a:solidFill>
                <a:srgbClr val="00FF00"/>
              </a:solidFill>
              <a:ln w="9525">
                <a:noFill/>
                <a:round/>
                <a:headEnd/>
                <a:tailEnd/>
              </a:ln>
            </p:spPr>
            <p:txBody>
              <a:bodyPr/>
              <a:lstStyle/>
              <a:p>
                <a:endParaRPr lang="en-GB"/>
              </a:p>
            </p:txBody>
          </p:sp>
          <p:sp>
            <p:nvSpPr>
              <p:cNvPr id="104" name="Freeform 95"/>
              <p:cNvSpPr>
                <a:spLocks/>
              </p:cNvSpPr>
              <p:nvPr/>
            </p:nvSpPr>
            <p:spPr bwMode="auto">
              <a:xfrm>
                <a:off x="1852" y="1920"/>
                <a:ext cx="24" cy="186"/>
              </a:xfrm>
              <a:custGeom>
                <a:avLst/>
                <a:gdLst/>
                <a:ahLst/>
                <a:cxnLst>
                  <a:cxn ang="0">
                    <a:pos x="12" y="0"/>
                  </a:cxn>
                  <a:cxn ang="0">
                    <a:pos x="0" y="186"/>
                  </a:cxn>
                  <a:cxn ang="0">
                    <a:pos x="24" y="180"/>
                  </a:cxn>
                  <a:cxn ang="0">
                    <a:pos x="12" y="0"/>
                  </a:cxn>
                </a:cxnLst>
                <a:rect l="0" t="0" r="r" b="b"/>
                <a:pathLst>
                  <a:path w="24" h="186">
                    <a:moveTo>
                      <a:pt x="12" y="0"/>
                    </a:moveTo>
                    <a:lnTo>
                      <a:pt x="0" y="186"/>
                    </a:lnTo>
                    <a:lnTo>
                      <a:pt x="24" y="180"/>
                    </a:lnTo>
                    <a:lnTo>
                      <a:pt x="12" y="0"/>
                    </a:lnTo>
                    <a:close/>
                  </a:path>
                </a:pathLst>
              </a:custGeom>
              <a:solidFill>
                <a:srgbClr val="006000"/>
              </a:solidFill>
              <a:ln w="9525">
                <a:noFill/>
                <a:round/>
                <a:headEnd/>
                <a:tailEnd/>
              </a:ln>
            </p:spPr>
            <p:txBody>
              <a:bodyPr/>
              <a:lstStyle/>
              <a:p>
                <a:endParaRPr lang="en-GB"/>
              </a:p>
            </p:txBody>
          </p:sp>
          <p:sp>
            <p:nvSpPr>
              <p:cNvPr id="105" name="Freeform 96"/>
              <p:cNvSpPr>
                <a:spLocks/>
              </p:cNvSpPr>
              <p:nvPr/>
            </p:nvSpPr>
            <p:spPr bwMode="auto">
              <a:xfrm>
                <a:off x="1846" y="2004"/>
                <a:ext cx="36" cy="102"/>
              </a:xfrm>
              <a:custGeom>
                <a:avLst/>
                <a:gdLst/>
                <a:ahLst/>
                <a:cxnLst>
                  <a:cxn ang="0">
                    <a:pos x="0" y="0"/>
                  </a:cxn>
                  <a:cxn ang="0">
                    <a:pos x="36" y="102"/>
                  </a:cxn>
                  <a:cxn ang="0">
                    <a:pos x="6" y="102"/>
                  </a:cxn>
                  <a:cxn ang="0">
                    <a:pos x="0" y="0"/>
                  </a:cxn>
                </a:cxnLst>
                <a:rect l="0" t="0" r="r" b="b"/>
                <a:pathLst>
                  <a:path w="36" h="102">
                    <a:moveTo>
                      <a:pt x="0" y="0"/>
                    </a:moveTo>
                    <a:lnTo>
                      <a:pt x="36" y="102"/>
                    </a:lnTo>
                    <a:lnTo>
                      <a:pt x="6" y="102"/>
                    </a:lnTo>
                    <a:lnTo>
                      <a:pt x="0" y="0"/>
                    </a:lnTo>
                    <a:close/>
                  </a:path>
                </a:pathLst>
              </a:custGeom>
              <a:solidFill>
                <a:srgbClr val="00A300"/>
              </a:solidFill>
              <a:ln w="9525">
                <a:noFill/>
                <a:round/>
                <a:headEnd/>
                <a:tailEnd/>
              </a:ln>
            </p:spPr>
            <p:txBody>
              <a:bodyPr/>
              <a:lstStyle/>
              <a:p>
                <a:endParaRPr lang="en-GB"/>
              </a:p>
            </p:txBody>
          </p:sp>
          <p:sp>
            <p:nvSpPr>
              <p:cNvPr id="106" name="Freeform 97"/>
              <p:cNvSpPr>
                <a:spLocks/>
              </p:cNvSpPr>
              <p:nvPr/>
            </p:nvSpPr>
            <p:spPr bwMode="auto">
              <a:xfrm>
                <a:off x="1864" y="1938"/>
                <a:ext cx="42" cy="168"/>
              </a:xfrm>
              <a:custGeom>
                <a:avLst/>
                <a:gdLst/>
                <a:ahLst/>
                <a:cxnLst>
                  <a:cxn ang="0">
                    <a:pos x="42" y="0"/>
                  </a:cxn>
                  <a:cxn ang="0">
                    <a:pos x="0" y="168"/>
                  </a:cxn>
                  <a:cxn ang="0">
                    <a:pos x="42" y="168"/>
                  </a:cxn>
                  <a:cxn ang="0">
                    <a:pos x="42" y="0"/>
                  </a:cxn>
                </a:cxnLst>
                <a:rect l="0" t="0" r="r" b="b"/>
                <a:pathLst>
                  <a:path w="42" h="168">
                    <a:moveTo>
                      <a:pt x="42" y="0"/>
                    </a:moveTo>
                    <a:lnTo>
                      <a:pt x="0" y="168"/>
                    </a:lnTo>
                    <a:lnTo>
                      <a:pt x="42" y="168"/>
                    </a:lnTo>
                    <a:lnTo>
                      <a:pt x="42" y="0"/>
                    </a:lnTo>
                    <a:close/>
                  </a:path>
                </a:pathLst>
              </a:custGeom>
              <a:solidFill>
                <a:srgbClr val="008000"/>
              </a:solidFill>
              <a:ln w="9525">
                <a:noFill/>
                <a:round/>
                <a:headEnd/>
                <a:tailEnd/>
              </a:ln>
            </p:spPr>
            <p:txBody>
              <a:bodyPr/>
              <a:lstStyle/>
              <a:p>
                <a:endParaRPr lang="en-GB"/>
              </a:p>
            </p:txBody>
          </p:sp>
          <p:sp>
            <p:nvSpPr>
              <p:cNvPr id="107" name="Freeform 98"/>
              <p:cNvSpPr>
                <a:spLocks/>
              </p:cNvSpPr>
              <p:nvPr/>
            </p:nvSpPr>
            <p:spPr bwMode="auto">
              <a:xfrm>
                <a:off x="1864" y="1908"/>
                <a:ext cx="30" cy="198"/>
              </a:xfrm>
              <a:custGeom>
                <a:avLst/>
                <a:gdLst/>
                <a:ahLst/>
                <a:cxnLst>
                  <a:cxn ang="0">
                    <a:pos x="24" y="0"/>
                  </a:cxn>
                  <a:cxn ang="0">
                    <a:pos x="30" y="198"/>
                  </a:cxn>
                  <a:cxn ang="0">
                    <a:pos x="0" y="198"/>
                  </a:cxn>
                  <a:cxn ang="0">
                    <a:pos x="24" y="0"/>
                  </a:cxn>
                </a:cxnLst>
                <a:rect l="0" t="0" r="r" b="b"/>
                <a:pathLst>
                  <a:path w="30" h="198">
                    <a:moveTo>
                      <a:pt x="24" y="0"/>
                    </a:moveTo>
                    <a:lnTo>
                      <a:pt x="30" y="198"/>
                    </a:lnTo>
                    <a:lnTo>
                      <a:pt x="0" y="198"/>
                    </a:lnTo>
                    <a:lnTo>
                      <a:pt x="24" y="0"/>
                    </a:lnTo>
                    <a:close/>
                  </a:path>
                </a:pathLst>
              </a:custGeom>
              <a:solidFill>
                <a:srgbClr val="00FF00"/>
              </a:solidFill>
              <a:ln w="9525">
                <a:noFill/>
                <a:round/>
                <a:headEnd/>
                <a:tailEnd/>
              </a:ln>
            </p:spPr>
            <p:txBody>
              <a:bodyPr/>
              <a:lstStyle/>
              <a:p>
                <a:endParaRPr lang="en-GB"/>
              </a:p>
            </p:txBody>
          </p:sp>
          <p:sp>
            <p:nvSpPr>
              <p:cNvPr id="108" name="Freeform 99"/>
              <p:cNvSpPr>
                <a:spLocks/>
              </p:cNvSpPr>
              <p:nvPr/>
            </p:nvSpPr>
            <p:spPr bwMode="auto">
              <a:xfrm>
                <a:off x="1984" y="1926"/>
                <a:ext cx="30" cy="180"/>
              </a:xfrm>
              <a:custGeom>
                <a:avLst/>
                <a:gdLst/>
                <a:ahLst/>
                <a:cxnLst>
                  <a:cxn ang="0">
                    <a:pos x="18" y="0"/>
                  </a:cxn>
                  <a:cxn ang="0">
                    <a:pos x="0" y="180"/>
                  </a:cxn>
                  <a:cxn ang="0">
                    <a:pos x="30" y="180"/>
                  </a:cxn>
                  <a:cxn ang="0">
                    <a:pos x="18" y="0"/>
                  </a:cxn>
                </a:cxnLst>
                <a:rect l="0" t="0" r="r" b="b"/>
                <a:pathLst>
                  <a:path w="30" h="180">
                    <a:moveTo>
                      <a:pt x="18" y="0"/>
                    </a:moveTo>
                    <a:lnTo>
                      <a:pt x="0" y="180"/>
                    </a:lnTo>
                    <a:lnTo>
                      <a:pt x="30" y="180"/>
                    </a:lnTo>
                    <a:lnTo>
                      <a:pt x="18" y="0"/>
                    </a:lnTo>
                    <a:close/>
                  </a:path>
                </a:pathLst>
              </a:custGeom>
              <a:solidFill>
                <a:srgbClr val="006000"/>
              </a:solidFill>
              <a:ln w="9525">
                <a:noFill/>
                <a:round/>
                <a:headEnd/>
                <a:tailEnd/>
              </a:ln>
            </p:spPr>
            <p:txBody>
              <a:bodyPr/>
              <a:lstStyle/>
              <a:p>
                <a:endParaRPr lang="en-GB"/>
              </a:p>
            </p:txBody>
          </p:sp>
          <p:sp>
            <p:nvSpPr>
              <p:cNvPr id="109" name="Freeform 100"/>
              <p:cNvSpPr>
                <a:spLocks/>
              </p:cNvSpPr>
              <p:nvPr/>
            </p:nvSpPr>
            <p:spPr bwMode="auto">
              <a:xfrm>
                <a:off x="1996" y="1938"/>
                <a:ext cx="54" cy="174"/>
              </a:xfrm>
              <a:custGeom>
                <a:avLst/>
                <a:gdLst/>
                <a:ahLst/>
                <a:cxnLst>
                  <a:cxn ang="0">
                    <a:pos x="54" y="0"/>
                  </a:cxn>
                  <a:cxn ang="0">
                    <a:pos x="0" y="174"/>
                  </a:cxn>
                  <a:cxn ang="0">
                    <a:pos x="54" y="174"/>
                  </a:cxn>
                  <a:cxn ang="0">
                    <a:pos x="54" y="0"/>
                  </a:cxn>
                </a:cxnLst>
                <a:rect l="0" t="0" r="r" b="b"/>
                <a:pathLst>
                  <a:path w="54" h="174">
                    <a:moveTo>
                      <a:pt x="54" y="0"/>
                    </a:moveTo>
                    <a:lnTo>
                      <a:pt x="0" y="174"/>
                    </a:lnTo>
                    <a:lnTo>
                      <a:pt x="54" y="174"/>
                    </a:lnTo>
                    <a:lnTo>
                      <a:pt x="54" y="0"/>
                    </a:lnTo>
                    <a:close/>
                  </a:path>
                </a:pathLst>
              </a:custGeom>
              <a:solidFill>
                <a:srgbClr val="008000"/>
              </a:solidFill>
              <a:ln w="9525">
                <a:noFill/>
                <a:round/>
                <a:headEnd/>
                <a:tailEnd/>
              </a:ln>
            </p:spPr>
            <p:txBody>
              <a:bodyPr/>
              <a:lstStyle/>
              <a:p>
                <a:endParaRPr lang="en-GB"/>
              </a:p>
            </p:txBody>
          </p:sp>
          <p:sp>
            <p:nvSpPr>
              <p:cNvPr id="110" name="Freeform 101"/>
              <p:cNvSpPr>
                <a:spLocks/>
              </p:cNvSpPr>
              <p:nvPr/>
            </p:nvSpPr>
            <p:spPr bwMode="auto">
              <a:xfrm>
                <a:off x="2002" y="1908"/>
                <a:ext cx="30" cy="204"/>
              </a:xfrm>
              <a:custGeom>
                <a:avLst/>
                <a:gdLst/>
                <a:ahLst/>
                <a:cxnLst>
                  <a:cxn ang="0">
                    <a:pos x="24" y="0"/>
                  </a:cxn>
                  <a:cxn ang="0">
                    <a:pos x="30" y="204"/>
                  </a:cxn>
                  <a:cxn ang="0">
                    <a:pos x="0" y="204"/>
                  </a:cxn>
                  <a:cxn ang="0">
                    <a:pos x="24" y="0"/>
                  </a:cxn>
                </a:cxnLst>
                <a:rect l="0" t="0" r="r" b="b"/>
                <a:pathLst>
                  <a:path w="30" h="204">
                    <a:moveTo>
                      <a:pt x="24" y="0"/>
                    </a:moveTo>
                    <a:lnTo>
                      <a:pt x="30" y="204"/>
                    </a:lnTo>
                    <a:lnTo>
                      <a:pt x="0" y="204"/>
                    </a:lnTo>
                    <a:lnTo>
                      <a:pt x="24" y="0"/>
                    </a:lnTo>
                    <a:close/>
                  </a:path>
                </a:pathLst>
              </a:custGeom>
              <a:solidFill>
                <a:srgbClr val="00FF00"/>
              </a:solidFill>
              <a:ln w="9525">
                <a:noFill/>
                <a:round/>
                <a:headEnd/>
                <a:tailEnd/>
              </a:ln>
            </p:spPr>
            <p:txBody>
              <a:bodyPr/>
              <a:lstStyle/>
              <a:p>
                <a:endParaRPr lang="en-GB"/>
              </a:p>
            </p:txBody>
          </p:sp>
          <p:sp>
            <p:nvSpPr>
              <p:cNvPr id="111" name="Freeform 102"/>
              <p:cNvSpPr>
                <a:spLocks/>
              </p:cNvSpPr>
              <p:nvPr/>
            </p:nvSpPr>
            <p:spPr bwMode="auto">
              <a:xfrm>
                <a:off x="2086"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112" name="Freeform 103"/>
              <p:cNvSpPr>
                <a:spLocks/>
              </p:cNvSpPr>
              <p:nvPr/>
            </p:nvSpPr>
            <p:spPr bwMode="auto">
              <a:xfrm>
                <a:off x="2080" y="1998"/>
                <a:ext cx="42" cy="108"/>
              </a:xfrm>
              <a:custGeom>
                <a:avLst/>
                <a:gdLst/>
                <a:ahLst/>
                <a:cxnLst>
                  <a:cxn ang="0">
                    <a:pos x="42" y="0"/>
                  </a:cxn>
                  <a:cxn ang="0">
                    <a:pos x="0" y="108"/>
                  </a:cxn>
                  <a:cxn ang="0">
                    <a:pos x="36" y="108"/>
                  </a:cxn>
                  <a:cxn ang="0">
                    <a:pos x="42" y="0"/>
                  </a:cxn>
                </a:cxnLst>
                <a:rect l="0" t="0" r="r" b="b"/>
                <a:pathLst>
                  <a:path w="42" h="108">
                    <a:moveTo>
                      <a:pt x="42" y="0"/>
                    </a:moveTo>
                    <a:lnTo>
                      <a:pt x="0" y="108"/>
                    </a:lnTo>
                    <a:lnTo>
                      <a:pt x="36" y="108"/>
                    </a:lnTo>
                    <a:lnTo>
                      <a:pt x="42" y="0"/>
                    </a:lnTo>
                    <a:close/>
                  </a:path>
                </a:pathLst>
              </a:custGeom>
              <a:solidFill>
                <a:srgbClr val="00A300"/>
              </a:solidFill>
              <a:ln w="9525">
                <a:noFill/>
                <a:round/>
                <a:headEnd/>
                <a:tailEnd/>
              </a:ln>
            </p:spPr>
            <p:txBody>
              <a:bodyPr/>
              <a:lstStyle/>
              <a:p>
                <a:endParaRPr lang="en-GB"/>
              </a:p>
            </p:txBody>
          </p:sp>
          <p:sp>
            <p:nvSpPr>
              <p:cNvPr id="113" name="Freeform 104"/>
              <p:cNvSpPr>
                <a:spLocks/>
              </p:cNvSpPr>
              <p:nvPr/>
            </p:nvSpPr>
            <p:spPr bwMode="auto">
              <a:xfrm>
                <a:off x="2044" y="1896"/>
                <a:ext cx="42" cy="210"/>
              </a:xfrm>
              <a:custGeom>
                <a:avLst/>
                <a:gdLst/>
                <a:ahLst/>
                <a:cxnLst>
                  <a:cxn ang="0">
                    <a:pos x="18" y="0"/>
                  </a:cxn>
                  <a:cxn ang="0">
                    <a:pos x="0" y="210"/>
                  </a:cxn>
                  <a:cxn ang="0">
                    <a:pos x="42" y="210"/>
                  </a:cxn>
                  <a:cxn ang="0">
                    <a:pos x="18" y="0"/>
                  </a:cxn>
                </a:cxnLst>
                <a:rect l="0" t="0" r="r" b="b"/>
                <a:pathLst>
                  <a:path w="42" h="210">
                    <a:moveTo>
                      <a:pt x="18" y="0"/>
                    </a:moveTo>
                    <a:lnTo>
                      <a:pt x="0" y="210"/>
                    </a:lnTo>
                    <a:lnTo>
                      <a:pt x="42" y="210"/>
                    </a:lnTo>
                    <a:lnTo>
                      <a:pt x="18" y="0"/>
                    </a:lnTo>
                    <a:close/>
                  </a:path>
                </a:pathLst>
              </a:custGeom>
              <a:solidFill>
                <a:srgbClr val="008000"/>
              </a:solidFill>
              <a:ln w="9525">
                <a:noFill/>
                <a:round/>
                <a:headEnd/>
                <a:tailEnd/>
              </a:ln>
            </p:spPr>
            <p:txBody>
              <a:bodyPr/>
              <a:lstStyle/>
              <a:p>
                <a:endParaRPr lang="en-GB"/>
              </a:p>
            </p:txBody>
          </p:sp>
          <p:sp>
            <p:nvSpPr>
              <p:cNvPr id="114" name="Freeform 105"/>
              <p:cNvSpPr>
                <a:spLocks/>
              </p:cNvSpPr>
              <p:nvPr/>
            </p:nvSpPr>
            <p:spPr bwMode="auto">
              <a:xfrm>
                <a:off x="2074" y="1902"/>
                <a:ext cx="30" cy="198"/>
              </a:xfrm>
              <a:custGeom>
                <a:avLst/>
                <a:gdLst/>
                <a:ahLst/>
                <a:cxnLst>
                  <a:cxn ang="0">
                    <a:pos x="6" y="0"/>
                  </a:cxn>
                  <a:cxn ang="0">
                    <a:pos x="0" y="198"/>
                  </a:cxn>
                  <a:cxn ang="0">
                    <a:pos x="30" y="198"/>
                  </a:cxn>
                  <a:cxn ang="0">
                    <a:pos x="6" y="0"/>
                  </a:cxn>
                </a:cxnLst>
                <a:rect l="0" t="0" r="r" b="b"/>
                <a:pathLst>
                  <a:path w="30" h="198">
                    <a:moveTo>
                      <a:pt x="6" y="0"/>
                    </a:moveTo>
                    <a:lnTo>
                      <a:pt x="0" y="198"/>
                    </a:lnTo>
                    <a:lnTo>
                      <a:pt x="30" y="198"/>
                    </a:lnTo>
                    <a:lnTo>
                      <a:pt x="6" y="0"/>
                    </a:lnTo>
                    <a:close/>
                  </a:path>
                </a:pathLst>
              </a:custGeom>
              <a:solidFill>
                <a:srgbClr val="00FF00"/>
              </a:solidFill>
              <a:ln w="9525">
                <a:noFill/>
                <a:round/>
                <a:headEnd/>
                <a:tailEnd/>
              </a:ln>
            </p:spPr>
            <p:txBody>
              <a:bodyPr/>
              <a:lstStyle/>
              <a:p>
                <a:endParaRPr lang="en-GB"/>
              </a:p>
            </p:txBody>
          </p:sp>
          <p:sp>
            <p:nvSpPr>
              <p:cNvPr id="115" name="Freeform 106"/>
              <p:cNvSpPr>
                <a:spLocks/>
              </p:cNvSpPr>
              <p:nvPr/>
            </p:nvSpPr>
            <p:spPr bwMode="auto">
              <a:xfrm>
                <a:off x="2236" y="1914"/>
                <a:ext cx="24" cy="186"/>
              </a:xfrm>
              <a:custGeom>
                <a:avLst/>
                <a:gdLst/>
                <a:ahLst/>
                <a:cxnLst>
                  <a:cxn ang="0">
                    <a:pos x="12" y="0"/>
                  </a:cxn>
                  <a:cxn ang="0">
                    <a:pos x="24" y="186"/>
                  </a:cxn>
                  <a:cxn ang="0">
                    <a:pos x="0" y="186"/>
                  </a:cxn>
                  <a:cxn ang="0">
                    <a:pos x="12" y="0"/>
                  </a:cxn>
                </a:cxnLst>
                <a:rect l="0" t="0" r="r" b="b"/>
                <a:pathLst>
                  <a:path w="24" h="186">
                    <a:moveTo>
                      <a:pt x="12" y="0"/>
                    </a:moveTo>
                    <a:lnTo>
                      <a:pt x="24" y="186"/>
                    </a:lnTo>
                    <a:lnTo>
                      <a:pt x="0" y="186"/>
                    </a:lnTo>
                    <a:lnTo>
                      <a:pt x="12" y="0"/>
                    </a:lnTo>
                    <a:close/>
                  </a:path>
                </a:pathLst>
              </a:custGeom>
              <a:solidFill>
                <a:srgbClr val="006000"/>
              </a:solidFill>
              <a:ln w="9525">
                <a:noFill/>
                <a:round/>
                <a:headEnd/>
                <a:tailEnd/>
              </a:ln>
            </p:spPr>
            <p:txBody>
              <a:bodyPr/>
              <a:lstStyle/>
              <a:p>
                <a:endParaRPr lang="en-GB"/>
              </a:p>
            </p:txBody>
          </p:sp>
          <p:sp>
            <p:nvSpPr>
              <p:cNvPr id="116" name="Freeform 107"/>
              <p:cNvSpPr>
                <a:spLocks/>
              </p:cNvSpPr>
              <p:nvPr/>
            </p:nvSpPr>
            <p:spPr bwMode="auto">
              <a:xfrm>
                <a:off x="2230" y="1998"/>
                <a:ext cx="36" cy="108"/>
              </a:xfrm>
              <a:custGeom>
                <a:avLst/>
                <a:gdLst/>
                <a:ahLst/>
                <a:cxnLst>
                  <a:cxn ang="0">
                    <a:pos x="36" y="0"/>
                  </a:cxn>
                  <a:cxn ang="0">
                    <a:pos x="0" y="108"/>
                  </a:cxn>
                  <a:cxn ang="0">
                    <a:pos x="30" y="108"/>
                  </a:cxn>
                  <a:cxn ang="0">
                    <a:pos x="36" y="0"/>
                  </a:cxn>
                </a:cxnLst>
                <a:rect l="0" t="0" r="r" b="b"/>
                <a:pathLst>
                  <a:path w="36" h="108">
                    <a:moveTo>
                      <a:pt x="36" y="0"/>
                    </a:moveTo>
                    <a:lnTo>
                      <a:pt x="0" y="108"/>
                    </a:lnTo>
                    <a:lnTo>
                      <a:pt x="30" y="108"/>
                    </a:lnTo>
                    <a:lnTo>
                      <a:pt x="36" y="0"/>
                    </a:lnTo>
                    <a:close/>
                  </a:path>
                </a:pathLst>
              </a:custGeom>
              <a:solidFill>
                <a:srgbClr val="00A300"/>
              </a:solidFill>
              <a:ln w="9525">
                <a:noFill/>
                <a:round/>
                <a:headEnd/>
                <a:tailEnd/>
              </a:ln>
            </p:spPr>
            <p:txBody>
              <a:bodyPr/>
              <a:lstStyle/>
              <a:p>
                <a:endParaRPr lang="en-GB"/>
              </a:p>
            </p:txBody>
          </p:sp>
          <p:sp>
            <p:nvSpPr>
              <p:cNvPr id="117" name="Freeform 108"/>
              <p:cNvSpPr>
                <a:spLocks/>
              </p:cNvSpPr>
              <p:nvPr/>
            </p:nvSpPr>
            <p:spPr bwMode="auto">
              <a:xfrm>
                <a:off x="2206"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118" name="Freeform 109"/>
              <p:cNvSpPr>
                <a:spLocks/>
              </p:cNvSpPr>
              <p:nvPr/>
            </p:nvSpPr>
            <p:spPr bwMode="auto">
              <a:xfrm>
                <a:off x="2218" y="1902"/>
                <a:ext cx="30" cy="204"/>
              </a:xfrm>
              <a:custGeom>
                <a:avLst/>
                <a:gdLst/>
                <a:ahLst/>
                <a:cxnLst>
                  <a:cxn ang="0">
                    <a:pos x="6" y="0"/>
                  </a:cxn>
                  <a:cxn ang="0">
                    <a:pos x="0" y="204"/>
                  </a:cxn>
                  <a:cxn ang="0">
                    <a:pos x="30" y="198"/>
                  </a:cxn>
                  <a:cxn ang="0">
                    <a:pos x="6" y="0"/>
                  </a:cxn>
                </a:cxnLst>
                <a:rect l="0" t="0" r="r" b="b"/>
                <a:pathLst>
                  <a:path w="30" h="204">
                    <a:moveTo>
                      <a:pt x="6" y="0"/>
                    </a:moveTo>
                    <a:lnTo>
                      <a:pt x="0" y="204"/>
                    </a:lnTo>
                    <a:lnTo>
                      <a:pt x="30" y="198"/>
                    </a:lnTo>
                    <a:lnTo>
                      <a:pt x="6" y="0"/>
                    </a:lnTo>
                    <a:close/>
                  </a:path>
                </a:pathLst>
              </a:custGeom>
              <a:solidFill>
                <a:srgbClr val="00FF00"/>
              </a:solidFill>
              <a:ln w="9525">
                <a:noFill/>
                <a:round/>
                <a:headEnd/>
                <a:tailEnd/>
              </a:ln>
            </p:spPr>
            <p:txBody>
              <a:bodyPr/>
              <a:lstStyle/>
              <a:p>
                <a:endParaRPr lang="en-GB"/>
              </a:p>
            </p:txBody>
          </p:sp>
          <p:sp>
            <p:nvSpPr>
              <p:cNvPr id="119" name="Freeform 110"/>
              <p:cNvSpPr>
                <a:spLocks/>
              </p:cNvSpPr>
              <p:nvPr/>
            </p:nvSpPr>
            <p:spPr bwMode="auto">
              <a:xfrm>
                <a:off x="2182"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120" name="Freeform 111"/>
              <p:cNvSpPr>
                <a:spLocks/>
              </p:cNvSpPr>
              <p:nvPr/>
            </p:nvSpPr>
            <p:spPr bwMode="auto">
              <a:xfrm>
                <a:off x="2176" y="1998"/>
                <a:ext cx="42" cy="108"/>
              </a:xfrm>
              <a:custGeom>
                <a:avLst/>
                <a:gdLst/>
                <a:ahLst/>
                <a:cxnLst>
                  <a:cxn ang="0">
                    <a:pos x="42" y="0"/>
                  </a:cxn>
                  <a:cxn ang="0">
                    <a:pos x="0" y="108"/>
                  </a:cxn>
                  <a:cxn ang="0">
                    <a:pos x="36" y="108"/>
                  </a:cxn>
                  <a:cxn ang="0">
                    <a:pos x="42" y="0"/>
                  </a:cxn>
                </a:cxnLst>
                <a:rect l="0" t="0" r="r" b="b"/>
                <a:pathLst>
                  <a:path w="42" h="108">
                    <a:moveTo>
                      <a:pt x="42" y="0"/>
                    </a:moveTo>
                    <a:lnTo>
                      <a:pt x="0" y="108"/>
                    </a:lnTo>
                    <a:lnTo>
                      <a:pt x="36" y="108"/>
                    </a:lnTo>
                    <a:lnTo>
                      <a:pt x="42" y="0"/>
                    </a:lnTo>
                    <a:close/>
                  </a:path>
                </a:pathLst>
              </a:custGeom>
              <a:solidFill>
                <a:srgbClr val="00A300"/>
              </a:solidFill>
              <a:ln w="9525">
                <a:noFill/>
                <a:round/>
                <a:headEnd/>
                <a:tailEnd/>
              </a:ln>
            </p:spPr>
            <p:txBody>
              <a:bodyPr/>
              <a:lstStyle/>
              <a:p>
                <a:endParaRPr lang="en-GB"/>
              </a:p>
            </p:txBody>
          </p:sp>
          <p:sp>
            <p:nvSpPr>
              <p:cNvPr id="121" name="Freeform 112"/>
              <p:cNvSpPr>
                <a:spLocks/>
              </p:cNvSpPr>
              <p:nvPr/>
            </p:nvSpPr>
            <p:spPr bwMode="auto">
              <a:xfrm>
                <a:off x="2158"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122" name="Freeform 113"/>
              <p:cNvSpPr>
                <a:spLocks/>
              </p:cNvSpPr>
              <p:nvPr/>
            </p:nvSpPr>
            <p:spPr bwMode="auto">
              <a:xfrm>
                <a:off x="2170" y="1902"/>
                <a:ext cx="24" cy="204"/>
              </a:xfrm>
              <a:custGeom>
                <a:avLst/>
                <a:gdLst/>
                <a:ahLst/>
                <a:cxnLst>
                  <a:cxn ang="0">
                    <a:pos x="0" y="0"/>
                  </a:cxn>
                  <a:cxn ang="0">
                    <a:pos x="0" y="204"/>
                  </a:cxn>
                  <a:cxn ang="0">
                    <a:pos x="24" y="198"/>
                  </a:cxn>
                  <a:cxn ang="0">
                    <a:pos x="0" y="0"/>
                  </a:cxn>
                </a:cxnLst>
                <a:rect l="0" t="0" r="r" b="b"/>
                <a:pathLst>
                  <a:path w="24" h="204">
                    <a:moveTo>
                      <a:pt x="0" y="0"/>
                    </a:moveTo>
                    <a:lnTo>
                      <a:pt x="0" y="204"/>
                    </a:lnTo>
                    <a:lnTo>
                      <a:pt x="24" y="198"/>
                    </a:lnTo>
                    <a:lnTo>
                      <a:pt x="0" y="0"/>
                    </a:lnTo>
                    <a:close/>
                  </a:path>
                </a:pathLst>
              </a:custGeom>
              <a:solidFill>
                <a:srgbClr val="00FF00"/>
              </a:solidFill>
              <a:ln w="9525">
                <a:noFill/>
                <a:round/>
                <a:headEnd/>
                <a:tailEnd/>
              </a:ln>
            </p:spPr>
            <p:txBody>
              <a:bodyPr/>
              <a:lstStyle/>
              <a:p>
                <a:endParaRPr lang="en-GB"/>
              </a:p>
            </p:txBody>
          </p:sp>
          <p:sp>
            <p:nvSpPr>
              <p:cNvPr id="123" name="Freeform 114"/>
              <p:cNvSpPr>
                <a:spLocks/>
              </p:cNvSpPr>
              <p:nvPr/>
            </p:nvSpPr>
            <p:spPr bwMode="auto">
              <a:xfrm>
                <a:off x="2116" y="1920"/>
                <a:ext cx="24" cy="186"/>
              </a:xfrm>
              <a:custGeom>
                <a:avLst/>
                <a:gdLst/>
                <a:ahLst/>
                <a:cxnLst>
                  <a:cxn ang="0">
                    <a:pos x="12" y="0"/>
                  </a:cxn>
                  <a:cxn ang="0">
                    <a:pos x="0" y="186"/>
                  </a:cxn>
                  <a:cxn ang="0">
                    <a:pos x="24" y="180"/>
                  </a:cxn>
                  <a:cxn ang="0">
                    <a:pos x="12" y="0"/>
                  </a:cxn>
                </a:cxnLst>
                <a:rect l="0" t="0" r="r" b="b"/>
                <a:pathLst>
                  <a:path w="24" h="186">
                    <a:moveTo>
                      <a:pt x="12" y="0"/>
                    </a:moveTo>
                    <a:lnTo>
                      <a:pt x="0" y="186"/>
                    </a:lnTo>
                    <a:lnTo>
                      <a:pt x="24" y="180"/>
                    </a:lnTo>
                    <a:lnTo>
                      <a:pt x="12" y="0"/>
                    </a:lnTo>
                    <a:close/>
                  </a:path>
                </a:pathLst>
              </a:custGeom>
              <a:solidFill>
                <a:srgbClr val="006000"/>
              </a:solidFill>
              <a:ln w="9525">
                <a:noFill/>
                <a:round/>
                <a:headEnd/>
                <a:tailEnd/>
              </a:ln>
            </p:spPr>
            <p:txBody>
              <a:bodyPr/>
              <a:lstStyle/>
              <a:p>
                <a:endParaRPr lang="en-GB"/>
              </a:p>
            </p:txBody>
          </p:sp>
          <p:sp>
            <p:nvSpPr>
              <p:cNvPr id="124" name="Freeform 115"/>
              <p:cNvSpPr>
                <a:spLocks/>
              </p:cNvSpPr>
              <p:nvPr/>
            </p:nvSpPr>
            <p:spPr bwMode="auto">
              <a:xfrm>
                <a:off x="2110" y="2004"/>
                <a:ext cx="36" cy="102"/>
              </a:xfrm>
              <a:custGeom>
                <a:avLst/>
                <a:gdLst/>
                <a:ahLst/>
                <a:cxnLst>
                  <a:cxn ang="0">
                    <a:pos x="0" y="0"/>
                  </a:cxn>
                  <a:cxn ang="0">
                    <a:pos x="36" y="102"/>
                  </a:cxn>
                  <a:cxn ang="0">
                    <a:pos x="6" y="102"/>
                  </a:cxn>
                  <a:cxn ang="0">
                    <a:pos x="0" y="0"/>
                  </a:cxn>
                </a:cxnLst>
                <a:rect l="0" t="0" r="r" b="b"/>
                <a:pathLst>
                  <a:path w="36" h="102">
                    <a:moveTo>
                      <a:pt x="0" y="0"/>
                    </a:moveTo>
                    <a:lnTo>
                      <a:pt x="36" y="102"/>
                    </a:lnTo>
                    <a:lnTo>
                      <a:pt x="6" y="102"/>
                    </a:lnTo>
                    <a:lnTo>
                      <a:pt x="0" y="0"/>
                    </a:lnTo>
                    <a:close/>
                  </a:path>
                </a:pathLst>
              </a:custGeom>
              <a:solidFill>
                <a:srgbClr val="00A300"/>
              </a:solidFill>
              <a:ln w="9525">
                <a:noFill/>
                <a:round/>
                <a:headEnd/>
                <a:tailEnd/>
              </a:ln>
            </p:spPr>
            <p:txBody>
              <a:bodyPr/>
              <a:lstStyle/>
              <a:p>
                <a:endParaRPr lang="en-GB"/>
              </a:p>
            </p:txBody>
          </p:sp>
          <p:sp>
            <p:nvSpPr>
              <p:cNvPr id="125" name="Freeform 116"/>
              <p:cNvSpPr>
                <a:spLocks/>
              </p:cNvSpPr>
              <p:nvPr/>
            </p:nvSpPr>
            <p:spPr bwMode="auto">
              <a:xfrm>
                <a:off x="2128" y="1938"/>
                <a:ext cx="42" cy="168"/>
              </a:xfrm>
              <a:custGeom>
                <a:avLst/>
                <a:gdLst/>
                <a:ahLst/>
                <a:cxnLst>
                  <a:cxn ang="0">
                    <a:pos x="42" y="0"/>
                  </a:cxn>
                  <a:cxn ang="0">
                    <a:pos x="0" y="168"/>
                  </a:cxn>
                  <a:cxn ang="0">
                    <a:pos x="42" y="168"/>
                  </a:cxn>
                  <a:cxn ang="0">
                    <a:pos x="42" y="0"/>
                  </a:cxn>
                </a:cxnLst>
                <a:rect l="0" t="0" r="r" b="b"/>
                <a:pathLst>
                  <a:path w="42" h="168">
                    <a:moveTo>
                      <a:pt x="42" y="0"/>
                    </a:moveTo>
                    <a:lnTo>
                      <a:pt x="0" y="168"/>
                    </a:lnTo>
                    <a:lnTo>
                      <a:pt x="42" y="168"/>
                    </a:lnTo>
                    <a:lnTo>
                      <a:pt x="42" y="0"/>
                    </a:lnTo>
                    <a:close/>
                  </a:path>
                </a:pathLst>
              </a:custGeom>
              <a:solidFill>
                <a:srgbClr val="008000"/>
              </a:solidFill>
              <a:ln w="9525">
                <a:noFill/>
                <a:round/>
                <a:headEnd/>
                <a:tailEnd/>
              </a:ln>
            </p:spPr>
            <p:txBody>
              <a:bodyPr/>
              <a:lstStyle/>
              <a:p>
                <a:endParaRPr lang="en-GB"/>
              </a:p>
            </p:txBody>
          </p:sp>
          <p:sp>
            <p:nvSpPr>
              <p:cNvPr id="126" name="Freeform 117"/>
              <p:cNvSpPr>
                <a:spLocks/>
              </p:cNvSpPr>
              <p:nvPr/>
            </p:nvSpPr>
            <p:spPr bwMode="auto">
              <a:xfrm>
                <a:off x="2134" y="1908"/>
                <a:ext cx="24" cy="198"/>
              </a:xfrm>
              <a:custGeom>
                <a:avLst/>
                <a:gdLst/>
                <a:ahLst/>
                <a:cxnLst>
                  <a:cxn ang="0">
                    <a:pos x="18" y="0"/>
                  </a:cxn>
                  <a:cxn ang="0">
                    <a:pos x="24" y="198"/>
                  </a:cxn>
                  <a:cxn ang="0">
                    <a:pos x="0" y="198"/>
                  </a:cxn>
                  <a:cxn ang="0">
                    <a:pos x="18" y="0"/>
                  </a:cxn>
                </a:cxnLst>
                <a:rect l="0" t="0" r="r" b="b"/>
                <a:pathLst>
                  <a:path w="24" h="198">
                    <a:moveTo>
                      <a:pt x="18" y="0"/>
                    </a:moveTo>
                    <a:lnTo>
                      <a:pt x="24" y="198"/>
                    </a:lnTo>
                    <a:lnTo>
                      <a:pt x="0" y="198"/>
                    </a:lnTo>
                    <a:lnTo>
                      <a:pt x="18" y="0"/>
                    </a:lnTo>
                    <a:close/>
                  </a:path>
                </a:pathLst>
              </a:custGeom>
              <a:solidFill>
                <a:srgbClr val="00FF00"/>
              </a:solidFill>
              <a:ln w="9525">
                <a:noFill/>
                <a:round/>
                <a:headEnd/>
                <a:tailEnd/>
              </a:ln>
            </p:spPr>
            <p:txBody>
              <a:bodyPr/>
              <a:lstStyle/>
              <a:p>
                <a:endParaRPr lang="en-GB"/>
              </a:p>
            </p:txBody>
          </p:sp>
          <p:sp>
            <p:nvSpPr>
              <p:cNvPr id="127" name="Freeform 118"/>
              <p:cNvSpPr>
                <a:spLocks/>
              </p:cNvSpPr>
              <p:nvPr/>
            </p:nvSpPr>
            <p:spPr bwMode="auto">
              <a:xfrm>
                <a:off x="2248" y="1926"/>
                <a:ext cx="36" cy="180"/>
              </a:xfrm>
              <a:custGeom>
                <a:avLst/>
                <a:gdLst/>
                <a:ahLst/>
                <a:cxnLst>
                  <a:cxn ang="0">
                    <a:pos x="18" y="0"/>
                  </a:cxn>
                  <a:cxn ang="0">
                    <a:pos x="0" y="180"/>
                  </a:cxn>
                  <a:cxn ang="0">
                    <a:pos x="36" y="180"/>
                  </a:cxn>
                  <a:cxn ang="0">
                    <a:pos x="18" y="0"/>
                  </a:cxn>
                </a:cxnLst>
                <a:rect l="0" t="0" r="r" b="b"/>
                <a:pathLst>
                  <a:path w="36" h="180">
                    <a:moveTo>
                      <a:pt x="18" y="0"/>
                    </a:moveTo>
                    <a:lnTo>
                      <a:pt x="0" y="180"/>
                    </a:lnTo>
                    <a:lnTo>
                      <a:pt x="36" y="180"/>
                    </a:lnTo>
                    <a:lnTo>
                      <a:pt x="18" y="0"/>
                    </a:lnTo>
                    <a:close/>
                  </a:path>
                </a:pathLst>
              </a:custGeom>
              <a:solidFill>
                <a:srgbClr val="006000"/>
              </a:solidFill>
              <a:ln w="9525">
                <a:noFill/>
                <a:round/>
                <a:headEnd/>
                <a:tailEnd/>
              </a:ln>
            </p:spPr>
            <p:txBody>
              <a:bodyPr/>
              <a:lstStyle/>
              <a:p>
                <a:endParaRPr lang="en-GB"/>
              </a:p>
            </p:txBody>
          </p:sp>
          <p:sp>
            <p:nvSpPr>
              <p:cNvPr id="128" name="Freeform 119"/>
              <p:cNvSpPr>
                <a:spLocks/>
              </p:cNvSpPr>
              <p:nvPr/>
            </p:nvSpPr>
            <p:spPr bwMode="auto">
              <a:xfrm>
                <a:off x="2266" y="1938"/>
                <a:ext cx="48" cy="174"/>
              </a:xfrm>
              <a:custGeom>
                <a:avLst/>
                <a:gdLst/>
                <a:ahLst/>
                <a:cxnLst>
                  <a:cxn ang="0">
                    <a:pos x="48" y="0"/>
                  </a:cxn>
                  <a:cxn ang="0">
                    <a:pos x="0" y="174"/>
                  </a:cxn>
                  <a:cxn ang="0">
                    <a:pos x="48" y="174"/>
                  </a:cxn>
                  <a:cxn ang="0">
                    <a:pos x="48" y="0"/>
                  </a:cxn>
                </a:cxnLst>
                <a:rect l="0" t="0" r="r" b="b"/>
                <a:pathLst>
                  <a:path w="48" h="174">
                    <a:moveTo>
                      <a:pt x="48" y="0"/>
                    </a:moveTo>
                    <a:lnTo>
                      <a:pt x="0" y="174"/>
                    </a:lnTo>
                    <a:lnTo>
                      <a:pt x="48" y="174"/>
                    </a:lnTo>
                    <a:lnTo>
                      <a:pt x="48" y="0"/>
                    </a:lnTo>
                    <a:close/>
                  </a:path>
                </a:pathLst>
              </a:custGeom>
              <a:solidFill>
                <a:srgbClr val="008000"/>
              </a:solidFill>
              <a:ln w="9525">
                <a:noFill/>
                <a:round/>
                <a:headEnd/>
                <a:tailEnd/>
              </a:ln>
            </p:spPr>
            <p:txBody>
              <a:bodyPr/>
              <a:lstStyle/>
              <a:p>
                <a:endParaRPr lang="en-GB"/>
              </a:p>
            </p:txBody>
          </p:sp>
          <p:sp>
            <p:nvSpPr>
              <p:cNvPr id="129" name="Freeform 120"/>
              <p:cNvSpPr>
                <a:spLocks/>
              </p:cNvSpPr>
              <p:nvPr/>
            </p:nvSpPr>
            <p:spPr bwMode="auto">
              <a:xfrm>
                <a:off x="2266" y="1908"/>
                <a:ext cx="30" cy="204"/>
              </a:xfrm>
              <a:custGeom>
                <a:avLst/>
                <a:gdLst/>
                <a:ahLst/>
                <a:cxnLst>
                  <a:cxn ang="0">
                    <a:pos x="24" y="0"/>
                  </a:cxn>
                  <a:cxn ang="0">
                    <a:pos x="30" y="204"/>
                  </a:cxn>
                  <a:cxn ang="0">
                    <a:pos x="0" y="204"/>
                  </a:cxn>
                  <a:cxn ang="0">
                    <a:pos x="24" y="0"/>
                  </a:cxn>
                </a:cxnLst>
                <a:rect l="0" t="0" r="r" b="b"/>
                <a:pathLst>
                  <a:path w="30" h="204">
                    <a:moveTo>
                      <a:pt x="24" y="0"/>
                    </a:moveTo>
                    <a:lnTo>
                      <a:pt x="30" y="204"/>
                    </a:lnTo>
                    <a:lnTo>
                      <a:pt x="0" y="204"/>
                    </a:lnTo>
                    <a:lnTo>
                      <a:pt x="24" y="0"/>
                    </a:lnTo>
                    <a:close/>
                  </a:path>
                </a:pathLst>
              </a:custGeom>
              <a:solidFill>
                <a:srgbClr val="00FF00"/>
              </a:solidFill>
              <a:ln w="9525">
                <a:noFill/>
                <a:round/>
                <a:headEnd/>
                <a:tailEnd/>
              </a:ln>
            </p:spPr>
            <p:txBody>
              <a:bodyPr/>
              <a:lstStyle/>
              <a:p>
                <a:endParaRPr lang="en-GB"/>
              </a:p>
            </p:txBody>
          </p:sp>
          <p:sp>
            <p:nvSpPr>
              <p:cNvPr id="130" name="Freeform 121"/>
              <p:cNvSpPr>
                <a:spLocks/>
              </p:cNvSpPr>
              <p:nvPr/>
            </p:nvSpPr>
            <p:spPr bwMode="auto">
              <a:xfrm>
                <a:off x="2350"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131" name="Freeform 122"/>
              <p:cNvSpPr>
                <a:spLocks/>
              </p:cNvSpPr>
              <p:nvPr/>
            </p:nvSpPr>
            <p:spPr bwMode="auto">
              <a:xfrm>
                <a:off x="2344" y="1998"/>
                <a:ext cx="42" cy="108"/>
              </a:xfrm>
              <a:custGeom>
                <a:avLst/>
                <a:gdLst/>
                <a:ahLst/>
                <a:cxnLst>
                  <a:cxn ang="0">
                    <a:pos x="42" y="0"/>
                  </a:cxn>
                  <a:cxn ang="0">
                    <a:pos x="0" y="108"/>
                  </a:cxn>
                  <a:cxn ang="0">
                    <a:pos x="36" y="108"/>
                  </a:cxn>
                  <a:cxn ang="0">
                    <a:pos x="42" y="0"/>
                  </a:cxn>
                </a:cxnLst>
                <a:rect l="0" t="0" r="r" b="b"/>
                <a:pathLst>
                  <a:path w="42" h="108">
                    <a:moveTo>
                      <a:pt x="42" y="0"/>
                    </a:moveTo>
                    <a:lnTo>
                      <a:pt x="0" y="108"/>
                    </a:lnTo>
                    <a:lnTo>
                      <a:pt x="36" y="108"/>
                    </a:lnTo>
                    <a:lnTo>
                      <a:pt x="42" y="0"/>
                    </a:lnTo>
                    <a:close/>
                  </a:path>
                </a:pathLst>
              </a:custGeom>
              <a:solidFill>
                <a:srgbClr val="00A300"/>
              </a:solidFill>
              <a:ln w="9525">
                <a:noFill/>
                <a:round/>
                <a:headEnd/>
                <a:tailEnd/>
              </a:ln>
            </p:spPr>
            <p:txBody>
              <a:bodyPr/>
              <a:lstStyle/>
              <a:p>
                <a:endParaRPr lang="en-GB"/>
              </a:p>
            </p:txBody>
          </p:sp>
          <p:sp>
            <p:nvSpPr>
              <p:cNvPr id="132" name="Freeform 123"/>
              <p:cNvSpPr>
                <a:spLocks/>
              </p:cNvSpPr>
              <p:nvPr/>
            </p:nvSpPr>
            <p:spPr bwMode="auto">
              <a:xfrm>
                <a:off x="2314" y="1896"/>
                <a:ext cx="42" cy="210"/>
              </a:xfrm>
              <a:custGeom>
                <a:avLst/>
                <a:gdLst/>
                <a:ahLst/>
                <a:cxnLst>
                  <a:cxn ang="0">
                    <a:pos x="12" y="0"/>
                  </a:cxn>
                  <a:cxn ang="0">
                    <a:pos x="0" y="210"/>
                  </a:cxn>
                  <a:cxn ang="0">
                    <a:pos x="42" y="210"/>
                  </a:cxn>
                  <a:cxn ang="0">
                    <a:pos x="12" y="0"/>
                  </a:cxn>
                </a:cxnLst>
                <a:rect l="0" t="0" r="r" b="b"/>
                <a:pathLst>
                  <a:path w="42" h="210">
                    <a:moveTo>
                      <a:pt x="12" y="0"/>
                    </a:moveTo>
                    <a:lnTo>
                      <a:pt x="0" y="210"/>
                    </a:lnTo>
                    <a:lnTo>
                      <a:pt x="42" y="210"/>
                    </a:lnTo>
                    <a:lnTo>
                      <a:pt x="12" y="0"/>
                    </a:lnTo>
                    <a:close/>
                  </a:path>
                </a:pathLst>
              </a:custGeom>
              <a:solidFill>
                <a:srgbClr val="008000"/>
              </a:solidFill>
              <a:ln w="9525">
                <a:noFill/>
                <a:round/>
                <a:headEnd/>
                <a:tailEnd/>
              </a:ln>
            </p:spPr>
            <p:txBody>
              <a:bodyPr/>
              <a:lstStyle/>
              <a:p>
                <a:endParaRPr lang="en-GB"/>
              </a:p>
            </p:txBody>
          </p:sp>
          <p:sp>
            <p:nvSpPr>
              <p:cNvPr id="133" name="Freeform 124"/>
              <p:cNvSpPr>
                <a:spLocks/>
              </p:cNvSpPr>
              <p:nvPr/>
            </p:nvSpPr>
            <p:spPr bwMode="auto">
              <a:xfrm>
                <a:off x="2338" y="1902"/>
                <a:ext cx="30" cy="198"/>
              </a:xfrm>
              <a:custGeom>
                <a:avLst/>
                <a:gdLst/>
                <a:ahLst/>
                <a:cxnLst>
                  <a:cxn ang="0">
                    <a:pos x="6" y="0"/>
                  </a:cxn>
                  <a:cxn ang="0">
                    <a:pos x="0" y="198"/>
                  </a:cxn>
                  <a:cxn ang="0">
                    <a:pos x="30" y="198"/>
                  </a:cxn>
                  <a:cxn ang="0">
                    <a:pos x="6" y="0"/>
                  </a:cxn>
                </a:cxnLst>
                <a:rect l="0" t="0" r="r" b="b"/>
                <a:pathLst>
                  <a:path w="30" h="198">
                    <a:moveTo>
                      <a:pt x="6" y="0"/>
                    </a:moveTo>
                    <a:lnTo>
                      <a:pt x="0" y="198"/>
                    </a:lnTo>
                    <a:lnTo>
                      <a:pt x="30" y="198"/>
                    </a:lnTo>
                    <a:lnTo>
                      <a:pt x="6" y="0"/>
                    </a:lnTo>
                    <a:close/>
                  </a:path>
                </a:pathLst>
              </a:custGeom>
              <a:solidFill>
                <a:srgbClr val="00FF00"/>
              </a:solidFill>
              <a:ln w="9525">
                <a:noFill/>
                <a:round/>
                <a:headEnd/>
                <a:tailEnd/>
              </a:ln>
            </p:spPr>
            <p:txBody>
              <a:bodyPr/>
              <a:lstStyle/>
              <a:p>
                <a:endParaRPr lang="en-GB"/>
              </a:p>
            </p:txBody>
          </p:sp>
          <p:sp>
            <p:nvSpPr>
              <p:cNvPr id="134" name="Freeform 125"/>
              <p:cNvSpPr>
                <a:spLocks/>
              </p:cNvSpPr>
              <p:nvPr/>
            </p:nvSpPr>
            <p:spPr bwMode="auto">
              <a:xfrm>
                <a:off x="2493"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135" name="Freeform 126"/>
              <p:cNvSpPr>
                <a:spLocks/>
              </p:cNvSpPr>
              <p:nvPr/>
            </p:nvSpPr>
            <p:spPr bwMode="auto">
              <a:xfrm>
                <a:off x="2487" y="1998"/>
                <a:ext cx="36" cy="108"/>
              </a:xfrm>
              <a:custGeom>
                <a:avLst/>
                <a:gdLst/>
                <a:ahLst/>
                <a:cxnLst>
                  <a:cxn ang="0">
                    <a:pos x="36" y="0"/>
                  </a:cxn>
                  <a:cxn ang="0">
                    <a:pos x="0" y="108"/>
                  </a:cxn>
                  <a:cxn ang="0">
                    <a:pos x="36" y="108"/>
                  </a:cxn>
                  <a:cxn ang="0">
                    <a:pos x="36" y="0"/>
                  </a:cxn>
                </a:cxnLst>
                <a:rect l="0" t="0" r="r" b="b"/>
                <a:pathLst>
                  <a:path w="36" h="108">
                    <a:moveTo>
                      <a:pt x="36" y="0"/>
                    </a:moveTo>
                    <a:lnTo>
                      <a:pt x="0" y="108"/>
                    </a:lnTo>
                    <a:lnTo>
                      <a:pt x="36" y="108"/>
                    </a:lnTo>
                    <a:lnTo>
                      <a:pt x="36" y="0"/>
                    </a:lnTo>
                    <a:close/>
                  </a:path>
                </a:pathLst>
              </a:custGeom>
              <a:solidFill>
                <a:srgbClr val="00A300"/>
              </a:solidFill>
              <a:ln w="9525">
                <a:noFill/>
                <a:round/>
                <a:headEnd/>
                <a:tailEnd/>
              </a:ln>
            </p:spPr>
            <p:txBody>
              <a:bodyPr/>
              <a:lstStyle/>
              <a:p>
                <a:endParaRPr lang="en-GB"/>
              </a:p>
            </p:txBody>
          </p:sp>
          <p:sp>
            <p:nvSpPr>
              <p:cNvPr id="136" name="Freeform 127"/>
              <p:cNvSpPr>
                <a:spLocks/>
              </p:cNvSpPr>
              <p:nvPr/>
            </p:nvSpPr>
            <p:spPr bwMode="auto">
              <a:xfrm>
                <a:off x="2463"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137" name="Freeform 128"/>
              <p:cNvSpPr>
                <a:spLocks/>
              </p:cNvSpPr>
              <p:nvPr/>
            </p:nvSpPr>
            <p:spPr bwMode="auto">
              <a:xfrm>
                <a:off x="2475" y="1902"/>
                <a:ext cx="30" cy="204"/>
              </a:xfrm>
              <a:custGeom>
                <a:avLst/>
                <a:gdLst/>
                <a:ahLst/>
                <a:cxnLst>
                  <a:cxn ang="0">
                    <a:pos x="6" y="0"/>
                  </a:cxn>
                  <a:cxn ang="0">
                    <a:pos x="0" y="204"/>
                  </a:cxn>
                  <a:cxn ang="0">
                    <a:pos x="30" y="198"/>
                  </a:cxn>
                  <a:cxn ang="0">
                    <a:pos x="6" y="0"/>
                  </a:cxn>
                </a:cxnLst>
                <a:rect l="0" t="0" r="r" b="b"/>
                <a:pathLst>
                  <a:path w="30" h="204">
                    <a:moveTo>
                      <a:pt x="6" y="0"/>
                    </a:moveTo>
                    <a:lnTo>
                      <a:pt x="0" y="204"/>
                    </a:lnTo>
                    <a:lnTo>
                      <a:pt x="30" y="198"/>
                    </a:lnTo>
                    <a:lnTo>
                      <a:pt x="6" y="0"/>
                    </a:lnTo>
                    <a:close/>
                  </a:path>
                </a:pathLst>
              </a:custGeom>
              <a:solidFill>
                <a:srgbClr val="00FF00"/>
              </a:solidFill>
              <a:ln w="9525">
                <a:noFill/>
                <a:round/>
                <a:headEnd/>
                <a:tailEnd/>
              </a:ln>
            </p:spPr>
            <p:txBody>
              <a:bodyPr/>
              <a:lstStyle/>
              <a:p>
                <a:endParaRPr lang="en-GB"/>
              </a:p>
            </p:txBody>
          </p:sp>
          <p:sp>
            <p:nvSpPr>
              <p:cNvPr id="138" name="Freeform 129"/>
              <p:cNvSpPr>
                <a:spLocks/>
              </p:cNvSpPr>
              <p:nvPr/>
            </p:nvSpPr>
            <p:spPr bwMode="auto">
              <a:xfrm>
                <a:off x="2439"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139" name="Freeform 130"/>
              <p:cNvSpPr>
                <a:spLocks/>
              </p:cNvSpPr>
              <p:nvPr/>
            </p:nvSpPr>
            <p:spPr bwMode="auto">
              <a:xfrm>
                <a:off x="2433" y="1998"/>
                <a:ext cx="42" cy="108"/>
              </a:xfrm>
              <a:custGeom>
                <a:avLst/>
                <a:gdLst/>
                <a:ahLst/>
                <a:cxnLst>
                  <a:cxn ang="0">
                    <a:pos x="42" y="0"/>
                  </a:cxn>
                  <a:cxn ang="0">
                    <a:pos x="0" y="108"/>
                  </a:cxn>
                  <a:cxn ang="0">
                    <a:pos x="36" y="108"/>
                  </a:cxn>
                  <a:cxn ang="0">
                    <a:pos x="42" y="0"/>
                  </a:cxn>
                </a:cxnLst>
                <a:rect l="0" t="0" r="r" b="b"/>
                <a:pathLst>
                  <a:path w="42" h="108">
                    <a:moveTo>
                      <a:pt x="42" y="0"/>
                    </a:moveTo>
                    <a:lnTo>
                      <a:pt x="0" y="108"/>
                    </a:lnTo>
                    <a:lnTo>
                      <a:pt x="36" y="108"/>
                    </a:lnTo>
                    <a:lnTo>
                      <a:pt x="42" y="0"/>
                    </a:lnTo>
                    <a:close/>
                  </a:path>
                </a:pathLst>
              </a:custGeom>
              <a:solidFill>
                <a:srgbClr val="00A300"/>
              </a:solidFill>
              <a:ln w="9525">
                <a:noFill/>
                <a:round/>
                <a:headEnd/>
                <a:tailEnd/>
              </a:ln>
            </p:spPr>
            <p:txBody>
              <a:bodyPr/>
              <a:lstStyle/>
              <a:p>
                <a:endParaRPr lang="en-GB"/>
              </a:p>
            </p:txBody>
          </p:sp>
          <p:sp>
            <p:nvSpPr>
              <p:cNvPr id="140" name="Freeform 131"/>
              <p:cNvSpPr>
                <a:spLocks/>
              </p:cNvSpPr>
              <p:nvPr/>
            </p:nvSpPr>
            <p:spPr bwMode="auto">
              <a:xfrm>
                <a:off x="2415"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141" name="Freeform 132"/>
              <p:cNvSpPr>
                <a:spLocks/>
              </p:cNvSpPr>
              <p:nvPr/>
            </p:nvSpPr>
            <p:spPr bwMode="auto">
              <a:xfrm>
                <a:off x="2427" y="1902"/>
                <a:ext cx="24" cy="204"/>
              </a:xfrm>
              <a:custGeom>
                <a:avLst/>
                <a:gdLst/>
                <a:ahLst/>
                <a:cxnLst>
                  <a:cxn ang="0">
                    <a:pos x="0" y="0"/>
                  </a:cxn>
                  <a:cxn ang="0">
                    <a:pos x="0" y="204"/>
                  </a:cxn>
                  <a:cxn ang="0">
                    <a:pos x="24" y="198"/>
                  </a:cxn>
                  <a:cxn ang="0">
                    <a:pos x="0" y="0"/>
                  </a:cxn>
                </a:cxnLst>
                <a:rect l="0" t="0" r="r" b="b"/>
                <a:pathLst>
                  <a:path w="24" h="204">
                    <a:moveTo>
                      <a:pt x="0" y="0"/>
                    </a:moveTo>
                    <a:lnTo>
                      <a:pt x="0" y="204"/>
                    </a:lnTo>
                    <a:lnTo>
                      <a:pt x="24" y="198"/>
                    </a:lnTo>
                    <a:lnTo>
                      <a:pt x="0" y="0"/>
                    </a:lnTo>
                    <a:close/>
                  </a:path>
                </a:pathLst>
              </a:custGeom>
              <a:solidFill>
                <a:srgbClr val="00FF00"/>
              </a:solidFill>
              <a:ln w="9525">
                <a:noFill/>
                <a:round/>
                <a:headEnd/>
                <a:tailEnd/>
              </a:ln>
            </p:spPr>
            <p:txBody>
              <a:bodyPr/>
              <a:lstStyle/>
              <a:p>
                <a:endParaRPr lang="en-GB"/>
              </a:p>
            </p:txBody>
          </p:sp>
          <p:sp>
            <p:nvSpPr>
              <p:cNvPr id="142" name="Freeform 133"/>
              <p:cNvSpPr>
                <a:spLocks/>
              </p:cNvSpPr>
              <p:nvPr/>
            </p:nvSpPr>
            <p:spPr bwMode="auto">
              <a:xfrm>
                <a:off x="2374" y="1920"/>
                <a:ext cx="29" cy="186"/>
              </a:xfrm>
              <a:custGeom>
                <a:avLst/>
                <a:gdLst/>
                <a:ahLst/>
                <a:cxnLst>
                  <a:cxn ang="0">
                    <a:pos x="17" y="0"/>
                  </a:cxn>
                  <a:cxn ang="0">
                    <a:pos x="0" y="186"/>
                  </a:cxn>
                  <a:cxn ang="0">
                    <a:pos x="29" y="180"/>
                  </a:cxn>
                  <a:cxn ang="0">
                    <a:pos x="17" y="0"/>
                  </a:cxn>
                </a:cxnLst>
                <a:rect l="0" t="0" r="r" b="b"/>
                <a:pathLst>
                  <a:path w="29" h="186">
                    <a:moveTo>
                      <a:pt x="17" y="0"/>
                    </a:moveTo>
                    <a:lnTo>
                      <a:pt x="0" y="186"/>
                    </a:lnTo>
                    <a:lnTo>
                      <a:pt x="29" y="180"/>
                    </a:lnTo>
                    <a:lnTo>
                      <a:pt x="17" y="0"/>
                    </a:lnTo>
                    <a:close/>
                  </a:path>
                </a:pathLst>
              </a:custGeom>
              <a:solidFill>
                <a:srgbClr val="006000"/>
              </a:solidFill>
              <a:ln w="9525">
                <a:noFill/>
                <a:round/>
                <a:headEnd/>
                <a:tailEnd/>
              </a:ln>
            </p:spPr>
            <p:txBody>
              <a:bodyPr/>
              <a:lstStyle/>
              <a:p>
                <a:endParaRPr lang="en-GB"/>
              </a:p>
            </p:txBody>
          </p:sp>
          <p:sp>
            <p:nvSpPr>
              <p:cNvPr id="143" name="Freeform 134"/>
              <p:cNvSpPr>
                <a:spLocks/>
              </p:cNvSpPr>
              <p:nvPr/>
            </p:nvSpPr>
            <p:spPr bwMode="auto">
              <a:xfrm>
                <a:off x="2368" y="2004"/>
                <a:ext cx="41" cy="102"/>
              </a:xfrm>
              <a:custGeom>
                <a:avLst/>
                <a:gdLst/>
                <a:ahLst/>
                <a:cxnLst>
                  <a:cxn ang="0">
                    <a:pos x="0" y="0"/>
                  </a:cxn>
                  <a:cxn ang="0">
                    <a:pos x="41" y="102"/>
                  </a:cxn>
                  <a:cxn ang="0">
                    <a:pos x="6" y="102"/>
                  </a:cxn>
                  <a:cxn ang="0">
                    <a:pos x="0" y="0"/>
                  </a:cxn>
                </a:cxnLst>
                <a:rect l="0" t="0" r="r" b="b"/>
                <a:pathLst>
                  <a:path w="41" h="102">
                    <a:moveTo>
                      <a:pt x="0" y="0"/>
                    </a:moveTo>
                    <a:lnTo>
                      <a:pt x="41" y="102"/>
                    </a:lnTo>
                    <a:lnTo>
                      <a:pt x="6" y="102"/>
                    </a:lnTo>
                    <a:lnTo>
                      <a:pt x="0" y="0"/>
                    </a:lnTo>
                    <a:close/>
                  </a:path>
                </a:pathLst>
              </a:custGeom>
              <a:solidFill>
                <a:srgbClr val="00A300"/>
              </a:solidFill>
              <a:ln w="9525">
                <a:noFill/>
                <a:round/>
                <a:headEnd/>
                <a:tailEnd/>
              </a:ln>
            </p:spPr>
            <p:txBody>
              <a:bodyPr/>
              <a:lstStyle/>
              <a:p>
                <a:endParaRPr lang="en-GB"/>
              </a:p>
            </p:txBody>
          </p:sp>
          <p:sp>
            <p:nvSpPr>
              <p:cNvPr id="144" name="Freeform 135"/>
              <p:cNvSpPr>
                <a:spLocks/>
              </p:cNvSpPr>
              <p:nvPr/>
            </p:nvSpPr>
            <p:spPr bwMode="auto">
              <a:xfrm>
                <a:off x="2386" y="1938"/>
                <a:ext cx="41" cy="168"/>
              </a:xfrm>
              <a:custGeom>
                <a:avLst/>
                <a:gdLst/>
                <a:ahLst/>
                <a:cxnLst>
                  <a:cxn ang="0">
                    <a:pos x="41" y="0"/>
                  </a:cxn>
                  <a:cxn ang="0">
                    <a:pos x="0" y="168"/>
                  </a:cxn>
                  <a:cxn ang="0">
                    <a:pos x="41" y="168"/>
                  </a:cxn>
                  <a:cxn ang="0">
                    <a:pos x="41" y="0"/>
                  </a:cxn>
                </a:cxnLst>
                <a:rect l="0" t="0" r="r" b="b"/>
                <a:pathLst>
                  <a:path w="41" h="168">
                    <a:moveTo>
                      <a:pt x="41" y="0"/>
                    </a:moveTo>
                    <a:lnTo>
                      <a:pt x="0" y="168"/>
                    </a:lnTo>
                    <a:lnTo>
                      <a:pt x="41" y="168"/>
                    </a:lnTo>
                    <a:lnTo>
                      <a:pt x="41" y="0"/>
                    </a:lnTo>
                    <a:close/>
                  </a:path>
                </a:pathLst>
              </a:custGeom>
              <a:solidFill>
                <a:srgbClr val="008000"/>
              </a:solidFill>
              <a:ln w="9525">
                <a:noFill/>
                <a:round/>
                <a:headEnd/>
                <a:tailEnd/>
              </a:ln>
            </p:spPr>
            <p:txBody>
              <a:bodyPr/>
              <a:lstStyle/>
              <a:p>
                <a:endParaRPr lang="en-GB"/>
              </a:p>
            </p:txBody>
          </p:sp>
          <p:sp>
            <p:nvSpPr>
              <p:cNvPr id="145" name="Freeform 136"/>
              <p:cNvSpPr>
                <a:spLocks/>
              </p:cNvSpPr>
              <p:nvPr/>
            </p:nvSpPr>
            <p:spPr bwMode="auto">
              <a:xfrm>
                <a:off x="2391" y="1908"/>
                <a:ext cx="24" cy="198"/>
              </a:xfrm>
              <a:custGeom>
                <a:avLst/>
                <a:gdLst/>
                <a:ahLst/>
                <a:cxnLst>
                  <a:cxn ang="0">
                    <a:pos x="18" y="0"/>
                  </a:cxn>
                  <a:cxn ang="0">
                    <a:pos x="24" y="198"/>
                  </a:cxn>
                  <a:cxn ang="0">
                    <a:pos x="0" y="198"/>
                  </a:cxn>
                  <a:cxn ang="0">
                    <a:pos x="18" y="0"/>
                  </a:cxn>
                </a:cxnLst>
                <a:rect l="0" t="0" r="r" b="b"/>
                <a:pathLst>
                  <a:path w="24" h="198">
                    <a:moveTo>
                      <a:pt x="18" y="0"/>
                    </a:moveTo>
                    <a:lnTo>
                      <a:pt x="24" y="198"/>
                    </a:lnTo>
                    <a:lnTo>
                      <a:pt x="0" y="198"/>
                    </a:lnTo>
                    <a:lnTo>
                      <a:pt x="18" y="0"/>
                    </a:lnTo>
                    <a:close/>
                  </a:path>
                </a:pathLst>
              </a:custGeom>
              <a:solidFill>
                <a:srgbClr val="00FF00"/>
              </a:solidFill>
              <a:ln w="9525">
                <a:noFill/>
                <a:round/>
                <a:headEnd/>
                <a:tailEnd/>
              </a:ln>
            </p:spPr>
            <p:txBody>
              <a:bodyPr/>
              <a:lstStyle/>
              <a:p>
                <a:endParaRPr lang="en-GB"/>
              </a:p>
            </p:txBody>
          </p:sp>
          <p:sp>
            <p:nvSpPr>
              <p:cNvPr id="146" name="Freeform 137"/>
              <p:cNvSpPr>
                <a:spLocks/>
              </p:cNvSpPr>
              <p:nvPr/>
            </p:nvSpPr>
            <p:spPr bwMode="auto">
              <a:xfrm>
                <a:off x="2505" y="1926"/>
                <a:ext cx="36" cy="180"/>
              </a:xfrm>
              <a:custGeom>
                <a:avLst/>
                <a:gdLst/>
                <a:ahLst/>
                <a:cxnLst>
                  <a:cxn ang="0">
                    <a:pos x="18" y="0"/>
                  </a:cxn>
                  <a:cxn ang="0">
                    <a:pos x="0" y="180"/>
                  </a:cxn>
                  <a:cxn ang="0">
                    <a:pos x="36" y="180"/>
                  </a:cxn>
                  <a:cxn ang="0">
                    <a:pos x="18" y="0"/>
                  </a:cxn>
                </a:cxnLst>
                <a:rect l="0" t="0" r="r" b="b"/>
                <a:pathLst>
                  <a:path w="36" h="180">
                    <a:moveTo>
                      <a:pt x="18" y="0"/>
                    </a:moveTo>
                    <a:lnTo>
                      <a:pt x="0" y="180"/>
                    </a:lnTo>
                    <a:lnTo>
                      <a:pt x="36" y="180"/>
                    </a:lnTo>
                    <a:lnTo>
                      <a:pt x="18" y="0"/>
                    </a:lnTo>
                    <a:close/>
                  </a:path>
                </a:pathLst>
              </a:custGeom>
              <a:solidFill>
                <a:srgbClr val="006000"/>
              </a:solidFill>
              <a:ln w="9525">
                <a:noFill/>
                <a:round/>
                <a:headEnd/>
                <a:tailEnd/>
              </a:ln>
            </p:spPr>
            <p:txBody>
              <a:bodyPr/>
              <a:lstStyle/>
              <a:p>
                <a:endParaRPr lang="en-GB"/>
              </a:p>
            </p:txBody>
          </p:sp>
          <p:sp>
            <p:nvSpPr>
              <p:cNvPr id="147" name="Freeform 138"/>
              <p:cNvSpPr>
                <a:spLocks/>
              </p:cNvSpPr>
              <p:nvPr/>
            </p:nvSpPr>
            <p:spPr bwMode="auto">
              <a:xfrm>
                <a:off x="2523" y="1938"/>
                <a:ext cx="48" cy="174"/>
              </a:xfrm>
              <a:custGeom>
                <a:avLst/>
                <a:gdLst/>
                <a:ahLst/>
                <a:cxnLst>
                  <a:cxn ang="0">
                    <a:pos x="48" y="0"/>
                  </a:cxn>
                  <a:cxn ang="0">
                    <a:pos x="0" y="174"/>
                  </a:cxn>
                  <a:cxn ang="0">
                    <a:pos x="48" y="174"/>
                  </a:cxn>
                  <a:cxn ang="0">
                    <a:pos x="48" y="0"/>
                  </a:cxn>
                </a:cxnLst>
                <a:rect l="0" t="0" r="r" b="b"/>
                <a:pathLst>
                  <a:path w="48" h="174">
                    <a:moveTo>
                      <a:pt x="48" y="0"/>
                    </a:moveTo>
                    <a:lnTo>
                      <a:pt x="0" y="174"/>
                    </a:lnTo>
                    <a:lnTo>
                      <a:pt x="48" y="174"/>
                    </a:lnTo>
                    <a:lnTo>
                      <a:pt x="48" y="0"/>
                    </a:lnTo>
                    <a:close/>
                  </a:path>
                </a:pathLst>
              </a:custGeom>
              <a:solidFill>
                <a:srgbClr val="008000"/>
              </a:solidFill>
              <a:ln w="9525">
                <a:noFill/>
                <a:round/>
                <a:headEnd/>
                <a:tailEnd/>
              </a:ln>
            </p:spPr>
            <p:txBody>
              <a:bodyPr/>
              <a:lstStyle/>
              <a:p>
                <a:endParaRPr lang="en-GB"/>
              </a:p>
            </p:txBody>
          </p:sp>
          <p:sp>
            <p:nvSpPr>
              <p:cNvPr id="148" name="Freeform 139"/>
              <p:cNvSpPr>
                <a:spLocks/>
              </p:cNvSpPr>
              <p:nvPr/>
            </p:nvSpPr>
            <p:spPr bwMode="auto">
              <a:xfrm>
                <a:off x="2523" y="1908"/>
                <a:ext cx="30" cy="204"/>
              </a:xfrm>
              <a:custGeom>
                <a:avLst/>
                <a:gdLst/>
                <a:ahLst/>
                <a:cxnLst>
                  <a:cxn ang="0">
                    <a:pos x="24" y="0"/>
                  </a:cxn>
                  <a:cxn ang="0">
                    <a:pos x="30" y="204"/>
                  </a:cxn>
                  <a:cxn ang="0">
                    <a:pos x="0" y="204"/>
                  </a:cxn>
                  <a:cxn ang="0">
                    <a:pos x="24" y="0"/>
                  </a:cxn>
                </a:cxnLst>
                <a:rect l="0" t="0" r="r" b="b"/>
                <a:pathLst>
                  <a:path w="30" h="204">
                    <a:moveTo>
                      <a:pt x="24" y="0"/>
                    </a:moveTo>
                    <a:lnTo>
                      <a:pt x="30" y="204"/>
                    </a:lnTo>
                    <a:lnTo>
                      <a:pt x="0" y="204"/>
                    </a:lnTo>
                    <a:lnTo>
                      <a:pt x="24" y="0"/>
                    </a:lnTo>
                    <a:close/>
                  </a:path>
                </a:pathLst>
              </a:custGeom>
              <a:solidFill>
                <a:srgbClr val="00FF00"/>
              </a:solidFill>
              <a:ln w="9525">
                <a:noFill/>
                <a:round/>
                <a:headEnd/>
                <a:tailEnd/>
              </a:ln>
            </p:spPr>
            <p:txBody>
              <a:bodyPr/>
              <a:lstStyle/>
              <a:p>
                <a:endParaRPr lang="en-GB"/>
              </a:p>
            </p:txBody>
          </p:sp>
          <p:sp>
            <p:nvSpPr>
              <p:cNvPr id="149" name="Freeform 140"/>
              <p:cNvSpPr>
                <a:spLocks/>
              </p:cNvSpPr>
              <p:nvPr/>
            </p:nvSpPr>
            <p:spPr bwMode="auto">
              <a:xfrm>
                <a:off x="2613" y="1914"/>
                <a:ext cx="24" cy="186"/>
              </a:xfrm>
              <a:custGeom>
                <a:avLst/>
                <a:gdLst/>
                <a:ahLst/>
                <a:cxnLst>
                  <a:cxn ang="0">
                    <a:pos x="12" y="0"/>
                  </a:cxn>
                  <a:cxn ang="0">
                    <a:pos x="24" y="186"/>
                  </a:cxn>
                  <a:cxn ang="0">
                    <a:pos x="0" y="186"/>
                  </a:cxn>
                  <a:cxn ang="0">
                    <a:pos x="12" y="0"/>
                  </a:cxn>
                </a:cxnLst>
                <a:rect l="0" t="0" r="r" b="b"/>
                <a:pathLst>
                  <a:path w="24" h="186">
                    <a:moveTo>
                      <a:pt x="12" y="0"/>
                    </a:moveTo>
                    <a:lnTo>
                      <a:pt x="24" y="186"/>
                    </a:lnTo>
                    <a:lnTo>
                      <a:pt x="0" y="186"/>
                    </a:lnTo>
                    <a:lnTo>
                      <a:pt x="12" y="0"/>
                    </a:lnTo>
                    <a:close/>
                  </a:path>
                </a:pathLst>
              </a:custGeom>
              <a:solidFill>
                <a:srgbClr val="006000"/>
              </a:solidFill>
              <a:ln w="9525">
                <a:noFill/>
                <a:round/>
                <a:headEnd/>
                <a:tailEnd/>
              </a:ln>
            </p:spPr>
            <p:txBody>
              <a:bodyPr/>
              <a:lstStyle/>
              <a:p>
                <a:endParaRPr lang="en-GB"/>
              </a:p>
            </p:txBody>
          </p:sp>
          <p:sp>
            <p:nvSpPr>
              <p:cNvPr id="150" name="Freeform 141"/>
              <p:cNvSpPr>
                <a:spLocks/>
              </p:cNvSpPr>
              <p:nvPr/>
            </p:nvSpPr>
            <p:spPr bwMode="auto">
              <a:xfrm>
                <a:off x="2601" y="1998"/>
                <a:ext cx="42" cy="108"/>
              </a:xfrm>
              <a:custGeom>
                <a:avLst/>
                <a:gdLst/>
                <a:ahLst/>
                <a:cxnLst>
                  <a:cxn ang="0">
                    <a:pos x="42" y="0"/>
                  </a:cxn>
                  <a:cxn ang="0">
                    <a:pos x="0" y="108"/>
                  </a:cxn>
                  <a:cxn ang="0">
                    <a:pos x="36" y="108"/>
                  </a:cxn>
                  <a:cxn ang="0">
                    <a:pos x="42" y="0"/>
                  </a:cxn>
                </a:cxnLst>
                <a:rect l="0" t="0" r="r" b="b"/>
                <a:pathLst>
                  <a:path w="42" h="108">
                    <a:moveTo>
                      <a:pt x="42" y="0"/>
                    </a:moveTo>
                    <a:lnTo>
                      <a:pt x="0" y="108"/>
                    </a:lnTo>
                    <a:lnTo>
                      <a:pt x="36" y="108"/>
                    </a:lnTo>
                    <a:lnTo>
                      <a:pt x="42" y="0"/>
                    </a:lnTo>
                    <a:close/>
                  </a:path>
                </a:pathLst>
              </a:custGeom>
              <a:solidFill>
                <a:srgbClr val="00A300"/>
              </a:solidFill>
              <a:ln w="9525">
                <a:noFill/>
                <a:round/>
                <a:headEnd/>
                <a:tailEnd/>
              </a:ln>
            </p:spPr>
            <p:txBody>
              <a:bodyPr/>
              <a:lstStyle/>
              <a:p>
                <a:endParaRPr lang="en-GB"/>
              </a:p>
            </p:txBody>
          </p:sp>
          <p:sp>
            <p:nvSpPr>
              <p:cNvPr id="151" name="Freeform 142"/>
              <p:cNvSpPr>
                <a:spLocks/>
              </p:cNvSpPr>
              <p:nvPr/>
            </p:nvSpPr>
            <p:spPr bwMode="auto">
              <a:xfrm>
                <a:off x="2571" y="1896"/>
                <a:ext cx="42" cy="210"/>
              </a:xfrm>
              <a:custGeom>
                <a:avLst/>
                <a:gdLst/>
                <a:ahLst/>
                <a:cxnLst>
                  <a:cxn ang="0">
                    <a:pos x="18" y="0"/>
                  </a:cxn>
                  <a:cxn ang="0">
                    <a:pos x="0" y="210"/>
                  </a:cxn>
                  <a:cxn ang="0">
                    <a:pos x="42" y="210"/>
                  </a:cxn>
                  <a:cxn ang="0">
                    <a:pos x="18" y="0"/>
                  </a:cxn>
                </a:cxnLst>
                <a:rect l="0" t="0" r="r" b="b"/>
                <a:pathLst>
                  <a:path w="42" h="210">
                    <a:moveTo>
                      <a:pt x="18" y="0"/>
                    </a:moveTo>
                    <a:lnTo>
                      <a:pt x="0" y="210"/>
                    </a:lnTo>
                    <a:lnTo>
                      <a:pt x="42" y="210"/>
                    </a:lnTo>
                    <a:lnTo>
                      <a:pt x="18" y="0"/>
                    </a:lnTo>
                    <a:close/>
                  </a:path>
                </a:pathLst>
              </a:custGeom>
              <a:solidFill>
                <a:srgbClr val="008000"/>
              </a:solidFill>
              <a:ln w="9525">
                <a:noFill/>
                <a:round/>
                <a:headEnd/>
                <a:tailEnd/>
              </a:ln>
            </p:spPr>
            <p:txBody>
              <a:bodyPr/>
              <a:lstStyle/>
              <a:p>
                <a:endParaRPr lang="en-GB"/>
              </a:p>
            </p:txBody>
          </p:sp>
          <p:sp>
            <p:nvSpPr>
              <p:cNvPr id="152" name="Freeform 143"/>
              <p:cNvSpPr>
                <a:spLocks/>
              </p:cNvSpPr>
              <p:nvPr/>
            </p:nvSpPr>
            <p:spPr bwMode="auto">
              <a:xfrm>
                <a:off x="2595" y="1902"/>
                <a:ext cx="30" cy="198"/>
              </a:xfrm>
              <a:custGeom>
                <a:avLst/>
                <a:gdLst/>
                <a:ahLst/>
                <a:cxnLst>
                  <a:cxn ang="0">
                    <a:pos x="6" y="0"/>
                  </a:cxn>
                  <a:cxn ang="0">
                    <a:pos x="0" y="198"/>
                  </a:cxn>
                  <a:cxn ang="0">
                    <a:pos x="30" y="198"/>
                  </a:cxn>
                  <a:cxn ang="0">
                    <a:pos x="6" y="0"/>
                  </a:cxn>
                </a:cxnLst>
                <a:rect l="0" t="0" r="r" b="b"/>
                <a:pathLst>
                  <a:path w="30" h="198">
                    <a:moveTo>
                      <a:pt x="6" y="0"/>
                    </a:moveTo>
                    <a:lnTo>
                      <a:pt x="0" y="198"/>
                    </a:lnTo>
                    <a:lnTo>
                      <a:pt x="30" y="198"/>
                    </a:lnTo>
                    <a:lnTo>
                      <a:pt x="6" y="0"/>
                    </a:lnTo>
                    <a:close/>
                  </a:path>
                </a:pathLst>
              </a:custGeom>
              <a:solidFill>
                <a:srgbClr val="00FF00"/>
              </a:solidFill>
              <a:ln w="9525">
                <a:noFill/>
                <a:round/>
                <a:headEnd/>
                <a:tailEnd/>
              </a:ln>
            </p:spPr>
            <p:txBody>
              <a:bodyPr/>
              <a:lstStyle/>
              <a:p>
                <a:endParaRPr lang="en-GB"/>
              </a:p>
            </p:txBody>
          </p:sp>
          <p:sp>
            <p:nvSpPr>
              <p:cNvPr id="153" name="Freeform 144"/>
              <p:cNvSpPr>
                <a:spLocks/>
              </p:cNvSpPr>
              <p:nvPr/>
            </p:nvSpPr>
            <p:spPr bwMode="auto">
              <a:xfrm>
                <a:off x="2757"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154" name="Freeform 145"/>
              <p:cNvSpPr>
                <a:spLocks/>
              </p:cNvSpPr>
              <p:nvPr/>
            </p:nvSpPr>
            <p:spPr bwMode="auto">
              <a:xfrm>
                <a:off x="2751" y="1998"/>
                <a:ext cx="42" cy="108"/>
              </a:xfrm>
              <a:custGeom>
                <a:avLst/>
                <a:gdLst/>
                <a:ahLst/>
                <a:cxnLst>
                  <a:cxn ang="0">
                    <a:pos x="42" y="0"/>
                  </a:cxn>
                  <a:cxn ang="0">
                    <a:pos x="0" y="108"/>
                  </a:cxn>
                  <a:cxn ang="0">
                    <a:pos x="36" y="108"/>
                  </a:cxn>
                  <a:cxn ang="0">
                    <a:pos x="42" y="0"/>
                  </a:cxn>
                </a:cxnLst>
                <a:rect l="0" t="0" r="r" b="b"/>
                <a:pathLst>
                  <a:path w="42" h="108">
                    <a:moveTo>
                      <a:pt x="42" y="0"/>
                    </a:moveTo>
                    <a:lnTo>
                      <a:pt x="0" y="108"/>
                    </a:lnTo>
                    <a:lnTo>
                      <a:pt x="36" y="108"/>
                    </a:lnTo>
                    <a:lnTo>
                      <a:pt x="42" y="0"/>
                    </a:lnTo>
                    <a:close/>
                  </a:path>
                </a:pathLst>
              </a:custGeom>
              <a:solidFill>
                <a:srgbClr val="00A300"/>
              </a:solidFill>
              <a:ln w="9525">
                <a:noFill/>
                <a:round/>
                <a:headEnd/>
                <a:tailEnd/>
              </a:ln>
            </p:spPr>
            <p:txBody>
              <a:bodyPr/>
              <a:lstStyle/>
              <a:p>
                <a:endParaRPr lang="en-GB"/>
              </a:p>
            </p:txBody>
          </p:sp>
          <p:sp>
            <p:nvSpPr>
              <p:cNvPr id="155" name="Freeform 146"/>
              <p:cNvSpPr>
                <a:spLocks/>
              </p:cNvSpPr>
              <p:nvPr/>
            </p:nvSpPr>
            <p:spPr bwMode="auto">
              <a:xfrm>
                <a:off x="2733"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156" name="Freeform 147"/>
              <p:cNvSpPr>
                <a:spLocks/>
              </p:cNvSpPr>
              <p:nvPr/>
            </p:nvSpPr>
            <p:spPr bwMode="auto">
              <a:xfrm>
                <a:off x="2739" y="1902"/>
                <a:ext cx="30" cy="204"/>
              </a:xfrm>
              <a:custGeom>
                <a:avLst/>
                <a:gdLst/>
                <a:ahLst/>
                <a:cxnLst>
                  <a:cxn ang="0">
                    <a:pos x="6" y="0"/>
                  </a:cxn>
                  <a:cxn ang="0">
                    <a:pos x="0" y="204"/>
                  </a:cxn>
                  <a:cxn ang="0">
                    <a:pos x="30" y="198"/>
                  </a:cxn>
                  <a:cxn ang="0">
                    <a:pos x="6" y="0"/>
                  </a:cxn>
                </a:cxnLst>
                <a:rect l="0" t="0" r="r" b="b"/>
                <a:pathLst>
                  <a:path w="30" h="204">
                    <a:moveTo>
                      <a:pt x="6" y="0"/>
                    </a:moveTo>
                    <a:lnTo>
                      <a:pt x="0" y="204"/>
                    </a:lnTo>
                    <a:lnTo>
                      <a:pt x="30" y="198"/>
                    </a:lnTo>
                    <a:lnTo>
                      <a:pt x="6" y="0"/>
                    </a:lnTo>
                    <a:close/>
                  </a:path>
                </a:pathLst>
              </a:custGeom>
              <a:solidFill>
                <a:srgbClr val="00FF00"/>
              </a:solidFill>
              <a:ln w="9525">
                <a:noFill/>
                <a:round/>
                <a:headEnd/>
                <a:tailEnd/>
              </a:ln>
            </p:spPr>
            <p:txBody>
              <a:bodyPr/>
              <a:lstStyle/>
              <a:p>
                <a:endParaRPr lang="en-GB"/>
              </a:p>
            </p:txBody>
          </p:sp>
          <p:sp>
            <p:nvSpPr>
              <p:cNvPr id="157" name="Freeform 148"/>
              <p:cNvSpPr>
                <a:spLocks/>
              </p:cNvSpPr>
              <p:nvPr/>
            </p:nvSpPr>
            <p:spPr bwMode="auto">
              <a:xfrm>
                <a:off x="2709" y="1914"/>
                <a:ext cx="24" cy="186"/>
              </a:xfrm>
              <a:custGeom>
                <a:avLst/>
                <a:gdLst/>
                <a:ahLst/>
                <a:cxnLst>
                  <a:cxn ang="0">
                    <a:pos x="12" y="0"/>
                  </a:cxn>
                  <a:cxn ang="0">
                    <a:pos x="24" y="186"/>
                  </a:cxn>
                  <a:cxn ang="0">
                    <a:pos x="0" y="186"/>
                  </a:cxn>
                  <a:cxn ang="0">
                    <a:pos x="12" y="0"/>
                  </a:cxn>
                </a:cxnLst>
                <a:rect l="0" t="0" r="r" b="b"/>
                <a:pathLst>
                  <a:path w="24" h="186">
                    <a:moveTo>
                      <a:pt x="12" y="0"/>
                    </a:moveTo>
                    <a:lnTo>
                      <a:pt x="24" y="186"/>
                    </a:lnTo>
                    <a:lnTo>
                      <a:pt x="0" y="186"/>
                    </a:lnTo>
                    <a:lnTo>
                      <a:pt x="12" y="0"/>
                    </a:lnTo>
                    <a:close/>
                  </a:path>
                </a:pathLst>
              </a:custGeom>
              <a:solidFill>
                <a:srgbClr val="006000"/>
              </a:solidFill>
              <a:ln w="9525">
                <a:noFill/>
                <a:round/>
                <a:headEnd/>
                <a:tailEnd/>
              </a:ln>
            </p:spPr>
            <p:txBody>
              <a:bodyPr/>
              <a:lstStyle/>
              <a:p>
                <a:endParaRPr lang="en-GB"/>
              </a:p>
            </p:txBody>
          </p:sp>
          <p:sp>
            <p:nvSpPr>
              <p:cNvPr id="158" name="Freeform 149"/>
              <p:cNvSpPr>
                <a:spLocks/>
              </p:cNvSpPr>
              <p:nvPr/>
            </p:nvSpPr>
            <p:spPr bwMode="auto">
              <a:xfrm>
                <a:off x="2697" y="1998"/>
                <a:ext cx="42" cy="108"/>
              </a:xfrm>
              <a:custGeom>
                <a:avLst/>
                <a:gdLst/>
                <a:ahLst/>
                <a:cxnLst>
                  <a:cxn ang="0">
                    <a:pos x="42" y="0"/>
                  </a:cxn>
                  <a:cxn ang="0">
                    <a:pos x="0" y="108"/>
                  </a:cxn>
                  <a:cxn ang="0">
                    <a:pos x="36" y="108"/>
                  </a:cxn>
                  <a:cxn ang="0">
                    <a:pos x="42" y="0"/>
                  </a:cxn>
                </a:cxnLst>
                <a:rect l="0" t="0" r="r" b="b"/>
                <a:pathLst>
                  <a:path w="42" h="108">
                    <a:moveTo>
                      <a:pt x="42" y="0"/>
                    </a:moveTo>
                    <a:lnTo>
                      <a:pt x="0" y="108"/>
                    </a:lnTo>
                    <a:lnTo>
                      <a:pt x="36" y="108"/>
                    </a:lnTo>
                    <a:lnTo>
                      <a:pt x="42" y="0"/>
                    </a:lnTo>
                    <a:close/>
                  </a:path>
                </a:pathLst>
              </a:custGeom>
              <a:solidFill>
                <a:srgbClr val="00A300"/>
              </a:solidFill>
              <a:ln w="9525">
                <a:noFill/>
                <a:round/>
                <a:headEnd/>
                <a:tailEnd/>
              </a:ln>
            </p:spPr>
            <p:txBody>
              <a:bodyPr/>
              <a:lstStyle/>
              <a:p>
                <a:endParaRPr lang="en-GB"/>
              </a:p>
            </p:txBody>
          </p:sp>
          <p:sp>
            <p:nvSpPr>
              <p:cNvPr id="159" name="Freeform 150"/>
              <p:cNvSpPr>
                <a:spLocks/>
              </p:cNvSpPr>
              <p:nvPr/>
            </p:nvSpPr>
            <p:spPr bwMode="auto">
              <a:xfrm>
                <a:off x="2679"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160" name="Freeform 151"/>
              <p:cNvSpPr>
                <a:spLocks/>
              </p:cNvSpPr>
              <p:nvPr/>
            </p:nvSpPr>
            <p:spPr bwMode="auto">
              <a:xfrm>
                <a:off x="2691" y="1902"/>
                <a:ext cx="24" cy="204"/>
              </a:xfrm>
              <a:custGeom>
                <a:avLst/>
                <a:gdLst/>
                <a:ahLst/>
                <a:cxnLst>
                  <a:cxn ang="0">
                    <a:pos x="6" y="0"/>
                  </a:cxn>
                  <a:cxn ang="0">
                    <a:pos x="0" y="204"/>
                  </a:cxn>
                  <a:cxn ang="0">
                    <a:pos x="24" y="198"/>
                  </a:cxn>
                  <a:cxn ang="0">
                    <a:pos x="6" y="0"/>
                  </a:cxn>
                </a:cxnLst>
                <a:rect l="0" t="0" r="r" b="b"/>
                <a:pathLst>
                  <a:path w="24" h="204">
                    <a:moveTo>
                      <a:pt x="6" y="0"/>
                    </a:moveTo>
                    <a:lnTo>
                      <a:pt x="0" y="204"/>
                    </a:lnTo>
                    <a:lnTo>
                      <a:pt x="24" y="198"/>
                    </a:lnTo>
                    <a:lnTo>
                      <a:pt x="6" y="0"/>
                    </a:lnTo>
                    <a:close/>
                  </a:path>
                </a:pathLst>
              </a:custGeom>
              <a:solidFill>
                <a:srgbClr val="00FF00"/>
              </a:solidFill>
              <a:ln w="9525">
                <a:noFill/>
                <a:round/>
                <a:headEnd/>
                <a:tailEnd/>
              </a:ln>
            </p:spPr>
            <p:txBody>
              <a:bodyPr/>
              <a:lstStyle/>
              <a:p>
                <a:endParaRPr lang="en-GB"/>
              </a:p>
            </p:txBody>
          </p:sp>
          <p:sp>
            <p:nvSpPr>
              <p:cNvPr id="161" name="Freeform 152"/>
              <p:cNvSpPr>
                <a:spLocks/>
              </p:cNvSpPr>
              <p:nvPr/>
            </p:nvSpPr>
            <p:spPr bwMode="auto">
              <a:xfrm>
                <a:off x="2637" y="1920"/>
                <a:ext cx="30" cy="186"/>
              </a:xfrm>
              <a:custGeom>
                <a:avLst/>
                <a:gdLst/>
                <a:ahLst/>
                <a:cxnLst>
                  <a:cxn ang="0">
                    <a:pos x="18" y="0"/>
                  </a:cxn>
                  <a:cxn ang="0">
                    <a:pos x="0" y="186"/>
                  </a:cxn>
                  <a:cxn ang="0">
                    <a:pos x="30" y="180"/>
                  </a:cxn>
                  <a:cxn ang="0">
                    <a:pos x="18" y="0"/>
                  </a:cxn>
                </a:cxnLst>
                <a:rect l="0" t="0" r="r" b="b"/>
                <a:pathLst>
                  <a:path w="30" h="186">
                    <a:moveTo>
                      <a:pt x="18" y="0"/>
                    </a:moveTo>
                    <a:lnTo>
                      <a:pt x="0" y="186"/>
                    </a:lnTo>
                    <a:lnTo>
                      <a:pt x="30" y="180"/>
                    </a:lnTo>
                    <a:lnTo>
                      <a:pt x="18" y="0"/>
                    </a:lnTo>
                    <a:close/>
                  </a:path>
                </a:pathLst>
              </a:custGeom>
              <a:solidFill>
                <a:srgbClr val="006000"/>
              </a:solidFill>
              <a:ln w="9525">
                <a:noFill/>
                <a:round/>
                <a:headEnd/>
                <a:tailEnd/>
              </a:ln>
            </p:spPr>
            <p:txBody>
              <a:bodyPr/>
              <a:lstStyle/>
              <a:p>
                <a:endParaRPr lang="en-GB"/>
              </a:p>
            </p:txBody>
          </p:sp>
          <p:sp>
            <p:nvSpPr>
              <p:cNvPr id="162" name="Freeform 153"/>
              <p:cNvSpPr>
                <a:spLocks/>
              </p:cNvSpPr>
              <p:nvPr/>
            </p:nvSpPr>
            <p:spPr bwMode="auto">
              <a:xfrm>
                <a:off x="2631" y="2004"/>
                <a:ext cx="42" cy="102"/>
              </a:xfrm>
              <a:custGeom>
                <a:avLst/>
                <a:gdLst/>
                <a:ahLst/>
                <a:cxnLst>
                  <a:cxn ang="0">
                    <a:pos x="0" y="0"/>
                  </a:cxn>
                  <a:cxn ang="0">
                    <a:pos x="42" y="102"/>
                  </a:cxn>
                  <a:cxn ang="0">
                    <a:pos x="6" y="102"/>
                  </a:cxn>
                  <a:cxn ang="0">
                    <a:pos x="0" y="0"/>
                  </a:cxn>
                </a:cxnLst>
                <a:rect l="0" t="0" r="r" b="b"/>
                <a:pathLst>
                  <a:path w="42" h="102">
                    <a:moveTo>
                      <a:pt x="0" y="0"/>
                    </a:moveTo>
                    <a:lnTo>
                      <a:pt x="42" y="102"/>
                    </a:lnTo>
                    <a:lnTo>
                      <a:pt x="6" y="102"/>
                    </a:lnTo>
                    <a:lnTo>
                      <a:pt x="0" y="0"/>
                    </a:lnTo>
                    <a:close/>
                  </a:path>
                </a:pathLst>
              </a:custGeom>
              <a:solidFill>
                <a:srgbClr val="00A300"/>
              </a:solidFill>
              <a:ln w="9525">
                <a:noFill/>
                <a:round/>
                <a:headEnd/>
                <a:tailEnd/>
              </a:ln>
            </p:spPr>
            <p:txBody>
              <a:bodyPr/>
              <a:lstStyle/>
              <a:p>
                <a:endParaRPr lang="en-GB"/>
              </a:p>
            </p:txBody>
          </p:sp>
          <p:sp>
            <p:nvSpPr>
              <p:cNvPr id="163" name="Freeform 154"/>
              <p:cNvSpPr>
                <a:spLocks/>
              </p:cNvSpPr>
              <p:nvPr/>
            </p:nvSpPr>
            <p:spPr bwMode="auto">
              <a:xfrm>
                <a:off x="2649" y="1938"/>
                <a:ext cx="42" cy="168"/>
              </a:xfrm>
              <a:custGeom>
                <a:avLst/>
                <a:gdLst/>
                <a:ahLst/>
                <a:cxnLst>
                  <a:cxn ang="0">
                    <a:pos x="42" y="0"/>
                  </a:cxn>
                  <a:cxn ang="0">
                    <a:pos x="0" y="168"/>
                  </a:cxn>
                  <a:cxn ang="0">
                    <a:pos x="42" y="168"/>
                  </a:cxn>
                  <a:cxn ang="0">
                    <a:pos x="42" y="0"/>
                  </a:cxn>
                </a:cxnLst>
                <a:rect l="0" t="0" r="r" b="b"/>
                <a:pathLst>
                  <a:path w="42" h="168">
                    <a:moveTo>
                      <a:pt x="42" y="0"/>
                    </a:moveTo>
                    <a:lnTo>
                      <a:pt x="0" y="168"/>
                    </a:lnTo>
                    <a:lnTo>
                      <a:pt x="42" y="168"/>
                    </a:lnTo>
                    <a:lnTo>
                      <a:pt x="42" y="0"/>
                    </a:lnTo>
                    <a:close/>
                  </a:path>
                </a:pathLst>
              </a:custGeom>
              <a:solidFill>
                <a:srgbClr val="008000"/>
              </a:solidFill>
              <a:ln w="9525">
                <a:noFill/>
                <a:round/>
                <a:headEnd/>
                <a:tailEnd/>
              </a:ln>
            </p:spPr>
            <p:txBody>
              <a:bodyPr/>
              <a:lstStyle/>
              <a:p>
                <a:endParaRPr lang="en-GB"/>
              </a:p>
            </p:txBody>
          </p:sp>
          <p:sp>
            <p:nvSpPr>
              <p:cNvPr id="164" name="Freeform 155"/>
              <p:cNvSpPr>
                <a:spLocks/>
              </p:cNvSpPr>
              <p:nvPr/>
            </p:nvSpPr>
            <p:spPr bwMode="auto">
              <a:xfrm>
                <a:off x="2655" y="1908"/>
                <a:ext cx="24" cy="198"/>
              </a:xfrm>
              <a:custGeom>
                <a:avLst/>
                <a:gdLst/>
                <a:ahLst/>
                <a:cxnLst>
                  <a:cxn ang="0">
                    <a:pos x="24" y="0"/>
                  </a:cxn>
                  <a:cxn ang="0">
                    <a:pos x="24" y="198"/>
                  </a:cxn>
                  <a:cxn ang="0">
                    <a:pos x="0" y="198"/>
                  </a:cxn>
                  <a:cxn ang="0">
                    <a:pos x="24" y="0"/>
                  </a:cxn>
                </a:cxnLst>
                <a:rect l="0" t="0" r="r" b="b"/>
                <a:pathLst>
                  <a:path w="24" h="198">
                    <a:moveTo>
                      <a:pt x="24" y="0"/>
                    </a:moveTo>
                    <a:lnTo>
                      <a:pt x="24" y="198"/>
                    </a:lnTo>
                    <a:lnTo>
                      <a:pt x="0" y="198"/>
                    </a:lnTo>
                    <a:lnTo>
                      <a:pt x="24" y="0"/>
                    </a:lnTo>
                    <a:close/>
                  </a:path>
                </a:pathLst>
              </a:custGeom>
              <a:solidFill>
                <a:srgbClr val="00FF00"/>
              </a:solidFill>
              <a:ln w="9525">
                <a:noFill/>
                <a:round/>
                <a:headEnd/>
                <a:tailEnd/>
              </a:ln>
            </p:spPr>
            <p:txBody>
              <a:bodyPr/>
              <a:lstStyle/>
              <a:p>
                <a:endParaRPr lang="en-GB"/>
              </a:p>
            </p:txBody>
          </p:sp>
          <p:sp>
            <p:nvSpPr>
              <p:cNvPr id="165" name="Freeform 156"/>
              <p:cNvSpPr>
                <a:spLocks/>
              </p:cNvSpPr>
              <p:nvPr/>
            </p:nvSpPr>
            <p:spPr bwMode="auto">
              <a:xfrm>
                <a:off x="2769" y="1926"/>
                <a:ext cx="36" cy="180"/>
              </a:xfrm>
              <a:custGeom>
                <a:avLst/>
                <a:gdLst/>
                <a:ahLst/>
                <a:cxnLst>
                  <a:cxn ang="0">
                    <a:pos x="18" y="0"/>
                  </a:cxn>
                  <a:cxn ang="0">
                    <a:pos x="0" y="180"/>
                  </a:cxn>
                  <a:cxn ang="0">
                    <a:pos x="36" y="180"/>
                  </a:cxn>
                  <a:cxn ang="0">
                    <a:pos x="18" y="0"/>
                  </a:cxn>
                </a:cxnLst>
                <a:rect l="0" t="0" r="r" b="b"/>
                <a:pathLst>
                  <a:path w="36" h="180">
                    <a:moveTo>
                      <a:pt x="18" y="0"/>
                    </a:moveTo>
                    <a:lnTo>
                      <a:pt x="0" y="180"/>
                    </a:lnTo>
                    <a:lnTo>
                      <a:pt x="36" y="180"/>
                    </a:lnTo>
                    <a:lnTo>
                      <a:pt x="18" y="0"/>
                    </a:lnTo>
                    <a:close/>
                  </a:path>
                </a:pathLst>
              </a:custGeom>
              <a:solidFill>
                <a:srgbClr val="006000"/>
              </a:solidFill>
              <a:ln w="9525">
                <a:noFill/>
                <a:round/>
                <a:headEnd/>
                <a:tailEnd/>
              </a:ln>
            </p:spPr>
            <p:txBody>
              <a:bodyPr/>
              <a:lstStyle/>
              <a:p>
                <a:endParaRPr lang="en-GB"/>
              </a:p>
            </p:txBody>
          </p:sp>
          <p:sp>
            <p:nvSpPr>
              <p:cNvPr id="166" name="Freeform 157"/>
              <p:cNvSpPr>
                <a:spLocks/>
              </p:cNvSpPr>
              <p:nvPr/>
            </p:nvSpPr>
            <p:spPr bwMode="auto">
              <a:xfrm>
                <a:off x="2787" y="1938"/>
                <a:ext cx="48" cy="174"/>
              </a:xfrm>
              <a:custGeom>
                <a:avLst/>
                <a:gdLst/>
                <a:ahLst/>
                <a:cxnLst>
                  <a:cxn ang="0">
                    <a:pos x="48" y="0"/>
                  </a:cxn>
                  <a:cxn ang="0">
                    <a:pos x="0" y="174"/>
                  </a:cxn>
                  <a:cxn ang="0">
                    <a:pos x="48" y="174"/>
                  </a:cxn>
                  <a:cxn ang="0">
                    <a:pos x="48" y="0"/>
                  </a:cxn>
                </a:cxnLst>
                <a:rect l="0" t="0" r="r" b="b"/>
                <a:pathLst>
                  <a:path w="48" h="174">
                    <a:moveTo>
                      <a:pt x="48" y="0"/>
                    </a:moveTo>
                    <a:lnTo>
                      <a:pt x="0" y="174"/>
                    </a:lnTo>
                    <a:lnTo>
                      <a:pt x="48" y="174"/>
                    </a:lnTo>
                    <a:lnTo>
                      <a:pt x="48" y="0"/>
                    </a:lnTo>
                    <a:close/>
                  </a:path>
                </a:pathLst>
              </a:custGeom>
              <a:solidFill>
                <a:srgbClr val="008000"/>
              </a:solidFill>
              <a:ln w="9525">
                <a:noFill/>
                <a:round/>
                <a:headEnd/>
                <a:tailEnd/>
              </a:ln>
            </p:spPr>
            <p:txBody>
              <a:bodyPr/>
              <a:lstStyle/>
              <a:p>
                <a:endParaRPr lang="en-GB"/>
              </a:p>
            </p:txBody>
          </p:sp>
          <p:sp>
            <p:nvSpPr>
              <p:cNvPr id="167" name="Freeform 158"/>
              <p:cNvSpPr>
                <a:spLocks/>
              </p:cNvSpPr>
              <p:nvPr/>
            </p:nvSpPr>
            <p:spPr bwMode="auto">
              <a:xfrm>
                <a:off x="2787" y="1908"/>
                <a:ext cx="36" cy="204"/>
              </a:xfrm>
              <a:custGeom>
                <a:avLst/>
                <a:gdLst/>
                <a:ahLst/>
                <a:cxnLst>
                  <a:cxn ang="0">
                    <a:pos x="30" y="0"/>
                  </a:cxn>
                  <a:cxn ang="0">
                    <a:pos x="36" y="204"/>
                  </a:cxn>
                  <a:cxn ang="0">
                    <a:pos x="0" y="204"/>
                  </a:cxn>
                  <a:cxn ang="0">
                    <a:pos x="30" y="0"/>
                  </a:cxn>
                </a:cxnLst>
                <a:rect l="0" t="0" r="r" b="b"/>
                <a:pathLst>
                  <a:path w="36" h="204">
                    <a:moveTo>
                      <a:pt x="30" y="0"/>
                    </a:moveTo>
                    <a:lnTo>
                      <a:pt x="36" y="204"/>
                    </a:lnTo>
                    <a:lnTo>
                      <a:pt x="0" y="204"/>
                    </a:lnTo>
                    <a:lnTo>
                      <a:pt x="30" y="0"/>
                    </a:lnTo>
                    <a:close/>
                  </a:path>
                </a:pathLst>
              </a:custGeom>
              <a:solidFill>
                <a:srgbClr val="00FF00"/>
              </a:solidFill>
              <a:ln w="9525">
                <a:noFill/>
                <a:round/>
                <a:headEnd/>
                <a:tailEnd/>
              </a:ln>
            </p:spPr>
            <p:txBody>
              <a:bodyPr/>
              <a:lstStyle/>
              <a:p>
                <a:endParaRPr lang="en-GB"/>
              </a:p>
            </p:txBody>
          </p:sp>
          <p:sp>
            <p:nvSpPr>
              <p:cNvPr id="168" name="Freeform 159"/>
              <p:cNvSpPr>
                <a:spLocks/>
              </p:cNvSpPr>
              <p:nvPr/>
            </p:nvSpPr>
            <p:spPr bwMode="auto">
              <a:xfrm>
                <a:off x="2877" y="1914"/>
                <a:ext cx="24" cy="186"/>
              </a:xfrm>
              <a:custGeom>
                <a:avLst/>
                <a:gdLst/>
                <a:ahLst/>
                <a:cxnLst>
                  <a:cxn ang="0">
                    <a:pos x="12" y="0"/>
                  </a:cxn>
                  <a:cxn ang="0">
                    <a:pos x="24" y="186"/>
                  </a:cxn>
                  <a:cxn ang="0">
                    <a:pos x="0" y="186"/>
                  </a:cxn>
                  <a:cxn ang="0">
                    <a:pos x="12" y="0"/>
                  </a:cxn>
                </a:cxnLst>
                <a:rect l="0" t="0" r="r" b="b"/>
                <a:pathLst>
                  <a:path w="24" h="186">
                    <a:moveTo>
                      <a:pt x="12" y="0"/>
                    </a:moveTo>
                    <a:lnTo>
                      <a:pt x="24" y="186"/>
                    </a:lnTo>
                    <a:lnTo>
                      <a:pt x="0" y="186"/>
                    </a:lnTo>
                    <a:lnTo>
                      <a:pt x="12" y="0"/>
                    </a:lnTo>
                    <a:close/>
                  </a:path>
                </a:pathLst>
              </a:custGeom>
              <a:solidFill>
                <a:srgbClr val="006000"/>
              </a:solidFill>
              <a:ln w="9525">
                <a:noFill/>
                <a:round/>
                <a:headEnd/>
                <a:tailEnd/>
              </a:ln>
            </p:spPr>
            <p:txBody>
              <a:bodyPr/>
              <a:lstStyle/>
              <a:p>
                <a:endParaRPr lang="en-GB"/>
              </a:p>
            </p:txBody>
          </p:sp>
          <p:sp>
            <p:nvSpPr>
              <p:cNvPr id="169" name="Freeform 160"/>
              <p:cNvSpPr>
                <a:spLocks/>
              </p:cNvSpPr>
              <p:nvPr/>
            </p:nvSpPr>
            <p:spPr bwMode="auto">
              <a:xfrm>
                <a:off x="2871" y="1998"/>
                <a:ext cx="36" cy="108"/>
              </a:xfrm>
              <a:custGeom>
                <a:avLst/>
                <a:gdLst/>
                <a:ahLst/>
                <a:cxnLst>
                  <a:cxn ang="0">
                    <a:pos x="36" y="0"/>
                  </a:cxn>
                  <a:cxn ang="0">
                    <a:pos x="0" y="108"/>
                  </a:cxn>
                  <a:cxn ang="0">
                    <a:pos x="30" y="108"/>
                  </a:cxn>
                  <a:cxn ang="0">
                    <a:pos x="36" y="0"/>
                  </a:cxn>
                </a:cxnLst>
                <a:rect l="0" t="0" r="r" b="b"/>
                <a:pathLst>
                  <a:path w="36" h="108">
                    <a:moveTo>
                      <a:pt x="36" y="0"/>
                    </a:moveTo>
                    <a:lnTo>
                      <a:pt x="0" y="108"/>
                    </a:lnTo>
                    <a:lnTo>
                      <a:pt x="30" y="108"/>
                    </a:lnTo>
                    <a:lnTo>
                      <a:pt x="36" y="0"/>
                    </a:lnTo>
                    <a:close/>
                  </a:path>
                </a:pathLst>
              </a:custGeom>
              <a:solidFill>
                <a:srgbClr val="00A300"/>
              </a:solidFill>
              <a:ln w="9525">
                <a:noFill/>
                <a:round/>
                <a:headEnd/>
                <a:tailEnd/>
              </a:ln>
            </p:spPr>
            <p:txBody>
              <a:bodyPr/>
              <a:lstStyle/>
              <a:p>
                <a:endParaRPr lang="en-GB"/>
              </a:p>
            </p:txBody>
          </p:sp>
          <p:sp>
            <p:nvSpPr>
              <p:cNvPr id="170" name="Freeform 161"/>
              <p:cNvSpPr>
                <a:spLocks/>
              </p:cNvSpPr>
              <p:nvPr/>
            </p:nvSpPr>
            <p:spPr bwMode="auto">
              <a:xfrm>
                <a:off x="2835" y="1896"/>
                <a:ext cx="42" cy="210"/>
              </a:xfrm>
              <a:custGeom>
                <a:avLst/>
                <a:gdLst/>
                <a:ahLst/>
                <a:cxnLst>
                  <a:cxn ang="0">
                    <a:pos x="18" y="0"/>
                  </a:cxn>
                  <a:cxn ang="0">
                    <a:pos x="0" y="210"/>
                  </a:cxn>
                  <a:cxn ang="0">
                    <a:pos x="42" y="210"/>
                  </a:cxn>
                  <a:cxn ang="0">
                    <a:pos x="18" y="0"/>
                  </a:cxn>
                </a:cxnLst>
                <a:rect l="0" t="0" r="r" b="b"/>
                <a:pathLst>
                  <a:path w="42" h="210">
                    <a:moveTo>
                      <a:pt x="18" y="0"/>
                    </a:moveTo>
                    <a:lnTo>
                      <a:pt x="0" y="210"/>
                    </a:lnTo>
                    <a:lnTo>
                      <a:pt x="42" y="210"/>
                    </a:lnTo>
                    <a:lnTo>
                      <a:pt x="18" y="0"/>
                    </a:lnTo>
                    <a:close/>
                  </a:path>
                </a:pathLst>
              </a:custGeom>
              <a:solidFill>
                <a:srgbClr val="008000"/>
              </a:solidFill>
              <a:ln w="9525">
                <a:noFill/>
                <a:round/>
                <a:headEnd/>
                <a:tailEnd/>
              </a:ln>
            </p:spPr>
            <p:txBody>
              <a:bodyPr/>
              <a:lstStyle/>
              <a:p>
                <a:endParaRPr lang="en-GB"/>
              </a:p>
            </p:txBody>
          </p:sp>
          <p:sp>
            <p:nvSpPr>
              <p:cNvPr id="171" name="Freeform 162"/>
              <p:cNvSpPr>
                <a:spLocks/>
              </p:cNvSpPr>
              <p:nvPr/>
            </p:nvSpPr>
            <p:spPr bwMode="auto">
              <a:xfrm>
                <a:off x="2859" y="1902"/>
                <a:ext cx="30" cy="198"/>
              </a:xfrm>
              <a:custGeom>
                <a:avLst/>
                <a:gdLst/>
                <a:ahLst/>
                <a:cxnLst>
                  <a:cxn ang="0">
                    <a:pos x="6" y="0"/>
                  </a:cxn>
                  <a:cxn ang="0">
                    <a:pos x="0" y="198"/>
                  </a:cxn>
                  <a:cxn ang="0">
                    <a:pos x="30" y="198"/>
                  </a:cxn>
                  <a:cxn ang="0">
                    <a:pos x="6" y="0"/>
                  </a:cxn>
                </a:cxnLst>
                <a:rect l="0" t="0" r="r" b="b"/>
                <a:pathLst>
                  <a:path w="30" h="198">
                    <a:moveTo>
                      <a:pt x="6" y="0"/>
                    </a:moveTo>
                    <a:lnTo>
                      <a:pt x="0" y="198"/>
                    </a:lnTo>
                    <a:lnTo>
                      <a:pt x="30" y="198"/>
                    </a:lnTo>
                    <a:lnTo>
                      <a:pt x="6" y="0"/>
                    </a:lnTo>
                    <a:close/>
                  </a:path>
                </a:pathLst>
              </a:custGeom>
              <a:solidFill>
                <a:srgbClr val="00FF00"/>
              </a:solidFill>
              <a:ln w="9525">
                <a:noFill/>
                <a:round/>
                <a:headEnd/>
                <a:tailEnd/>
              </a:ln>
            </p:spPr>
            <p:txBody>
              <a:bodyPr/>
              <a:lstStyle/>
              <a:p>
                <a:endParaRPr lang="en-GB"/>
              </a:p>
            </p:txBody>
          </p:sp>
          <p:sp>
            <p:nvSpPr>
              <p:cNvPr id="172" name="Freeform 163"/>
              <p:cNvSpPr>
                <a:spLocks/>
              </p:cNvSpPr>
              <p:nvPr/>
            </p:nvSpPr>
            <p:spPr bwMode="auto">
              <a:xfrm>
                <a:off x="3009" y="1914"/>
                <a:ext cx="24" cy="186"/>
              </a:xfrm>
              <a:custGeom>
                <a:avLst/>
                <a:gdLst/>
                <a:ahLst/>
                <a:cxnLst>
                  <a:cxn ang="0">
                    <a:pos x="12" y="0"/>
                  </a:cxn>
                  <a:cxn ang="0">
                    <a:pos x="24" y="186"/>
                  </a:cxn>
                  <a:cxn ang="0">
                    <a:pos x="0" y="186"/>
                  </a:cxn>
                  <a:cxn ang="0">
                    <a:pos x="12" y="0"/>
                  </a:cxn>
                </a:cxnLst>
                <a:rect l="0" t="0" r="r" b="b"/>
                <a:pathLst>
                  <a:path w="24" h="186">
                    <a:moveTo>
                      <a:pt x="12" y="0"/>
                    </a:moveTo>
                    <a:lnTo>
                      <a:pt x="24" y="186"/>
                    </a:lnTo>
                    <a:lnTo>
                      <a:pt x="0" y="186"/>
                    </a:lnTo>
                    <a:lnTo>
                      <a:pt x="12" y="0"/>
                    </a:lnTo>
                    <a:close/>
                  </a:path>
                </a:pathLst>
              </a:custGeom>
              <a:solidFill>
                <a:srgbClr val="006000"/>
              </a:solidFill>
              <a:ln w="9525">
                <a:noFill/>
                <a:round/>
                <a:headEnd/>
                <a:tailEnd/>
              </a:ln>
            </p:spPr>
            <p:txBody>
              <a:bodyPr/>
              <a:lstStyle/>
              <a:p>
                <a:endParaRPr lang="en-GB"/>
              </a:p>
            </p:txBody>
          </p:sp>
          <p:sp>
            <p:nvSpPr>
              <p:cNvPr id="173" name="Freeform 164"/>
              <p:cNvSpPr>
                <a:spLocks/>
              </p:cNvSpPr>
              <p:nvPr/>
            </p:nvSpPr>
            <p:spPr bwMode="auto">
              <a:xfrm>
                <a:off x="2997" y="1998"/>
                <a:ext cx="42" cy="108"/>
              </a:xfrm>
              <a:custGeom>
                <a:avLst/>
                <a:gdLst/>
                <a:ahLst/>
                <a:cxnLst>
                  <a:cxn ang="0">
                    <a:pos x="42" y="0"/>
                  </a:cxn>
                  <a:cxn ang="0">
                    <a:pos x="0" y="108"/>
                  </a:cxn>
                  <a:cxn ang="0">
                    <a:pos x="36" y="108"/>
                  </a:cxn>
                  <a:cxn ang="0">
                    <a:pos x="42" y="0"/>
                  </a:cxn>
                </a:cxnLst>
                <a:rect l="0" t="0" r="r" b="b"/>
                <a:pathLst>
                  <a:path w="42" h="108">
                    <a:moveTo>
                      <a:pt x="42" y="0"/>
                    </a:moveTo>
                    <a:lnTo>
                      <a:pt x="0" y="108"/>
                    </a:lnTo>
                    <a:lnTo>
                      <a:pt x="36" y="108"/>
                    </a:lnTo>
                    <a:lnTo>
                      <a:pt x="42" y="0"/>
                    </a:lnTo>
                    <a:close/>
                  </a:path>
                </a:pathLst>
              </a:custGeom>
              <a:solidFill>
                <a:srgbClr val="00A300"/>
              </a:solidFill>
              <a:ln w="9525">
                <a:noFill/>
                <a:round/>
                <a:headEnd/>
                <a:tailEnd/>
              </a:ln>
            </p:spPr>
            <p:txBody>
              <a:bodyPr/>
              <a:lstStyle/>
              <a:p>
                <a:endParaRPr lang="en-GB"/>
              </a:p>
            </p:txBody>
          </p:sp>
          <p:sp>
            <p:nvSpPr>
              <p:cNvPr id="174" name="Freeform 165"/>
              <p:cNvSpPr>
                <a:spLocks/>
              </p:cNvSpPr>
              <p:nvPr/>
            </p:nvSpPr>
            <p:spPr bwMode="auto">
              <a:xfrm>
                <a:off x="2979"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175" name="Freeform 166"/>
              <p:cNvSpPr>
                <a:spLocks/>
              </p:cNvSpPr>
              <p:nvPr/>
            </p:nvSpPr>
            <p:spPr bwMode="auto">
              <a:xfrm>
                <a:off x="2991" y="1902"/>
                <a:ext cx="24" cy="204"/>
              </a:xfrm>
              <a:custGeom>
                <a:avLst/>
                <a:gdLst/>
                <a:ahLst/>
                <a:cxnLst>
                  <a:cxn ang="0">
                    <a:pos x="6" y="0"/>
                  </a:cxn>
                  <a:cxn ang="0">
                    <a:pos x="0" y="204"/>
                  </a:cxn>
                  <a:cxn ang="0">
                    <a:pos x="24" y="198"/>
                  </a:cxn>
                  <a:cxn ang="0">
                    <a:pos x="6" y="0"/>
                  </a:cxn>
                </a:cxnLst>
                <a:rect l="0" t="0" r="r" b="b"/>
                <a:pathLst>
                  <a:path w="24" h="204">
                    <a:moveTo>
                      <a:pt x="6" y="0"/>
                    </a:moveTo>
                    <a:lnTo>
                      <a:pt x="0" y="204"/>
                    </a:lnTo>
                    <a:lnTo>
                      <a:pt x="24" y="198"/>
                    </a:lnTo>
                    <a:lnTo>
                      <a:pt x="6" y="0"/>
                    </a:lnTo>
                    <a:close/>
                  </a:path>
                </a:pathLst>
              </a:custGeom>
              <a:solidFill>
                <a:srgbClr val="00FF00"/>
              </a:solidFill>
              <a:ln w="9525">
                <a:noFill/>
                <a:round/>
                <a:headEnd/>
                <a:tailEnd/>
              </a:ln>
            </p:spPr>
            <p:txBody>
              <a:bodyPr/>
              <a:lstStyle/>
              <a:p>
                <a:endParaRPr lang="en-GB"/>
              </a:p>
            </p:txBody>
          </p:sp>
          <p:sp>
            <p:nvSpPr>
              <p:cNvPr id="176" name="Freeform 167"/>
              <p:cNvSpPr>
                <a:spLocks/>
              </p:cNvSpPr>
              <p:nvPr/>
            </p:nvSpPr>
            <p:spPr bwMode="auto">
              <a:xfrm>
                <a:off x="2955" y="1914"/>
                <a:ext cx="24" cy="186"/>
              </a:xfrm>
              <a:custGeom>
                <a:avLst/>
                <a:gdLst/>
                <a:ahLst/>
                <a:cxnLst>
                  <a:cxn ang="0">
                    <a:pos x="12" y="0"/>
                  </a:cxn>
                  <a:cxn ang="0">
                    <a:pos x="24" y="186"/>
                  </a:cxn>
                  <a:cxn ang="0">
                    <a:pos x="0" y="186"/>
                  </a:cxn>
                  <a:cxn ang="0">
                    <a:pos x="12" y="0"/>
                  </a:cxn>
                </a:cxnLst>
                <a:rect l="0" t="0" r="r" b="b"/>
                <a:pathLst>
                  <a:path w="24" h="186">
                    <a:moveTo>
                      <a:pt x="12" y="0"/>
                    </a:moveTo>
                    <a:lnTo>
                      <a:pt x="24" y="186"/>
                    </a:lnTo>
                    <a:lnTo>
                      <a:pt x="0" y="186"/>
                    </a:lnTo>
                    <a:lnTo>
                      <a:pt x="12" y="0"/>
                    </a:lnTo>
                    <a:close/>
                  </a:path>
                </a:pathLst>
              </a:custGeom>
              <a:solidFill>
                <a:srgbClr val="006000"/>
              </a:solidFill>
              <a:ln w="9525">
                <a:noFill/>
                <a:round/>
                <a:headEnd/>
                <a:tailEnd/>
              </a:ln>
            </p:spPr>
            <p:txBody>
              <a:bodyPr/>
              <a:lstStyle/>
              <a:p>
                <a:endParaRPr lang="en-GB"/>
              </a:p>
            </p:txBody>
          </p:sp>
          <p:sp>
            <p:nvSpPr>
              <p:cNvPr id="177" name="Freeform 168"/>
              <p:cNvSpPr>
                <a:spLocks/>
              </p:cNvSpPr>
              <p:nvPr/>
            </p:nvSpPr>
            <p:spPr bwMode="auto">
              <a:xfrm>
                <a:off x="2949" y="1998"/>
                <a:ext cx="36" cy="108"/>
              </a:xfrm>
              <a:custGeom>
                <a:avLst/>
                <a:gdLst/>
                <a:ahLst/>
                <a:cxnLst>
                  <a:cxn ang="0">
                    <a:pos x="36" y="0"/>
                  </a:cxn>
                  <a:cxn ang="0">
                    <a:pos x="0" y="108"/>
                  </a:cxn>
                  <a:cxn ang="0">
                    <a:pos x="30" y="108"/>
                  </a:cxn>
                  <a:cxn ang="0">
                    <a:pos x="36" y="0"/>
                  </a:cxn>
                </a:cxnLst>
                <a:rect l="0" t="0" r="r" b="b"/>
                <a:pathLst>
                  <a:path w="36" h="108">
                    <a:moveTo>
                      <a:pt x="36" y="0"/>
                    </a:moveTo>
                    <a:lnTo>
                      <a:pt x="0" y="108"/>
                    </a:lnTo>
                    <a:lnTo>
                      <a:pt x="30" y="108"/>
                    </a:lnTo>
                    <a:lnTo>
                      <a:pt x="36" y="0"/>
                    </a:lnTo>
                    <a:close/>
                  </a:path>
                </a:pathLst>
              </a:custGeom>
              <a:solidFill>
                <a:srgbClr val="00A300"/>
              </a:solidFill>
              <a:ln w="9525">
                <a:noFill/>
                <a:round/>
                <a:headEnd/>
                <a:tailEnd/>
              </a:ln>
            </p:spPr>
            <p:txBody>
              <a:bodyPr/>
              <a:lstStyle/>
              <a:p>
                <a:endParaRPr lang="en-GB"/>
              </a:p>
            </p:txBody>
          </p:sp>
          <p:sp>
            <p:nvSpPr>
              <p:cNvPr id="178" name="Freeform 169"/>
              <p:cNvSpPr>
                <a:spLocks/>
              </p:cNvSpPr>
              <p:nvPr/>
            </p:nvSpPr>
            <p:spPr bwMode="auto">
              <a:xfrm>
                <a:off x="2925"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179" name="Freeform 170"/>
              <p:cNvSpPr>
                <a:spLocks/>
              </p:cNvSpPr>
              <p:nvPr/>
            </p:nvSpPr>
            <p:spPr bwMode="auto">
              <a:xfrm>
                <a:off x="2937" y="1902"/>
                <a:ext cx="30" cy="204"/>
              </a:xfrm>
              <a:custGeom>
                <a:avLst/>
                <a:gdLst/>
                <a:ahLst/>
                <a:cxnLst>
                  <a:cxn ang="0">
                    <a:pos x="6" y="0"/>
                  </a:cxn>
                  <a:cxn ang="0">
                    <a:pos x="0" y="204"/>
                  </a:cxn>
                  <a:cxn ang="0">
                    <a:pos x="30" y="198"/>
                  </a:cxn>
                  <a:cxn ang="0">
                    <a:pos x="6" y="0"/>
                  </a:cxn>
                </a:cxnLst>
                <a:rect l="0" t="0" r="r" b="b"/>
                <a:pathLst>
                  <a:path w="30" h="204">
                    <a:moveTo>
                      <a:pt x="6" y="0"/>
                    </a:moveTo>
                    <a:lnTo>
                      <a:pt x="0" y="204"/>
                    </a:lnTo>
                    <a:lnTo>
                      <a:pt x="30" y="198"/>
                    </a:lnTo>
                    <a:lnTo>
                      <a:pt x="6" y="0"/>
                    </a:lnTo>
                    <a:close/>
                  </a:path>
                </a:pathLst>
              </a:custGeom>
              <a:solidFill>
                <a:srgbClr val="00FF00"/>
              </a:solidFill>
              <a:ln w="9525">
                <a:noFill/>
                <a:round/>
                <a:headEnd/>
                <a:tailEnd/>
              </a:ln>
            </p:spPr>
            <p:txBody>
              <a:bodyPr/>
              <a:lstStyle/>
              <a:p>
                <a:endParaRPr lang="en-GB"/>
              </a:p>
            </p:txBody>
          </p:sp>
          <p:sp>
            <p:nvSpPr>
              <p:cNvPr id="180" name="Freeform 171"/>
              <p:cNvSpPr>
                <a:spLocks/>
              </p:cNvSpPr>
              <p:nvPr/>
            </p:nvSpPr>
            <p:spPr bwMode="auto">
              <a:xfrm>
                <a:off x="2883" y="1920"/>
                <a:ext cx="30" cy="186"/>
              </a:xfrm>
              <a:custGeom>
                <a:avLst/>
                <a:gdLst/>
                <a:ahLst/>
                <a:cxnLst>
                  <a:cxn ang="0">
                    <a:pos x="18" y="0"/>
                  </a:cxn>
                  <a:cxn ang="0">
                    <a:pos x="0" y="186"/>
                  </a:cxn>
                  <a:cxn ang="0">
                    <a:pos x="30" y="180"/>
                  </a:cxn>
                  <a:cxn ang="0">
                    <a:pos x="18" y="0"/>
                  </a:cxn>
                </a:cxnLst>
                <a:rect l="0" t="0" r="r" b="b"/>
                <a:pathLst>
                  <a:path w="30" h="186">
                    <a:moveTo>
                      <a:pt x="18" y="0"/>
                    </a:moveTo>
                    <a:lnTo>
                      <a:pt x="0" y="186"/>
                    </a:lnTo>
                    <a:lnTo>
                      <a:pt x="30" y="180"/>
                    </a:lnTo>
                    <a:lnTo>
                      <a:pt x="18" y="0"/>
                    </a:lnTo>
                    <a:close/>
                  </a:path>
                </a:pathLst>
              </a:custGeom>
              <a:solidFill>
                <a:srgbClr val="006000"/>
              </a:solidFill>
              <a:ln w="9525">
                <a:noFill/>
                <a:round/>
                <a:headEnd/>
                <a:tailEnd/>
              </a:ln>
            </p:spPr>
            <p:txBody>
              <a:bodyPr/>
              <a:lstStyle/>
              <a:p>
                <a:endParaRPr lang="en-GB"/>
              </a:p>
            </p:txBody>
          </p:sp>
          <p:sp>
            <p:nvSpPr>
              <p:cNvPr id="181" name="Freeform 172"/>
              <p:cNvSpPr>
                <a:spLocks/>
              </p:cNvSpPr>
              <p:nvPr/>
            </p:nvSpPr>
            <p:spPr bwMode="auto">
              <a:xfrm>
                <a:off x="2883" y="2004"/>
                <a:ext cx="36" cy="102"/>
              </a:xfrm>
              <a:custGeom>
                <a:avLst/>
                <a:gdLst/>
                <a:ahLst/>
                <a:cxnLst>
                  <a:cxn ang="0">
                    <a:pos x="0" y="0"/>
                  </a:cxn>
                  <a:cxn ang="0">
                    <a:pos x="36" y="102"/>
                  </a:cxn>
                  <a:cxn ang="0">
                    <a:pos x="0" y="102"/>
                  </a:cxn>
                  <a:cxn ang="0">
                    <a:pos x="0" y="0"/>
                  </a:cxn>
                </a:cxnLst>
                <a:rect l="0" t="0" r="r" b="b"/>
                <a:pathLst>
                  <a:path w="36" h="102">
                    <a:moveTo>
                      <a:pt x="0" y="0"/>
                    </a:moveTo>
                    <a:lnTo>
                      <a:pt x="36" y="102"/>
                    </a:lnTo>
                    <a:lnTo>
                      <a:pt x="0" y="102"/>
                    </a:lnTo>
                    <a:lnTo>
                      <a:pt x="0" y="0"/>
                    </a:lnTo>
                    <a:close/>
                  </a:path>
                </a:pathLst>
              </a:custGeom>
              <a:solidFill>
                <a:srgbClr val="00A300"/>
              </a:solidFill>
              <a:ln w="9525">
                <a:noFill/>
                <a:round/>
                <a:headEnd/>
                <a:tailEnd/>
              </a:ln>
            </p:spPr>
            <p:txBody>
              <a:bodyPr/>
              <a:lstStyle/>
              <a:p>
                <a:endParaRPr lang="en-GB"/>
              </a:p>
            </p:txBody>
          </p:sp>
          <p:sp>
            <p:nvSpPr>
              <p:cNvPr id="182" name="Freeform 173"/>
              <p:cNvSpPr>
                <a:spLocks/>
              </p:cNvSpPr>
              <p:nvPr/>
            </p:nvSpPr>
            <p:spPr bwMode="auto">
              <a:xfrm>
                <a:off x="2901" y="1938"/>
                <a:ext cx="42" cy="168"/>
              </a:xfrm>
              <a:custGeom>
                <a:avLst/>
                <a:gdLst/>
                <a:ahLst/>
                <a:cxnLst>
                  <a:cxn ang="0">
                    <a:pos x="42" y="0"/>
                  </a:cxn>
                  <a:cxn ang="0">
                    <a:pos x="0" y="168"/>
                  </a:cxn>
                  <a:cxn ang="0">
                    <a:pos x="42" y="168"/>
                  </a:cxn>
                  <a:cxn ang="0">
                    <a:pos x="42" y="0"/>
                  </a:cxn>
                </a:cxnLst>
                <a:rect l="0" t="0" r="r" b="b"/>
                <a:pathLst>
                  <a:path w="42" h="168">
                    <a:moveTo>
                      <a:pt x="42" y="0"/>
                    </a:moveTo>
                    <a:lnTo>
                      <a:pt x="0" y="168"/>
                    </a:lnTo>
                    <a:lnTo>
                      <a:pt x="42" y="168"/>
                    </a:lnTo>
                    <a:lnTo>
                      <a:pt x="42" y="0"/>
                    </a:lnTo>
                    <a:close/>
                  </a:path>
                </a:pathLst>
              </a:custGeom>
              <a:solidFill>
                <a:srgbClr val="008000"/>
              </a:solidFill>
              <a:ln w="9525">
                <a:noFill/>
                <a:round/>
                <a:headEnd/>
                <a:tailEnd/>
              </a:ln>
            </p:spPr>
            <p:txBody>
              <a:bodyPr/>
              <a:lstStyle/>
              <a:p>
                <a:endParaRPr lang="en-GB"/>
              </a:p>
            </p:txBody>
          </p:sp>
          <p:sp>
            <p:nvSpPr>
              <p:cNvPr id="183" name="Freeform 174"/>
              <p:cNvSpPr>
                <a:spLocks/>
              </p:cNvSpPr>
              <p:nvPr/>
            </p:nvSpPr>
            <p:spPr bwMode="auto">
              <a:xfrm>
                <a:off x="2901" y="1908"/>
                <a:ext cx="30" cy="198"/>
              </a:xfrm>
              <a:custGeom>
                <a:avLst/>
                <a:gdLst/>
                <a:ahLst/>
                <a:cxnLst>
                  <a:cxn ang="0">
                    <a:pos x="24" y="0"/>
                  </a:cxn>
                  <a:cxn ang="0">
                    <a:pos x="30" y="198"/>
                  </a:cxn>
                  <a:cxn ang="0">
                    <a:pos x="0" y="198"/>
                  </a:cxn>
                  <a:cxn ang="0">
                    <a:pos x="24" y="0"/>
                  </a:cxn>
                </a:cxnLst>
                <a:rect l="0" t="0" r="r" b="b"/>
                <a:pathLst>
                  <a:path w="30" h="198">
                    <a:moveTo>
                      <a:pt x="24" y="0"/>
                    </a:moveTo>
                    <a:lnTo>
                      <a:pt x="30" y="198"/>
                    </a:lnTo>
                    <a:lnTo>
                      <a:pt x="0" y="198"/>
                    </a:lnTo>
                    <a:lnTo>
                      <a:pt x="24" y="0"/>
                    </a:lnTo>
                    <a:close/>
                  </a:path>
                </a:pathLst>
              </a:custGeom>
              <a:solidFill>
                <a:srgbClr val="00FF00"/>
              </a:solidFill>
              <a:ln w="9525">
                <a:noFill/>
                <a:round/>
                <a:headEnd/>
                <a:tailEnd/>
              </a:ln>
            </p:spPr>
            <p:txBody>
              <a:bodyPr/>
              <a:lstStyle/>
              <a:p>
                <a:endParaRPr lang="en-GB"/>
              </a:p>
            </p:txBody>
          </p:sp>
          <p:sp>
            <p:nvSpPr>
              <p:cNvPr id="184" name="Freeform 175"/>
              <p:cNvSpPr>
                <a:spLocks/>
              </p:cNvSpPr>
              <p:nvPr/>
            </p:nvSpPr>
            <p:spPr bwMode="auto">
              <a:xfrm>
                <a:off x="3021" y="1926"/>
                <a:ext cx="30" cy="180"/>
              </a:xfrm>
              <a:custGeom>
                <a:avLst/>
                <a:gdLst/>
                <a:ahLst/>
                <a:cxnLst>
                  <a:cxn ang="0">
                    <a:pos x="18" y="0"/>
                  </a:cxn>
                  <a:cxn ang="0">
                    <a:pos x="0" y="180"/>
                  </a:cxn>
                  <a:cxn ang="0">
                    <a:pos x="30" y="180"/>
                  </a:cxn>
                  <a:cxn ang="0">
                    <a:pos x="18" y="0"/>
                  </a:cxn>
                </a:cxnLst>
                <a:rect l="0" t="0" r="r" b="b"/>
                <a:pathLst>
                  <a:path w="30" h="180">
                    <a:moveTo>
                      <a:pt x="18" y="0"/>
                    </a:moveTo>
                    <a:lnTo>
                      <a:pt x="0" y="180"/>
                    </a:lnTo>
                    <a:lnTo>
                      <a:pt x="30" y="180"/>
                    </a:lnTo>
                    <a:lnTo>
                      <a:pt x="18" y="0"/>
                    </a:lnTo>
                    <a:close/>
                  </a:path>
                </a:pathLst>
              </a:custGeom>
              <a:solidFill>
                <a:srgbClr val="006000"/>
              </a:solidFill>
              <a:ln w="9525">
                <a:noFill/>
                <a:round/>
                <a:headEnd/>
                <a:tailEnd/>
              </a:ln>
            </p:spPr>
            <p:txBody>
              <a:bodyPr/>
              <a:lstStyle/>
              <a:p>
                <a:endParaRPr lang="en-GB"/>
              </a:p>
            </p:txBody>
          </p:sp>
          <p:sp>
            <p:nvSpPr>
              <p:cNvPr id="185" name="Freeform 176"/>
              <p:cNvSpPr>
                <a:spLocks/>
              </p:cNvSpPr>
              <p:nvPr/>
            </p:nvSpPr>
            <p:spPr bwMode="auto">
              <a:xfrm>
                <a:off x="3033" y="1938"/>
                <a:ext cx="54" cy="174"/>
              </a:xfrm>
              <a:custGeom>
                <a:avLst/>
                <a:gdLst/>
                <a:ahLst/>
                <a:cxnLst>
                  <a:cxn ang="0">
                    <a:pos x="54" y="0"/>
                  </a:cxn>
                  <a:cxn ang="0">
                    <a:pos x="0" y="174"/>
                  </a:cxn>
                  <a:cxn ang="0">
                    <a:pos x="54" y="174"/>
                  </a:cxn>
                  <a:cxn ang="0">
                    <a:pos x="54" y="0"/>
                  </a:cxn>
                </a:cxnLst>
                <a:rect l="0" t="0" r="r" b="b"/>
                <a:pathLst>
                  <a:path w="54" h="174">
                    <a:moveTo>
                      <a:pt x="54" y="0"/>
                    </a:moveTo>
                    <a:lnTo>
                      <a:pt x="0" y="174"/>
                    </a:lnTo>
                    <a:lnTo>
                      <a:pt x="54" y="174"/>
                    </a:lnTo>
                    <a:lnTo>
                      <a:pt x="54" y="0"/>
                    </a:lnTo>
                    <a:close/>
                  </a:path>
                </a:pathLst>
              </a:custGeom>
              <a:solidFill>
                <a:srgbClr val="008000"/>
              </a:solidFill>
              <a:ln w="9525">
                <a:noFill/>
                <a:round/>
                <a:headEnd/>
                <a:tailEnd/>
              </a:ln>
            </p:spPr>
            <p:txBody>
              <a:bodyPr/>
              <a:lstStyle/>
              <a:p>
                <a:endParaRPr lang="en-GB"/>
              </a:p>
            </p:txBody>
          </p:sp>
          <p:sp>
            <p:nvSpPr>
              <p:cNvPr id="186" name="Freeform 177"/>
              <p:cNvSpPr>
                <a:spLocks/>
              </p:cNvSpPr>
              <p:nvPr/>
            </p:nvSpPr>
            <p:spPr bwMode="auto">
              <a:xfrm>
                <a:off x="3033" y="1908"/>
                <a:ext cx="36" cy="204"/>
              </a:xfrm>
              <a:custGeom>
                <a:avLst/>
                <a:gdLst/>
                <a:ahLst/>
                <a:cxnLst>
                  <a:cxn ang="0">
                    <a:pos x="30" y="0"/>
                  </a:cxn>
                  <a:cxn ang="0">
                    <a:pos x="36" y="204"/>
                  </a:cxn>
                  <a:cxn ang="0">
                    <a:pos x="0" y="204"/>
                  </a:cxn>
                  <a:cxn ang="0">
                    <a:pos x="30" y="0"/>
                  </a:cxn>
                </a:cxnLst>
                <a:rect l="0" t="0" r="r" b="b"/>
                <a:pathLst>
                  <a:path w="36" h="204">
                    <a:moveTo>
                      <a:pt x="30" y="0"/>
                    </a:moveTo>
                    <a:lnTo>
                      <a:pt x="36" y="204"/>
                    </a:lnTo>
                    <a:lnTo>
                      <a:pt x="0" y="204"/>
                    </a:lnTo>
                    <a:lnTo>
                      <a:pt x="30" y="0"/>
                    </a:lnTo>
                    <a:close/>
                  </a:path>
                </a:pathLst>
              </a:custGeom>
              <a:solidFill>
                <a:srgbClr val="00FF00"/>
              </a:solidFill>
              <a:ln w="9525">
                <a:noFill/>
                <a:round/>
                <a:headEnd/>
                <a:tailEnd/>
              </a:ln>
            </p:spPr>
            <p:txBody>
              <a:bodyPr/>
              <a:lstStyle/>
              <a:p>
                <a:endParaRPr lang="en-GB"/>
              </a:p>
            </p:txBody>
          </p:sp>
          <p:sp>
            <p:nvSpPr>
              <p:cNvPr id="187" name="Freeform 178"/>
              <p:cNvSpPr>
                <a:spLocks/>
              </p:cNvSpPr>
              <p:nvPr/>
            </p:nvSpPr>
            <p:spPr bwMode="auto">
              <a:xfrm>
                <a:off x="3123"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188" name="Freeform 179"/>
              <p:cNvSpPr>
                <a:spLocks/>
              </p:cNvSpPr>
              <p:nvPr/>
            </p:nvSpPr>
            <p:spPr bwMode="auto">
              <a:xfrm>
                <a:off x="3117" y="1998"/>
                <a:ext cx="36" cy="108"/>
              </a:xfrm>
              <a:custGeom>
                <a:avLst/>
                <a:gdLst/>
                <a:ahLst/>
                <a:cxnLst>
                  <a:cxn ang="0">
                    <a:pos x="36" y="0"/>
                  </a:cxn>
                  <a:cxn ang="0">
                    <a:pos x="0" y="108"/>
                  </a:cxn>
                  <a:cxn ang="0">
                    <a:pos x="36" y="108"/>
                  </a:cxn>
                  <a:cxn ang="0">
                    <a:pos x="36" y="0"/>
                  </a:cxn>
                </a:cxnLst>
                <a:rect l="0" t="0" r="r" b="b"/>
                <a:pathLst>
                  <a:path w="36" h="108">
                    <a:moveTo>
                      <a:pt x="36" y="0"/>
                    </a:moveTo>
                    <a:lnTo>
                      <a:pt x="0" y="108"/>
                    </a:lnTo>
                    <a:lnTo>
                      <a:pt x="36" y="108"/>
                    </a:lnTo>
                    <a:lnTo>
                      <a:pt x="36" y="0"/>
                    </a:lnTo>
                    <a:close/>
                  </a:path>
                </a:pathLst>
              </a:custGeom>
              <a:solidFill>
                <a:srgbClr val="00A300"/>
              </a:solidFill>
              <a:ln w="9525">
                <a:noFill/>
                <a:round/>
                <a:headEnd/>
                <a:tailEnd/>
              </a:ln>
            </p:spPr>
            <p:txBody>
              <a:bodyPr/>
              <a:lstStyle/>
              <a:p>
                <a:endParaRPr lang="en-GB"/>
              </a:p>
            </p:txBody>
          </p:sp>
          <p:sp>
            <p:nvSpPr>
              <p:cNvPr id="189" name="Freeform 180"/>
              <p:cNvSpPr>
                <a:spLocks/>
              </p:cNvSpPr>
              <p:nvPr/>
            </p:nvSpPr>
            <p:spPr bwMode="auto">
              <a:xfrm>
                <a:off x="3081" y="1896"/>
                <a:ext cx="42" cy="210"/>
              </a:xfrm>
              <a:custGeom>
                <a:avLst/>
                <a:gdLst/>
                <a:ahLst/>
                <a:cxnLst>
                  <a:cxn ang="0">
                    <a:pos x="18" y="0"/>
                  </a:cxn>
                  <a:cxn ang="0">
                    <a:pos x="0" y="210"/>
                  </a:cxn>
                  <a:cxn ang="0">
                    <a:pos x="42" y="210"/>
                  </a:cxn>
                  <a:cxn ang="0">
                    <a:pos x="18" y="0"/>
                  </a:cxn>
                </a:cxnLst>
                <a:rect l="0" t="0" r="r" b="b"/>
                <a:pathLst>
                  <a:path w="42" h="210">
                    <a:moveTo>
                      <a:pt x="18" y="0"/>
                    </a:moveTo>
                    <a:lnTo>
                      <a:pt x="0" y="210"/>
                    </a:lnTo>
                    <a:lnTo>
                      <a:pt x="42" y="210"/>
                    </a:lnTo>
                    <a:lnTo>
                      <a:pt x="18" y="0"/>
                    </a:lnTo>
                    <a:close/>
                  </a:path>
                </a:pathLst>
              </a:custGeom>
              <a:solidFill>
                <a:srgbClr val="008000"/>
              </a:solidFill>
              <a:ln w="9525">
                <a:noFill/>
                <a:round/>
                <a:headEnd/>
                <a:tailEnd/>
              </a:ln>
            </p:spPr>
            <p:txBody>
              <a:bodyPr/>
              <a:lstStyle/>
              <a:p>
                <a:endParaRPr lang="en-GB"/>
              </a:p>
            </p:txBody>
          </p:sp>
          <p:sp>
            <p:nvSpPr>
              <p:cNvPr id="190" name="Freeform 181"/>
              <p:cNvSpPr>
                <a:spLocks/>
              </p:cNvSpPr>
              <p:nvPr/>
            </p:nvSpPr>
            <p:spPr bwMode="auto">
              <a:xfrm>
                <a:off x="3105" y="1902"/>
                <a:ext cx="30" cy="198"/>
              </a:xfrm>
              <a:custGeom>
                <a:avLst/>
                <a:gdLst/>
                <a:ahLst/>
                <a:cxnLst>
                  <a:cxn ang="0">
                    <a:pos x="12" y="0"/>
                  </a:cxn>
                  <a:cxn ang="0">
                    <a:pos x="0" y="198"/>
                  </a:cxn>
                  <a:cxn ang="0">
                    <a:pos x="30" y="198"/>
                  </a:cxn>
                  <a:cxn ang="0">
                    <a:pos x="12" y="0"/>
                  </a:cxn>
                </a:cxnLst>
                <a:rect l="0" t="0" r="r" b="b"/>
                <a:pathLst>
                  <a:path w="30" h="198">
                    <a:moveTo>
                      <a:pt x="12" y="0"/>
                    </a:moveTo>
                    <a:lnTo>
                      <a:pt x="0" y="198"/>
                    </a:lnTo>
                    <a:lnTo>
                      <a:pt x="30" y="198"/>
                    </a:lnTo>
                    <a:lnTo>
                      <a:pt x="12" y="0"/>
                    </a:lnTo>
                    <a:close/>
                  </a:path>
                </a:pathLst>
              </a:custGeom>
              <a:solidFill>
                <a:srgbClr val="00FF00"/>
              </a:solidFill>
              <a:ln w="9525">
                <a:noFill/>
                <a:round/>
                <a:headEnd/>
                <a:tailEnd/>
              </a:ln>
            </p:spPr>
            <p:txBody>
              <a:bodyPr/>
              <a:lstStyle/>
              <a:p>
                <a:endParaRPr lang="en-GB"/>
              </a:p>
            </p:txBody>
          </p:sp>
          <p:sp>
            <p:nvSpPr>
              <p:cNvPr id="191" name="Freeform 182"/>
              <p:cNvSpPr>
                <a:spLocks/>
              </p:cNvSpPr>
              <p:nvPr/>
            </p:nvSpPr>
            <p:spPr bwMode="auto">
              <a:xfrm>
                <a:off x="3273" y="1914"/>
                <a:ext cx="24" cy="186"/>
              </a:xfrm>
              <a:custGeom>
                <a:avLst/>
                <a:gdLst/>
                <a:ahLst/>
                <a:cxnLst>
                  <a:cxn ang="0">
                    <a:pos x="12" y="0"/>
                  </a:cxn>
                  <a:cxn ang="0">
                    <a:pos x="24" y="186"/>
                  </a:cxn>
                  <a:cxn ang="0">
                    <a:pos x="0" y="186"/>
                  </a:cxn>
                  <a:cxn ang="0">
                    <a:pos x="12" y="0"/>
                  </a:cxn>
                </a:cxnLst>
                <a:rect l="0" t="0" r="r" b="b"/>
                <a:pathLst>
                  <a:path w="24" h="186">
                    <a:moveTo>
                      <a:pt x="12" y="0"/>
                    </a:moveTo>
                    <a:lnTo>
                      <a:pt x="24" y="186"/>
                    </a:lnTo>
                    <a:lnTo>
                      <a:pt x="0" y="186"/>
                    </a:lnTo>
                    <a:lnTo>
                      <a:pt x="12" y="0"/>
                    </a:lnTo>
                    <a:close/>
                  </a:path>
                </a:pathLst>
              </a:custGeom>
              <a:solidFill>
                <a:srgbClr val="006000"/>
              </a:solidFill>
              <a:ln w="9525">
                <a:noFill/>
                <a:round/>
                <a:headEnd/>
                <a:tailEnd/>
              </a:ln>
            </p:spPr>
            <p:txBody>
              <a:bodyPr/>
              <a:lstStyle/>
              <a:p>
                <a:endParaRPr lang="en-GB"/>
              </a:p>
            </p:txBody>
          </p:sp>
          <p:sp>
            <p:nvSpPr>
              <p:cNvPr id="192" name="Freeform 183"/>
              <p:cNvSpPr>
                <a:spLocks/>
              </p:cNvSpPr>
              <p:nvPr/>
            </p:nvSpPr>
            <p:spPr bwMode="auto">
              <a:xfrm>
                <a:off x="3267" y="1998"/>
                <a:ext cx="36" cy="108"/>
              </a:xfrm>
              <a:custGeom>
                <a:avLst/>
                <a:gdLst/>
                <a:ahLst/>
                <a:cxnLst>
                  <a:cxn ang="0">
                    <a:pos x="36" y="0"/>
                  </a:cxn>
                  <a:cxn ang="0">
                    <a:pos x="0" y="108"/>
                  </a:cxn>
                  <a:cxn ang="0">
                    <a:pos x="30" y="108"/>
                  </a:cxn>
                  <a:cxn ang="0">
                    <a:pos x="36" y="0"/>
                  </a:cxn>
                </a:cxnLst>
                <a:rect l="0" t="0" r="r" b="b"/>
                <a:pathLst>
                  <a:path w="36" h="108">
                    <a:moveTo>
                      <a:pt x="36" y="0"/>
                    </a:moveTo>
                    <a:lnTo>
                      <a:pt x="0" y="108"/>
                    </a:lnTo>
                    <a:lnTo>
                      <a:pt x="30" y="108"/>
                    </a:lnTo>
                    <a:lnTo>
                      <a:pt x="36" y="0"/>
                    </a:lnTo>
                    <a:close/>
                  </a:path>
                </a:pathLst>
              </a:custGeom>
              <a:solidFill>
                <a:srgbClr val="00A300"/>
              </a:solidFill>
              <a:ln w="9525">
                <a:noFill/>
                <a:round/>
                <a:headEnd/>
                <a:tailEnd/>
              </a:ln>
            </p:spPr>
            <p:txBody>
              <a:bodyPr/>
              <a:lstStyle/>
              <a:p>
                <a:endParaRPr lang="en-GB"/>
              </a:p>
            </p:txBody>
          </p:sp>
          <p:sp>
            <p:nvSpPr>
              <p:cNvPr id="193" name="Freeform 184"/>
              <p:cNvSpPr>
                <a:spLocks/>
              </p:cNvSpPr>
              <p:nvPr/>
            </p:nvSpPr>
            <p:spPr bwMode="auto">
              <a:xfrm>
                <a:off x="3243"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194" name="Freeform 185"/>
              <p:cNvSpPr>
                <a:spLocks/>
              </p:cNvSpPr>
              <p:nvPr/>
            </p:nvSpPr>
            <p:spPr bwMode="auto">
              <a:xfrm>
                <a:off x="3255" y="1902"/>
                <a:ext cx="24" cy="204"/>
              </a:xfrm>
              <a:custGeom>
                <a:avLst/>
                <a:gdLst/>
                <a:ahLst/>
                <a:cxnLst>
                  <a:cxn ang="0">
                    <a:pos x="6" y="0"/>
                  </a:cxn>
                  <a:cxn ang="0">
                    <a:pos x="0" y="204"/>
                  </a:cxn>
                  <a:cxn ang="0">
                    <a:pos x="24" y="198"/>
                  </a:cxn>
                  <a:cxn ang="0">
                    <a:pos x="6" y="0"/>
                  </a:cxn>
                </a:cxnLst>
                <a:rect l="0" t="0" r="r" b="b"/>
                <a:pathLst>
                  <a:path w="24" h="204">
                    <a:moveTo>
                      <a:pt x="6" y="0"/>
                    </a:moveTo>
                    <a:lnTo>
                      <a:pt x="0" y="204"/>
                    </a:lnTo>
                    <a:lnTo>
                      <a:pt x="24" y="198"/>
                    </a:lnTo>
                    <a:lnTo>
                      <a:pt x="6" y="0"/>
                    </a:lnTo>
                    <a:close/>
                  </a:path>
                </a:pathLst>
              </a:custGeom>
              <a:solidFill>
                <a:srgbClr val="00FF00"/>
              </a:solidFill>
              <a:ln w="9525">
                <a:noFill/>
                <a:round/>
                <a:headEnd/>
                <a:tailEnd/>
              </a:ln>
            </p:spPr>
            <p:txBody>
              <a:bodyPr/>
              <a:lstStyle/>
              <a:p>
                <a:endParaRPr lang="en-GB"/>
              </a:p>
            </p:txBody>
          </p:sp>
          <p:sp>
            <p:nvSpPr>
              <p:cNvPr id="195" name="Freeform 186"/>
              <p:cNvSpPr>
                <a:spLocks/>
              </p:cNvSpPr>
              <p:nvPr/>
            </p:nvSpPr>
            <p:spPr bwMode="auto">
              <a:xfrm>
                <a:off x="3219"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196" name="Freeform 187"/>
              <p:cNvSpPr>
                <a:spLocks/>
              </p:cNvSpPr>
              <p:nvPr/>
            </p:nvSpPr>
            <p:spPr bwMode="auto">
              <a:xfrm>
                <a:off x="3213" y="1998"/>
                <a:ext cx="36" cy="108"/>
              </a:xfrm>
              <a:custGeom>
                <a:avLst/>
                <a:gdLst/>
                <a:ahLst/>
                <a:cxnLst>
                  <a:cxn ang="0">
                    <a:pos x="36" y="0"/>
                  </a:cxn>
                  <a:cxn ang="0">
                    <a:pos x="0" y="108"/>
                  </a:cxn>
                  <a:cxn ang="0">
                    <a:pos x="36" y="108"/>
                  </a:cxn>
                  <a:cxn ang="0">
                    <a:pos x="36" y="0"/>
                  </a:cxn>
                </a:cxnLst>
                <a:rect l="0" t="0" r="r" b="b"/>
                <a:pathLst>
                  <a:path w="36" h="108">
                    <a:moveTo>
                      <a:pt x="36" y="0"/>
                    </a:moveTo>
                    <a:lnTo>
                      <a:pt x="0" y="108"/>
                    </a:lnTo>
                    <a:lnTo>
                      <a:pt x="36" y="108"/>
                    </a:lnTo>
                    <a:lnTo>
                      <a:pt x="36" y="0"/>
                    </a:lnTo>
                    <a:close/>
                  </a:path>
                </a:pathLst>
              </a:custGeom>
              <a:solidFill>
                <a:srgbClr val="00A300"/>
              </a:solidFill>
              <a:ln w="9525">
                <a:noFill/>
                <a:round/>
                <a:headEnd/>
                <a:tailEnd/>
              </a:ln>
            </p:spPr>
            <p:txBody>
              <a:bodyPr/>
              <a:lstStyle/>
              <a:p>
                <a:endParaRPr lang="en-GB"/>
              </a:p>
            </p:txBody>
          </p:sp>
          <p:sp>
            <p:nvSpPr>
              <p:cNvPr id="197" name="Freeform 188"/>
              <p:cNvSpPr>
                <a:spLocks/>
              </p:cNvSpPr>
              <p:nvPr/>
            </p:nvSpPr>
            <p:spPr bwMode="auto">
              <a:xfrm>
                <a:off x="3189"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198" name="Freeform 189"/>
              <p:cNvSpPr>
                <a:spLocks/>
              </p:cNvSpPr>
              <p:nvPr/>
            </p:nvSpPr>
            <p:spPr bwMode="auto">
              <a:xfrm>
                <a:off x="3201" y="1902"/>
                <a:ext cx="30" cy="204"/>
              </a:xfrm>
              <a:custGeom>
                <a:avLst/>
                <a:gdLst/>
                <a:ahLst/>
                <a:cxnLst>
                  <a:cxn ang="0">
                    <a:pos x="6" y="0"/>
                  </a:cxn>
                  <a:cxn ang="0">
                    <a:pos x="0" y="204"/>
                  </a:cxn>
                  <a:cxn ang="0">
                    <a:pos x="30" y="198"/>
                  </a:cxn>
                  <a:cxn ang="0">
                    <a:pos x="6" y="0"/>
                  </a:cxn>
                </a:cxnLst>
                <a:rect l="0" t="0" r="r" b="b"/>
                <a:pathLst>
                  <a:path w="30" h="204">
                    <a:moveTo>
                      <a:pt x="6" y="0"/>
                    </a:moveTo>
                    <a:lnTo>
                      <a:pt x="0" y="204"/>
                    </a:lnTo>
                    <a:lnTo>
                      <a:pt x="30" y="198"/>
                    </a:lnTo>
                    <a:lnTo>
                      <a:pt x="6" y="0"/>
                    </a:lnTo>
                    <a:close/>
                  </a:path>
                </a:pathLst>
              </a:custGeom>
              <a:solidFill>
                <a:srgbClr val="00FF00"/>
              </a:solidFill>
              <a:ln w="9525">
                <a:noFill/>
                <a:round/>
                <a:headEnd/>
                <a:tailEnd/>
              </a:ln>
            </p:spPr>
            <p:txBody>
              <a:bodyPr/>
              <a:lstStyle/>
              <a:p>
                <a:endParaRPr lang="en-GB"/>
              </a:p>
            </p:txBody>
          </p:sp>
          <p:sp>
            <p:nvSpPr>
              <p:cNvPr id="199" name="Freeform 190"/>
              <p:cNvSpPr>
                <a:spLocks/>
              </p:cNvSpPr>
              <p:nvPr/>
            </p:nvSpPr>
            <p:spPr bwMode="auto">
              <a:xfrm>
                <a:off x="3153" y="1920"/>
                <a:ext cx="24" cy="186"/>
              </a:xfrm>
              <a:custGeom>
                <a:avLst/>
                <a:gdLst/>
                <a:ahLst/>
                <a:cxnLst>
                  <a:cxn ang="0">
                    <a:pos x="12" y="0"/>
                  </a:cxn>
                  <a:cxn ang="0">
                    <a:pos x="0" y="186"/>
                  </a:cxn>
                  <a:cxn ang="0">
                    <a:pos x="24" y="180"/>
                  </a:cxn>
                  <a:cxn ang="0">
                    <a:pos x="12" y="0"/>
                  </a:cxn>
                </a:cxnLst>
                <a:rect l="0" t="0" r="r" b="b"/>
                <a:pathLst>
                  <a:path w="24" h="186">
                    <a:moveTo>
                      <a:pt x="12" y="0"/>
                    </a:moveTo>
                    <a:lnTo>
                      <a:pt x="0" y="186"/>
                    </a:lnTo>
                    <a:lnTo>
                      <a:pt x="24" y="180"/>
                    </a:lnTo>
                    <a:lnTo>
                      <a:pt x="12" y="0"/>
                    </a:lnTo>
                    <a:close/>
                  </a:path>
                </a:pathLst>
              </a:custGeom>
              <a:solidFill>
                <a:srgbClr val="006000"/>
              </a:solidFill>
              <a:ln w="9525">
                <a:noFill/>
                <a:round/>
                <a:headEnd/>
                <a:tailEnd/>
              </a:ln>
            </p:spPr>
            <p:txBody>
              <a:bodyPr/>
              <a:lstStyle/>
              <a:p>
                <a:endParaRPr lang="en-GB"/>
              </a:p>
            </p:txBody>
          </p:sp>
          <p:sp>
            <p:nvSpPr>
              <p:cNvPr id="200" name="Freeform 191"/>
              <p:cNvSpPr>
                <a:spLocks/>
              </p:cNvSpPr>
              <p:nvPr/>
            </p:nvSpPr>
            <p:spPr bwMode="auto">
              <a:xfrm>
                <a:off x="3147" y="2004"/>
                <a:ext cx="36" cy="102"/>
              </a:xfrm>
              <a:custGeom>
                <a:avLst/>
                <a:gdLst/>
                <a:ahLst/>
                <a:cxnLst>
                  <a:cxn ang="0">
                    <a:pos x="0" y="0"/>
                  </a:cxn>
                  <a:cxn ang="0">
                    <a:pos x="36" y="102"/>
                  </a:cxn>
                  <a:cxn ang="0">
                    <a:pos x="6" y="102"/>
                  </a:cxn>
                  <a:cxn ang="0">
                    <a:pos x="0" y="0"/>
                  </a:cxn>
                </a:cxnLst>
                <a:rect l="0" t="0" r="r" b="b"/>
                <a:pathLst>
                  <a:path w="36" h="102">
                    <a:moveTo>
                      <a:pt x="0" y="0"/>
                    </a:moveTo>
                    <a:lnTo>
                      <a:pt x="36" y="102"/>
                    </a:lnTo>
                    <a:lnTo>
                      <a:pt x="6" y="102"/>
                    </a:lnTo>
                    <a:lnTo>
                      <a:pt x="0" y="0"/>
                    </a:lnTo>
                    <a:close/>
                  </a:path>
                </a:pathLst>
              </a:custGeom>
              <a:solidFill>
                <a:srgbClr val="00A300"/>
              </a:solidFill>
              <a:ln w="9525">
                <a:noFill/>
                <a:round/>
                <a:headEnd/>
                <a:tailEnd/>
              </a:ln>
            </p:spPr>
            <p:txBody>
              <a:bodyPr/>
              <a:lstStyle/>
              <a:p>
                <a:endParaRPr lang="en-GB"/>
              </a:p>
            </p:txBody>
          </p:sp>
          <p:sp>
            <p:nvSpPr>
              <p:cNvPr id="201" name="Freeform 192"/>
              <p:cNvSpPr>
                <a:spLocks/>
              </p:cNvSpPr>
              <p:nvPr/>
            </p:nvSpPr>
            <p:spPr bwMode="auto">
              <a:xfrm>
                <a:off x="3165" y="1938"/>
                <a:ext cx="42" cy="168"/>
              </a:xfrm>
              <a:custGeom>
                <a:avLst/>
                <a:gdLst/>
                <a:ahLst/>
                <a:cxnLst>
                  <a:cxn ang="0">
                    <a:pos x="42" y="0"/>
                  </a:cxn>
                  <a:cxn ang="0">
                    <a:pos x="0" y="168"/>
                  </a:cxn>
                  <a:cxn ang="0">
                    <a:pos x="42" y="168"/>
                  </a:cxn>
                  <a:cxn ang="0">
                    <a:pos x="42" y="0"/>
                  </a:cxn>
                </a:cxnLst>
                <a:rect l="0" t="0" r="r" b="b"/>
                <a:pathLst>
                  <a:path w="42" h="168">
                    <a:moveTo>
                      <a:pt x="42" y="0"/>
                    </a:moveTo>
                    <a:lnTo>
                      <a:pt x="0" y="168"/>
                    </a:lnTo>
                    <a:lnTo>
                      <a:pt x="42" y="168"/>
                    </a:lnTo>
                    <a:lnTo>
                      <a:pt x="42" y="0"/>
                    </a:lnTo>
                    <a:close/>
                  </a:path>
                </a:pathLst>
              </a:custGeom>
              <a:solidFill>
                <a:srgbClr val="008000"/>
              </a:solidFill>
              <a:ln w="9525">
                <a:noFill/>
                <a:round/>
                <a:headEnd/>
                <a:tailEnd/>
              </a:ln>
            </p:spPr>
            <p:txBody>
              <a:bodyPr/>
              <a:lstStyle/>
              <a:p>
                <a:endParaRPr lang="en-GB"/>
              </a:p>
            </p:txBody>
          </p:sp>
          <p:sp>
            <p:nvSpPr>
              <p:cNvPr id="202" name="Freeform 193"/>
              <p:cNvSpPr>
                <a:spLocks/>
              </p:cNvSpPr>
              <p:nvPr/>
            </p:nvSpPr>
            <p:spPr bwMode="auto">
              <a:xfrm>
                <a:off x="3165" y="1908"/>
                <a:ext cx="30" cy="198"/>
              </a:xfrm>
              <a:custGeom>
                <a:avLst/>
                <a:gdLst/>
                <a:ahLst/>
                <a:cxnLst>
                  <a:cxn ang="0">
                    <a:pos x="24" y="0"/>
                  </a:cxn>
                  <a:cxn ang="0">
                    <a:pos x="30" y="198"/>
                  </a:cxn>
                  <a:cxn ang="0">
                    <a:pos x="0" y="198"/>
                  </a:cxn>
                  <a:cxn ang="0">
                    <a:pos x="24" y="0"/>
                  </a:cxn>
                </a:cxnLst>
                <a:rect l="0" t="0" r="r" b="b"/>
                <a:pathLst>
                  <a:path w="30" h="198">
                    <a:moveTo>
                      <a:pt x="24" y="0"/>
                    </a:moveTo>
                    <a:lnTo>
                      <a:pt x="30" y="198"/>
                    </a:lnTo>
                    <a:lnTo>
                      <a:pt x="0" y="198"/>
                    </a:lnTo>
                    <a:lnTo>
                      <a:pt x="24" y="0"/>
                    </a:lnTo>
                    <a:close/>
                  </a:path>
                </a:pathLst>
              </a:custGeom>
              <a:solidFill>
                <a:srgbClr val="00FF00"/>
              </a:solidFill>
              <a:ln w="9525">
                <a:noFill/>
                <a:round/>
                <a:headEnd/>
                <a:tailEnd/>
              </a:ln>
            </p:spPr>
            <p:txBody>
              <a:bodyPr/>
              <a:lstStyle/>
              <a:p>
                <a:endParaRPr lang="en-GB"/>
              </a:p>
            </p:txBody>
          </p:sp>
          <p:sp>
            <p:nvSpPr>
              <p:cNvPr id="203" name="Freeform 194"/>
              <p:cNvSpPr>
                <a:spLocks/>
              </p:cNvSpPr>
              <p:nvPr/>
            </p:nvSpPr>
            <p:spPr bwMode="auto">
              <a:xfrm>
                <a:off x="3285" y="1926"/>
                <a:ext cx="30" cy="180"/>
              </a:xfrm>
              <a:custGeom>
                <a:avLst/>
                <a:gdLst/>
                <a:ahLst/>
                <a:cxnLst>
                  <a:cxn ang="0">
                    <a:pos x="18" y="0"/>
                  </a:cxn>
                  <a:cxn ang="0">
                    <a:pos x="0" y="180"/>
                  </a:cxn>
                  <a:cxn ang="0">
                    <a:pos x="30" y="180"/>
                  </a:cxn>
                  <a:cxn ang="0">
                    <a:pos x="18" y="0"/>
                  </a:cxn>
                </a:cxnLst>
                <a:rect l="0" t="0" r="r" b="b"/>
                <a:pathLst>
                  <a:path w="30" h="180">
                    <a:moveTo>
                      <a:pt x="18" y="0"/>
                    </a:moveTo>
                    <a:lnTo>
                      <a:pt x="0" y="180"/>
                    </a:lnTo>
                    <a:lnTo>
                      <a:pt x="30" y="180"/>
                    </a:lnTo>
                    <a:lnTo>
                      <a:pt x="18" y="0"/>
                    </a:lnTo>
                    <a:close/>
                  </a:path>
                </a:pathLst>
              </a:custGeom>
              <a:solidFill>
                <a:srgbClr val="006000"/>
              </a:solidFill>
              <a:ln w="9525">
                <a:noFill/>
                <a:round/>
                <a:headEnd/>
                <a:tailEnd/>
              </a:ln>
            </p:spPr>
            <p:txBody>
              <a:bodyPr/>
              <a:lstStyle/>
              <a:p>
                <a:endParaRPr lang="en-GB"/>
              </a:p>
            </p:txBody>
          </p:sp>
          <p:sp>
            <p:nvSpPr>
              <p:cNvPr id="204" name="Freeform 195"/>
              <p:cNvSpPr>
                <a:spLocks/>
              </p:cNvSpPr>
              <p:nvPr/>
            </p:nvSpPr>
            <p:spPr bwMode="auto">
              <a:xfrm>
                <a:off x="3297" y="1938"/>
                <a:ext cx="53" cy="174"/>
              </a:xfrm>
              <a:custGeom>
                <a:avLst/>
                <a:gdLst/>
                <a:ahLst/>
                <a:cxnLst>
                  <a:cxn ang="0">
                    <a:pos x="53" y="0"/>
                  </a:cxn>
                  <a:cxn ang="0">
                    <a:pos x="0" y="174"/>
                  </a:cxn>
                  <a:cxn ang="0">
                    <a:pos x="53" y="174"/>
                  </a:cxn>
                  <a:cxn ang="0">
                    <a:pos x="53" y="0"/>
                  </a:cxn>
                </a:cxnLst>
                <a:rect l="0" t="0" r="r" b="b"/>
                <a:pathLst>
                  <a:path w="53" h="174">
                    <a:moveTo>
                      <a:pt x="53" y="0"/>
                    </a:moveTo>
                    <a:lnTo>
                      <a:pt x="0" y="174"/>
                    </a:lnTo>
                    <a:lnTo>
                      <a:pt x="53" y="174"/>
                    </a:lnTo>
                    <a:lnTo>
                      <a:pt x="53" y="0"/>
                    </a:lnTo>
                    <a:close/>
                  </a:path>
                </a:pathLst>
              </a:custGeom>
              <a:solidFill>
                <a:srgbClr val="008000"/>
              </a:solidFill>
              <a:ln w="9525">
                <a:noFill/>
                <a:round/>
                <a:headEnd/>
                <a:tailEnd/>
              </a:ln>
            </p:spPr>
            <p:txBody>
              <a:bodyPr/>
              <a:lstStyle/>
              <a:p>
                <a:endParaRPr lang="en-GB"/>
              </a:p>
            </p:txBody>
          </p:sp>
          <p:sp>
            <p:nvSpPr>
              <p:cNvPr id="205" name="Freeform 196"/>
              <p:cNvSpPr>
                <a:spLocks/>
              </p:cNvSpPr>
              <p:nvPr/>
            </p:nvSpPr>
            <p:spPr bwMode="auto">
              <a:xfrm>
                <a:off x="3297" y="1908"/>
                <a:ext cx="36" cy="204"/>
              </a:xfrm>
              <a:custGeom>
                <a:avLst/>
                <a:gdLst/>
                <a:ahLst/>
                <a:cxnLst>
                  <a:cxn ang="0">
                    <a:pos x="30" y="0"/>
                  </a:cxn>
                  <a:cxn ang="0">
                    <a:pos x="36" y="204"/>
                  </a:cxn>
                  <a:cxn ang="0">
                    <a:pos x="0" y="204"/>
                  </a:cxn>
                  <a:cxn ang="0">
                    <a:pos x="30" y="0"/>
                  </a:cxn>
                </a:cxnLst>
                <a:rect l="0" t="0" r="r" b="b"/>
                <a:pathLst>
                  <a:path w="36" h="204">
                    <a:moveTo>
                      <a:pt x="30" y="0"/>
                    </a:moveTo>
                    <a:lnTo>
                      <a:pt x="36" y="204"/>
                    </a:lnTo>
                    <a:lnTo>
                      <a:pt x="0" y="204"/>
                    </a:lnTo>
                    <a:lnTo>
                      <a:pt x="30" y="0"/>
                    </a:lnTo>
                    <a:close/>
                  </a:path>
                </a:pathLst>
              </a:custGeom>
              <a:solidFill>
                <a:srgbClr val="00FF00"/>
              </a:solidFill>
              <a:ln w="9525">
                <a:noFill/>
                <a:round/>
                <a:headEnd/>
                <a:tailEnd/>
              </a:ln>
            </p:spPr>
            <p:txBody>
              <a:bodyPr/>
              <a:lstStyle/>
              <a:p>
                <a:endParaRPr lang="en-GB"/>
              </a:p>
            </p:txBody>
          </p:sp>
          <p:sp>
            <p:nvSpPr>
              <p:cNvPr id="206" name="Freeform 197"/>
              <p:cNvSpPr>
                <a:spLocks/>
              </p:cNvSpPr>
              <p:nvPr/>
            </p:nvSpPr>
            <p:spPr bwMode="auto">
              <a:xfrm>
                <a:off x="3386"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207" name="Freeform 198"/>
              <p:cNvSpPr>
                <a:spLocks/>
              </p:cNvSpPr>
              <p:nvPr/>
            </p:nvSpPr>
            <p:spPr bwMode="auto">
              <a:xfrm>
                <a:off x="3380" y="1998"/>
                <a:ext cx="42" cy="108"/>
              </a:xfrm>
              <a:custGeom>
                <a:avLst/>
                <a:gdLst/>
                <a:ahLst/>
                <a:cxnLst>
                  <a:cxn ang="0">
                    <a:pos x="42" y="0"/>
                  </a:cxn>
                  <a:cxn ang="0">
                    <a:pos x="0" y="108"/>
                  </a:cxn>
                  <a:cxn ang="0">
                    <a:pos x="36" y="108"/>
                  </a:cxn>
                  <a:cxn ang="0">
                    <a:pos x="42" y="0"/>
                  </a:cxn>
                </a:cxnLst>
                <a:rect l="0" t="0" r="r" b="b"/>
                <a:pathLst>
                  <a:path w="42" h="108">
                    <a:moveTo>
                      <a:pt x="42" y="0"/>
                    </a:moveTo>
                    <a:lnTo>
                      <a:pt x="0" y="108"/>
                    </a:lnTo>
                    <a:lnTo>
                      <a:pt x="36" y="108"/>
                    </a:lnTo>
                    <a:lnTo>
                      <a:pt x="42" y="0"/>
                    </a:lnTo>
                    <a:close/>
                  </a:path>
                </a:pathLst>
              </a:custGeom>
              <a:solidFill>
                <a:srgbClr val="00A300"/>
              </a:solidFill>
              <a:ln w="9525">
                <a:noFill/>
                <a:round/>
                <a:headEnd/>
                <a:tailEnd/>
              </a:ln>
            </p:spPr>
            <p:txBody>
              <a:bodyPr/>
              <a:lstStyle/>
              <a:p>
                <a:endParaRPr lang="en-GB"/>
              </a:p>
            </p:txBody>
          </p:sp>
          <p:sp>
            <p:nvSpPr>
              <p:cNvPr id="208" name="Freeform 199"/>
              <p:cNvSpPr>
                <a:spLocks/>
              </p:cNvSpPr>
              <p:nvPr/>
            </p:nvSpPr>
            <p:spPr bwMode="auto">
              <a:xfrm>
                <a:off x="3345" y="1896"/>
                <a:ext cx="41" cy="210"/>
              </a:xfrm>
              <a:custGeom>
                <a:avLst/>
                <a:gdLst/>
                <a:ahLst/>
                <a:cxnLst>
                  <a:cxn ang="0">
                    <a:pos x="17" y="0"/>
                  </a:cxn>
                  <a:cxn ang="0">
                    <a:pos x="0" y="210"/>
                  </a:cxn>
                  <a:cxn ang="0">
                    <a:pos x="41" y="210"/>
                  </a:cxn>
                  <a:cxn ang="0">
                    <a:pos x="17" y="0"/>
                  </a:cxn>
                </a:cxnLst>
                <a:rect l="0" t="0" r="r" b="b"/>
                <a:pathLst>
                  <a:path w="41" h="210">
                    <a:moveTo>
                      <a:pt x="17" y="0"/>
                    </a:moveTo>
                    <a:lnTo>
                      <a:pt x="0" y="210"/>
                    </a:lnTo>
                    <a:lnTo>
                      <a:pt x="41" y="210"/>
                    </a:lnTo>
                    <a:lnTo>
                      <a:pt x="17" y="0"/>
                    </a:lnTo>
                    <a:close/>
                  </a:path>
                </a:pathLst>
              </a:custGeom>
              <a:solidFill>
                <a:srgbClr val="008000"/>
              </a:solidFill>
              <a:ln w="9525">
                <a:noFill/>
                <a:round/>
                <a:headEnd/>
                <a:tailEnd/>
              </a:ln>
            </p:spPr>
            <p:txBody>
              <a:bodyPr/>
              <a:lstStyle/>
              <a:p>
                <a:endParaRPr lang="en-GB"/>
              </a:p>
            </p:txBody>
          </p:sp>
          <p:sp>
            <p:nvSpPr>
              <p:cNvPr id="209" name="Freeform 200"/>
              <p:cNvSpPr>
                <a:spLocks/>
              </p:cNvSpPr>
              <p:nvPr/>
            </p:nvSpPr>
            <p:spPr bwMode="auto">
              <a:xfrm>
                <a:off x="3368" y="1902"/>
                <a:ext cx="30" cy="198"/>
              </a:xfrm>
              <a:custGeom>
                <a:avLst/>
                <a:gdLst/>
                <a:ahLst/>
                <a:cxnLst>
                  <a:cxn ang="0">
                    <a:pos x="12" y="0"/>
                  </a:cxn>
                  <a:cxn ang="0">
                    <a:pos x="0" y="198"/>
                  </a:cxn>
                  <a:cxn ang="0">
                    <a:pos x="30" y="198"/>
                  </a:cxn>
                  <a:cxn ang="0">
                    <a:pos x="12" y="0"/>
                  </a:cxn>
                </a:cxnLst>
                <a:rect l="0" t="0" r="r" b="b"/>
                <a:pathLst>
                  <a:path w="30" h="198">
                    <a:moveTo>
                      <a:pt x="12" y="0"/>
                    </a:moveTo>
                    <a:lnTo>
                      <a:pt x="0" y="198"/>
                    </a:lnTo>
                    <a:lnTo>
                      <a:pt x="30" y="198"/>
                    </a:lnTo>
                    <a:lnTo>
                      <a:pt x="12" y="0"/>
                    </a:lnTo>
                    <a:close/>
                  </a:path>
                </a:pathLst>
              </a:custGeom>
              <a:solidFill>
                <a:srgbClr val="00FF00"/>
              </a:solidFill>
              <a:ln w="9525">
                <a:noFill/>
                <a:round/>
                <a:headEnd/>
                <a:tailEnd/>
              </a:ln>
            </p:spPr>
            <p:txBody>
              <a:bodyPr/>
              <a:lstStyle/>
              <a:p>
                <a:endParaRPr lang="en-GB"/>
              </a:p>
            </p:txBody>
          </p:sp>
          <p:sp>
            <p:nvSpPr>
              <p:cNvPr id="210" name="Freeform 201"/>
              <p:cNvSpPr>
                <a:spLocks/>
              </p:cNvSpPr>
              <p:nvPr/>
            </p:nvSpPr>
            <p:spPr bwMode="auto">
              <a:xfrm>
                <a:off x="3530" y="1914"/>
                <a:ext cx="24" cy="186"/>
              </a:xfrm>
              <a:custGeom>
                <a:avLst/>
                <a:gdLst/>
                <a:ahLst/>
                <a:cxnLst>
                  <a:cxn ang="0">
                    <a:pos x="12" y="0"/>
                  </a:cxn>
                  <a:cxn ang="0">
                    <a:pos x="24" y="186"/>
                  </a:cxn>
                  <a:cxn ang="0">
                    <a:pos x="0" y="186"/>
                  </a:cxn>
                  <a:cxn ang="0">
                    <a:pos x="12" y="0"/>
                  </a:cxn>
                </a:cxnLst>
                <a:rect l="0" t="0" r="r" b="b"/>
                <a:pathLst>
                  <a:path w="24" h="186">
                    <a:moveTo>
                      <a:pt x="12" y="0"/>
                    </a:moveTo>
                    <a:lnTo>
                      <a:pt x="24" y="186"/>
                    </a:lnTo>
                    <a:lnTo>
                      <a:pt x="0" y="186"/>
                    </a:lnTo>
                    <a:lnTo>
                      <a:pt x="12" y="0"/>
                    </a:lnTo>
                    <a:close/>
                  </a:path>
                </a:pathLst>
              </a:custGeom>
              <a:solidFill>
                <a:srgbClr val="006000"/>
              </a:solidFill>
              <a:ln w="9525">
                <a:noFill/>
                <a:round/>
                <a:headEnd/>
                <a:tailEnd/>
              </a:ln>
            </p:spPr>
            <p:txBody>
              <a:bodyPr/>
              <a:lstStyle/>
              <a:p>
                <a:endParaRPr lang="en-GB"/>
              </a:p>
            </p:txBody>
          </p:sp>
          <p:sp>
            <p:nvSpPr>
              <p:cNvPr id="211" name="Freeform 202"/>
              <p:cNvSpPr>
                <a:spLocks/>
              </p:cNvSpPr>
              <p:nvPr/>
            </p:nvSpPr>
            <p:spPr bwMode="auto">
              <a:xfrm>
                <a:off x="3524" y="1998"/>
                <a:ext cx="36" cy="108"/>
              </a:xfrm>
              <a:custGeom>
                <a:avLst/>
                <a:gdLst/>
                <a:ahLst/>
                <a:cxnLst>
                  <a:cxn ang="0">
                    <a:pos x="36" y="0"/>
                  </a:cxn>
                  <a:cxn ang="0">
                    <a:pos x="0" y="108"/>
                  </a:cxn>
                  <a:cxn ang="0">
                    <a:pos x="30" y="108"/>
                  </a:cxn>
                  <a:cxn ang="0">
                    <a:pos x="36" y="0"/>
                  </a:cxn>
                </a:cxnLst>
                <a:rect l="0" t="0" r="r" b="b"/>
                <a:pathLst>
                  <a:path w="36" h="108">
                    <a:moveTo>
                      <a:pt x="36" y="0"/>
                    </a:moveTo>
                    <a:lnTo>
                      <a:pt x="0" y="108"/>
                    </a:lnTo>
                    <a:lnTo>
                      <a:pt x="30" y="108"/>
                    </a:lnTo>
                    <a:lnTo>
                      <a:pt x="36" y="0"/>
                    </a:lnTo>
                    <a:close/>
                  </a:path>
                </a:pathLst>
              </a:custGeom>
              <a:solidFill>
                <a:srgbClr val="00A300"/>
              </a:solidFill>
              <a:ln w="9525">
                <a:noFill/>
                <a:round/>
                <a:headEnd/>
                <a:tailEnd/>
              </a:ln>
            </p:spPr>
            <p:txBody>
              <a:bodyPr/>
              <a:lstStyle/>
              <a:p>
                <a:endParaRPr lang="en-GB"/>
              </a:p>
            </p:txBody>
          </p:sp>
          <p:sp>
            <p:nvSpPr>
              <p:cNvPr id="212" name="Freeform 203"/>
              <p:cNvSpPr>
                <a:spLocks/>
              </p:cNvSpPr>
              <p:nvPr/>
            </p:nvSpPr>
            <p:spPr bwMode="auto">
              <a:xfrm>
                <a:off x="3500"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213" name="Freeform 204"/>
              <p:cNvSpPr>
                <a:spLocks/>
              </p:cNvSpPr>
              <p:nvPr/>
            </p:nvSpPr>
            <p:spPr bwMode="auto">
              <a:xfrm>
                <a:off x="3512" y="1902"/>
                <a:ext cx="30" cy="204"/>
              </a:xfrm>
              <a:custGeom>
                <a:avLst/>
                <a:gdLst/>
                <a:ahLst/>
                <a:cxnLst>
                  <a:cxn ang="0">
                    <a:pos x="6" y="0"/>
                  </a:cxn>
                  <a:cxn ang="0">
                    <a:pos x="0" y="204"/>
                  </a:cxn>
                  <a:cxn ang="0">
                    <a:pos x="30" y="198"/>
                  </a:cxn>
                  <a:cxn ang="0">
                    <a:pos x="6" y="0"/>
                  </a:cxn>
                </a:cxnLst>
                <a:rect l="0" t="0" r="r" b="b"/>
                <a:pathLst>
                  <a:path w="30" h="204">
                    <a:moveTo>
                      <a:pt x="6" y="0"/>
                    </a:moveTo>
                    <a:lnTo>
                      <a:pt x="0" y="204"/>
                    </a:lnTo>
                    <a:lnTo>
                      <a:pt x="30" y="198"/>
                    </a:lnTo>
                    <a:lnTo>
                      <a:pt x="6" y="0"/>
                    </a:lnTo>
                    <a:close/>
                  </a:path>
                </a:pathLst>
              </a:custGeom>
              <a:solidFill>
                <a:srgbClr val="00FF00"/>
              </a:solidFill>
              <a:ln w="9525">
                <a:noFill/>
                <a:round/>
                <a:headEnd/>
                <a:tailEnd/>
              </a:ln>
            </p:spPr>
            <p:txBody>
              <a:bodyPr/>
              <a:lstStyle/>
              <a:p>
                <a:endParaRPr lang="en-GB"/>
              </a:p>
            </p:txBody>
          </p:sp>
          <p:sp>
            <p:nvSpPr>
              <p:cNvPr id="214" name="Freeform 205"/>
              <p:cNvSpPr>
                <a:spLocks/>
              </p:cNvSpPr>
              <p:nvPr/>
            </p:nvSpPr>
            <p:spPr bwMode="auto">
              <a:xfrm>
                <a:off x="3476"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215" name="Freeform 206"/>
              <p:cNvSpPr>
                <a:spLocks/>
              </p:cNvSpPr>
              <p:nvPr/>
            </p:nvSpPr>
            <p:spPr bwMode="auto">
              <a:xfrm>
                <a:off x="3470" y="1998"/>
                <a:ext cx="36" cy="108"/>
              </a:xfrm>
              <a:custGeom>
                <a:avLst/>
                <a:gdLst/>
                <a:ahLst/>
                <a:cxnLst>
                  <a:cxn ang="0">
                    <a:pos x="36" y="0"/>
                  </a:cxn>
                  <a:cxn ang="0">
                    <a:pos x="0" y="108"/>
                  </a:cxn>
                  <a:cxn ang="0">
                    <a:pos x="36" y="108"/>
                  </a:cxn>
                  <a:cxn ang="0">
                    <a:pos x="36" y="0"/>
                  </a:cxn>
                </a:cxnLst>
                <a:rect l="0" t="0" r="r" b="b"/>
                <a:pathLst>
                  <a:path w="36" h="108">
                    <a:moveTo>
                      <a:pt x="36" y="0"/>
                    </a:moveTo>
                    <a:lnTo>
                      <a:pt x="0" y="108"/>
                    </a:lnTo>
                    <a:lnTo>
                      <a:pt x="36" y="108"/>
                    </a:lnTo>
                    <a:lnTo>
                      <a:pt x="36" y="0"/>
                    </a:lnTo>
                    <a:close/>
                  </a:path>
                </a:pathLst>
              </a:custGeom>
              <a:solidFill>
                <a:srgbClr val="00A300"/>
              </a:solidFill>
              <a:ln w="9525">
                <a:noFill/>
                <a:round/>
                <a:headEnd/>
                <a:tailEnd/>
              </a:ln>
            </p:spPr>
            <p:txBody>
              <a:bodyPr/>
              <a:lstStyle/>
              <a:p>
                <a:endParaRPr lang="en-GB"/>
              </a:p>
            </p:txBody>
          </p:sp>
          <p:sp>
            <p:nvSpPr>
              <p:cNvPr id="216" name="Freeform 207"/>
              <p:cNvSpPr>
                <a:spLocks/>
              </p:cNvSpPr>
              <p:nvPr/>
            </p:nvSpPr>
            <p:spPr bwMode="auto">
              <a:xfrm>
                <a:off x="3446" y="1932"/>
                <a:ext cx="48" cy="174"/>
              </a:xfrm>
              <a:custGeom>
                <a:avLst/>
                <a:gdLst/>
                <a:ahLst/>
                <a:cxnLst>
                  <a:cxn ang="0">
                    <a:pos x="0" y="0"/>
                  </a:cxn>
                  <a:cxn ang="0">
                    <a:pos x="48" y="174"/>
                  </a:cxn>
                  <a:cxn ang="0">
                    <a:pos x="6" y="174"/>
                  </a:cxn>
                  <a:cxn ang="0">
                    <a:pos x="0" y="0"/>
                  </a:cxn>
                </a:cxnLst>
                <a:rect l="0" t="0" r="r" b="b"/>
                <a:pathLst>
                  <a:path w="48" h="174">
                    <a:moveTo>
                      <a:pt x="0" y="0"/>
                    </a:moveTo>
                    <a:lnTo>
                      <a:pt x="48" y="174"/>
                    </a:lnTo>
                    <a:lnTo>
                      <a:pt x="6" y="174"/>
                    </a:lnTo>
                    <a:lnTo>
                      <a:pt x="0" y="0"/>
                    </a:lnTo>
                    <a:close/>
                  </a:path>
                </a:pathLst>
              </a:custGeom>
              <a:solidFill>
                <a:srgbClr val="008000"/>
              </a:solidFill>
              <a:ln w="9525">
                <a:noFill/>
                <a:round/>
                <a:headEnd/>
                <a:tailEnd/>
              </a:ln>
            </p:spPr>
            <p:txBody>
              <a:bodyPr/>
              <a:lstStyle/>
              <a:p>
                <a:endParaRPr lang="en-GB"/>
              </a:p>
            </p:txBody>
          </p:sp>
          <p:sp>
            <p:nvSpPr>
              <p:cNvPr id="217" name="Freeform 208"/>
              <p:cNvSpPr>
                <a:spLocks/>
              </p:cNvSpPr>
              <p:nvPr/>
            </p:nvSpPr>
            <p:spPr bwMode="auto">
              <a:xfrm>
                <a:off x="3458" y="1902"/>
                <a:ext cx="30" cy="204"/>
              </a:xfrm>
              <a:custGeom>
                <a:avLst/>
                <a:gdLst/>
                <a:ahLst/>
                <a:cxnLst>
                  <a:cxn ang="0">
                    <a:pos x="6" y="0"/>
                  </a:cxn>
                  <a:cxn ang="0">
                    <a:pos x="0" y="204"/>
                  </a:cxn>
                  <a:cxn ang="0">
                    <a:pos x="30" y="198"/>
                  </a:cxn>
                  <a:cxn ang="0">
                    <a:pos x="6" y="0"/>
                  </a:cxn>
                </a:cxnLst>
                <a:rect l="0" t="0" r="r" b="b"/>
                <a:pathLst>
                  <a:path w="30" h="204">
                    <a:moveTo>
                      <a:pt x="6" y="0"/>
                    </a:moveTo>
                    <a:lnTo>
                      <a:pt x="0" y="204"/>
                    </a:lnTo>
                    <a:lnTo>
                      <a:pt x="30" y="198"/>
                    </a:lnTo>
                    <a:lnTo>
                      <a:pt x="6" y="0"/>
                    </a:lnTo>
                    <a:close/>
                  </a:path>
                </a:pathLst>
              </a:custGeom>
              <a:solidFill>
                <a:srgbClr val="00FF00"/>
              </a:solidFill>
              <a:ln w="9525">
                <a:noFill/>
                <a:round/>
                <a:headEnd/>
                <a:tailEnd/>
              </a:ln>
            </p:spPr>
            <p:txBody>
              <a:bodyPr/>
              <a:lstStyle/>
              <a:p>
                <a:endParaRPr lang="en-GB"/>
              </a:p>
            </p:txBody>
          </p:sp>
          <p:sp>
            <p:nvSpPr>
              <p:cNvPr id="218" name="Freeform 209"/>
              <p:cNvSpPr>
                <a:spLocks/>
              </p:cNvSpPr>
              <p:nvPr/>
            </p:nvSpPr>
            <p:spPr bwMode="auto">
              <a:xfrm>
                <a:off x="3410" y="1920"/>
                <a:ext cx="24" cy="186"/>
              </a:xfrm>
              <a:custGeom>
                <a:avLst/>
                <a:gdLst/>
                <a:ahLst/>
                <a:cxnLst>
                  <a:cxn ang="0">
                    <a:pos x="12" y="0"/>
                  </a:cxn>
                  <a:cxn ang="0">
                    <a:pos x="0" y="186"/>
                  </a:cxn>
                  <a:cxn ang="0">
                    <a:pos x="24" y="180"/>
                  </a:cxn>
                  <a:cxn ang="0">
                    <a:pos x="12" y="0"/>
                  </a:cxn>
                </a:cxnLst>
                <a:rect l="0" t="0" r="r" b="b"/>
                <a:pathLst>
                  <a:path w="24" h="186">
                    <a:moveTo>
                      <a:pt x="12" y="0"/>
                    </a:moveTo>
                    <a:lnTo>
                      <a:pt x="0" y="186"/>
                    </a:lnTo>
                    <a:lnTo>
                      <a:pt x="24" y="180"/>
                    </a:lnTo>
                    <a:lnTo>
                      <a:pt x="12" y="0"/>
                    </a:lnTo>
                    <a:close/>
                  </a:path>
                </a:pathLst>
              </a:custGeom>
              <a:solidFill>
                <a:srgbClr val="006000"/>
              </a:solidFill>
              <a:ln w="9525">
                <a:noFill/>
                <a:round/>
                <a:headEnd/>
                <a:tailEnd/>
              </a:ln>
            </p:spPr>
            <p:txBody>
              <a:bodyPr/>
              <a:lstStyle/>
              <a:p>
                <a:endParaRPr lang="en-GB"/>
              </a:p>
            </p:txBody>
          </p:sp>
          <p:sp>
            <p:nvSpPr>
              <p:cNvPr id="219" name="Freeform 210"/>
              <p:cNvSpPr>
                <a:spLocks/>
              </p:cNvSpPr>
              <p:nvPr/>
            </p:nvSpPr>
            <p:spPr bwMode="auto">
              <a:xfrm>
                <a:off x="3404" y="2004"/>
                <a:ext cx="36" cy="102"/>
              </a:xfrm>
              <a:custGeom>
                <a:avLst/>
                <a:gdLst/>
                <a:ahLst/>
                <a:cxnLst>
                  <a:cxn ang="0">
                    <a:pos x="0" y="0"/>
                  </a:cxn>
                  <a:cxn ang="0">
                    <a:pos x="36" y="102"/>
                  </a:cxn>
                  <a:cxn ang="0">
                    <a:pos x="6" y="102"/>
                  </a:cxn>
                  <a:cxn ang="0">
                    <a:pos x="0" y="0"/>
                  </a:cxn>
                </a:cxnLst>
                <a:rect l="0" t="0" r="r" b="b"/>
                <a:pathLst>
                  <a:path w="36" h="102">
                    <a:moveTo>
                      <a:pt x="0" y="0"/>
                    </a:moveTo>
                    <a:lnTo>
                      <a:pt x="36" y="102"/>
                    </a:lnTo>
                    <a:lnTo>
                      <a:pt x="6" y="102"/>
                    </a:lnTo>
                    <a:lnTo>
                      <a:pt x="0" y="0"/>
                    </a:lnTo>
                    <a:close/>
                  </a:path>
                </a:pathLst>
              </a:custGeom>
              <a:solidFill>
                <a:srgbClr val="00A300"/>
              </a:solidFill>
              <a:ln w="9525">
                <a:noFill/>
                <a:round/>
                <a:headEnd/>
                <a:tailEnd/>
              </a:ln>
            </p:spPr>
            <p:txBody>
              <a:bodyPr/>
              <a:lstStyle/>
              <a:p>
                <a:endParaRPr lang="en-GB"/>
              </a:p>
            </p:txBody>
          </p:sp>
          <p:sp>
            <p:nvSpPr>
              <p:cNvPr id="220" name="Freeform 211"/>
              <p:cNvSpPr>
                <a:spLocks/>
              </p:cNvSpPr>
              <p:nvPr/>
            </p:nvSpPr>
            <p:spPr bwMode="auto">
              <a:xfrm>
                <a:off x="3422" y="1938"/>
                <a:ext cx="42" cy="168"/>
              </a:xfrm>
              <a:custGeom>
                <a:avLst/>
                <a:gdLst/>
                <a:ahLst/>
                <a:cxnLst>
                  <a:cxn ang="0">
                    <a:pos x="42" y="0"/>
                  </a:cxn>
                  <a:cxn ang="0">
                    <a:pos x="0" y="168"/>
                  </a:cxn>
                  <a:cxn ang="0">
                    <a:pos x="42" y="168"/>
                  </a:cxn>
                  <a:cxn ang="0">
                    <a:pos x="42" y="0"/>
                  </a:cxn>
                </a:cxnLst>
                <a:rect l="0" t="0" r="r" b="b"/>
                <a:pathLst>
                  <a:path w="42" h="168">
                    <a:moveTo>
                      <a:pt x="42" y="0"/>
                    </a:moveTo>
                    <a:lnTo>
                      <a:pt x="0" y="168"/>
                    </a:lnTo>
                    <a:lnTo>
                      <a:pt x="42" y="168"/>
                    </a:lnTo>
                    <a:lnTo>
                      <a:pt x="42" y="0"/>
                    </a:lnTo>
                    <a:close/>
                  </a:path>
                </a:pathLst>
              </a:custGeom>
              <a:solidFill>
                <a:srgbClr val="008000"/>
              </a:solidFill>
              <a:ln w="9525">
                <a:noFill/>
                <a:round/>
                <a:headEnd/>
                <a:tailEnd/>
              </a:ln>
            </p:spPr>
            <p:txBody>
              <a:bodyPr/>
              <a:lstStyle/>
              <a:p>
                <a:endParaRPr lang="en-GB"/>
              </a:p>
            </p:txBody>
          </p:sp>
          <p:sp>
            <p:nvSpPr>
              <p:cNvPr id="221" name="Freeform 212"/>
              <p:cNvSpPr>
                <a:spLocks/>
              </p:cNvSpPr>
              <p:nvPr/>
            </p:nvSpPr>
            <p:spPr bwMode="auto">
              <a:xfrm>
                <a:off x="3422" y="1908"/>
                <a:ext cx="30" cy="198"/>
              </a:xfrm>
              <a:custGeom>
                <a:avLst/>
                <a:gdLst/>
                <a:ahLst/>
                <a:cxnLst>
                  <a:cxn ang="0">
                    <a:pos x="24" y="0"/>
                  </a:cxn>
                  <a:cxn ang="0">
                    <a:pos x="30" y="198"/>
                  </a:cxn>
                  <a:cxn ang="0">
                    <a:pos x="0" y="198"/>
                  </a:cxn>
                  <a:cxn ang="0">
                    <a:pos x="24" y="0"/>
                  </a:cxn>
                </a:cxnLst>
                <a:rect l="0" t="0" r="r" b="b"/>
                <a:pathLst>
                  <a:path w="30" h="198">
                    <a:moveTo>
                      <a:pt x="24" y="0"/>
                    </a:moveTo>
                    <a:lnTo>
                      <a:pt x="30" y="198"/>
                    </a:lnTo>
                    <a:lnTo>
                      <a:pt x="0" y="198"/>
                    </a:lnTo>
                    <a:lnTo>
                      <a:pt x="24" y="0"/>
                    </a:lnTo>
                    <a:close/>
                  </a:path>
                </a:pathLst>
              </a:custGeom>
              <a:solidFill>
                <a:srgbClr val="00FF00"/>
              </a:solidFill>
              <a:ln w="9525">
                <a:noFill/>
                <a:round/>
                <a:headEnd/>
                <a:tailEnd/>
              </a:ln>
            </p:spPr>
            <p:txBody>
              <a:bodyPr/>
              <a:lstStyle/>
              <a:p>
                <a:endParaRPr lang="en-GB"/>
              </a:p>
            </p:txBody>
          </p:sp>
          <p:sp>
            <p:nvSpPr>
              <p:cNvPr id="222" name="Freeform 213"/>
              <p:cNvSpPr>
                <a:spLocks/>
              </p:cNvSpPr>
              <p:nvPr/>
            </p:nvSpPr>
            <p:spPr bwMode="auto">
              <a:xfrm>
                <a:off x="3542" y="1926"/>
                <a:ext cx="30" cy="180"/>
              </a:xfrm>
              <a:custGeom>
                <a:avLst/>
                <a:gdLst/>
                <a:ahLst/>
                <a:cxnLst>
                  <a:cxn ang="0">
                    <a:pos x="18" y="0"/>
                  </a:cxn>
                  <a:cxn ang="0">
                    <a:pos x="0" y="180"/>
                  </a:cxn>
                  <a:cxn ang="0">
                    <a:pos x="30" y="180"/>
                  </a:cxn>
                  <a:cxn ang="0">
                    <a:pos x="18" y="0"/>
                  </a:cxn>
                </a:cxnLst>
                <a:rect l="0" t="0" r="r" b="b"/>
                <a:pathLst>
                  <a:path w="30" h="180">
                    <a:moveTo>
                      <a:pt x="18" y="0"/>
                    </a:moveTo>
                    <a:lnTo>
                      <a:pt x="0" y="180"/>
                    </a:lnTo>
                    <a:lnTo>
                      <a:pt x="30" y="180"/>
                    </a:lnTo>
                    <a:lnTo>
                      <a:pt x="18" y="0"/>
                    </a:lnTo>
                    <a:close/>
                  </a:path>
                </a:pathLst>
              </a:custGeom>
              <a:solidFill>
                <a:srgbClr val="006000"/>
              </a:solidFill>
              <a:ln w="9525">
                <a:noFill/>
                <a:round/>
                <a:headEnd/>
                <a:tailEnd/>
              </a:ln>
            </p:spPr>
            <p:txBody>
              <a:bodyPr/>
              <a:lstStyle/>
              <a:p>
                <a:endParaRPr lang="en-GB"/>
              </a:p>
            </p:txBody>
          </p:sp>
          <p:sp>
            <p:nvSpPr>
              <p:cNvPr id="223" name="Freeform 214"/>
              <p:cNvSpPr>
                <a:spLocks/>
              </p:cNvSpPr>
              <p:nvPr/>
            </p:nvSpPr>
            <p:spPr bwMode="auto">
              <a:xfrm>
                <a:off x="3554" y="1938"/>
                <a:ext cx="54" cy="174"/>
              </a:xfrm>
              <a:custGeom>
                <a:avLst/>
                <a:gdLst/>
                <a:ahLst/>
                <a:cxnLst>
                  <a:cxn ang="0">
                    <a:pos x="54" y="0"/>
                  </a:cxn>
                  <a:cxn ang="0">
                    <a:pos x="0" y="174"/>
                  </a:cxn>
                  <a:cxn ang="0">
                    <a:pos x="54" y="174"/>
                  </a:cxn>
                  <a:cxn ang="0">
                    <a:pos x="54" y="0"/>
                  </a:cxn>
                </a:cxnLst>
                <a:rect l="0" t="0" r="r" b="b"/>
                <a:pathLst>
                  <a:path w="54" h="174">
                    <a:moveTo>
                      <a:pt x="54" y="0"/>
                    </a:moveTo>
                    <a:lnTo>
                      <a:pt x="0" y="174"/>
                    </a:lnTo>
                    <a:lnTo>
                      <a:pt x="54" y="174"/>
                    </a:lnTo>
                    <a:lnTo>
                      <a:pt x="54" y="0"/>
                    </a:lnTo>
                    <a:close/>
                  </a:path>
                </a:pathLst>
              </a:custGeom>
              <a:solidFill>
                <a:srgbClr val="008000"/>
              </a:solidFill>
              <a:ln w="9525">
                <a:noFill/>
                <a:round/>
                <a:headEnd/>
                <a:tailEnd/>
              </a:ln>
            </p:spPr>
            <p:txBody>
              <a:bodyPr/>
              <a:lstStyle/>
              <a:p>
                <a:endParaRPr lang="en-GB"/>
              </a:p>
            </p:txBody>
          </p:sp>
          <p:sp>
            <p:nvSpPr>
              <p:cNvPr id="224" name="Freeform 215"/>
              <p:cNvSpPr>
                <a:spLocks/>
              </p:cNvSpPr>
              <p:nvPr/>
            </p:nvSpPr>
            <p:spPr bwMode="auto">
              <a:xfrm>
                <a:off x="3560" y="1908"/>
                <a:ext cx="30" cy="204"/>
              </a:xfrm>
              <a:custGeom>
                <a:avLst/>
                <a:gdLst/>
                <a:ahLst/>
                <a:cxnLst>
                  <a:cxn ang="0">
                    <a:pos x="24" y="0"/>
                  </a:cxn>
                  <a:cxn ang="0">
                    <a:pos x="30" y="204"/>
                  </a:cxn>
                  <a:cxn ang="0">
                    <a:pos x="0" y="204"/>
                  </a:cxn>
                  <a:cxn ang="0">
                    <a:pos x="24" y="0"/>
                  </a:cxn>
                </a:cxnLst>
                <a:rect l="0" t="0" r="r" b="b"/>
                <a:pathLst>
                  <a:path w="30" h="204">
                    <a:moveTo>
                      <a:pt x="24" y="0"/>
                    </a:moveTo>
                    <a:lnTo>
                      <a:pt x="30" y="204"/>
                    </a:lnTo>
                    <a:lnTo>
                      <a:pt x="0" y="204"/>
                    </a:lnTo>
                    <a:lnTo>
                      <a:pt x="24" y="0"/>
                    </a:lnTo>
                    <a:close/>
                  </a:path>
                </a:pathLst>
              </a:custGeom>
              <a:solidFill>
                <a:srgbClr val="00FF00"/>
              </a:solidFill>
              <a:ln w="9525">
                <a:noFill/>
                <a:round/>
                <a:headEnd/>
                <a:tailEnd/>
              </a:ln>
            </p:spPr>
            <p:txBody>
              <a:bodyPr/>
              <a:lstStyle/>
              <a:p>
                <a:endParaRPr lang="en-GB"/>
              </a:p>
            </p:txBody>
          </p:sp>
          <p:sp>
            <p:nvSpPr>
              <p:cNvPr id="225" name="Freeform 216"/>
              <p:cNvSpPr>
                <a:spLocks/>
              </p:cNvSpPr>
              <p:nvPr/>
            </p:nvSpPr>
            <p:spPr bwMode="auto">
              <a:xfrm>
                <a:off x="3644"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226" name="Freeform 217"/>
              <p:cNvSpPr>
                <a:spLocks/>
              </p:cNvSpPr>
              <p:nvPr/>
            </p:nvSpPr>
            <p:spPr bwMode="auto">
              <a:xfrm>
                <a:off x="3638" y="1998"/>
                <a:ext cx="42" cy="108"/>
              </a:xfrm>
              <a:custGeom>
                <a:avLst/>
                <a:gdLst/>
                <a:ahLst/>
                <a:cxnLst>
                  <a:cxn ang="0">
                    <a:pos x="42" y="0"/>
                  </a:cxn>
                  <a:cxn ang="0">
                    <a:pos x="0" y="108"/>
                  </a:cxn>
                  <a:cxn ang="0">
                    <a:pos x="36" y="108"/>
                  </a:cxn>
                  <a:cxn ang="0">
                    <a:pos x="42" y="0"/>
                  </a:cxn>
                </a:cxnLst>
                <a:rect l="0" t="0" r="r" b="b"/>
                <a:pathLst>
                  <a:path w="42" h="108">
                    <a:moveTo>
                      <a:pt x="42" y="0"/>
                    </a:moveTo>
                    <a:lnTo>
                      <a:pt x="0" y="108"/>
                    </a:lnTo>
                    <a:lnTo>
                      <a:pt x="36" y="108"/>
                    </a:lnTo>
                    <a:lnTo>
                      <a:pt x="42" y="0"/>
                    </a:lnTo>
                    <a:close/>
                  </a:path>
                </a:pathLst>
              </a:custGeom>
              <a:solidFill>
                <a:srgbClr val="00A300"/>
              </a:solidFill>
              <a:ln w="9525">
                <a:noFill/>
                <a:round/>
                <a:headEnd/>
                <a:tailEnd/>
              </a:ln>
            </p:spPr>
            <p:txBody>
              <a:bodyPr/>
              <a:lstStyle/>
              <a:p>
                <a:endParaRPr lang="en-GB"/>
              </a:p>
            </p:txBody>
          </p:sp>
          <p:sp>
            <p:nvSpPr>
              <p:cNvPr id="227" name="Freeform 218"/>
              <p:cNvSpPr>
                <a:spLocks/>
              </p:cNvSpPr>
              <p:nvPr/>
            </p:nvSpPr>
            <p:spPr bwMode="auto">
              <a:xfrm>
                <a:off x="3608" y="1896"/>
                <a:ext cx="42" cy="210"/>
              </a:xfrm>
              <a:custGeom>
                <a:avLst/>
                <a:gdLst/>
                <a:ahLst/>
                <a:cxnLst>
                  <a:cxn ang="0">
                    <a:pos x="12" y="0"/>
                  </a:cxn>
                  <a:cxn ang="0">
                    <a:pos x="0" y="210"/>
                  </a:cxn>
                  <a:cxn ang="0">
                    <a:pos x="42" y="210"/>
                  </a:cxn>
                  <a:cxn ang="0">
                    <a:pos x="12" y="0"/>
                  </a:cxn>
                </a:cxnLst>
                <a:rect l="0" t="0" r="r" b="b"/>
                <a:pathLst>
                  <a:path w="42" h="210">
                    <a:moveTo>
                      <a:pt x="12" y="0"/>
                    </a:moveTo>
                    <a:lnTo>
                      <a:pt x="0" y="210"/>
                    </a:lnTo>
                    <a:lnTo>
                      <a:pt x="42" y="210"/>
                    </a:lnTo>
                    <a:lnTo>
                      <a:pt x="12" y="0"/>
                    </a:lnTo>
                    <a:close/>
                  </a:path>
                </a:pathLst>
              </a:custGeom>
              <a:solidFill>
                <a:srgbClr val="008000"/>
              </a:solidFill>
              <a:ln w="9525">
                <a:noFill/>
                <a:round/>
                <a:headEnd/>
                <a:tailEnd/>
              </a:ln>
            </p:spPr>
            <p:txBody>
              <a:bodyPr/>
              <a:lstStyle/>
              <a:p>
                <a:endParaRPr lang="en-GB"/>
              </a:p>
            </p:txBody>
          </p:sp>
          <p:sp>
            <p:nvSpPr>
              <p:cNvPr id="228" name="Freeform 219"/>
              <p:cNvSpPr>
                <a:spLocks/>
              </p:cNvSpPr>
              <p:nvPr/>
            </p:nvSpPr>
            <p:spPr bwMode="auto">
              <a:xfrm>
                <a:off x="3632" y="1902"/>
                <a:ext cx="30" cy="198"/>
              </a:xfrm>
              <a:custGeom>
                <a:avLst/>
                <a:gdLst/>
                <a:ahLst/>
                <a:cxnLst>
                  <a:cxn ang="0">
                    <a:pos x="6" y="0"/>
                  </a:cxn>
                  <a:cxn ang="0">
                    <a:pos x="0" y="198"/>
                  </a:cxn>
                  <a:cxn ang="0">
                    <a:pos x="30" y="198"/>
                  </a:cxn>
                  <a:cxn ang="0">
                    <a:pos x="6" y="0"/>
                  </a:cxn>
                </a:cxnLst>
                <a:rect l="0" t="0" r="r" b="b"/>
                <a:pathLst>
                  <a:path w="30" h="198">
                    <a:moveTo>
                      <a:pt x="6" y="0"/>
                    </a:moveTo>
                    <a:lnTo>
                      <a:pt x="0" y="198"/>
                    </a:lnTo>
                    <a:lnTo>
                      <a:pt x="30" y="198"/>
                    </a:lnTo>
                    <a:lnTo>
                      <a:pt x="6" y="0"/>
                    </a:lnTo>
                    <a:close/>
                  </a:path>
                </a:pathLst>
              </a:custGeom>
              <a:solidFill>
                <a:srgbClr val="00FF00"/>
              </a:solidFill>
              <a:ln w="9525">
                <a:noFill/>
                <a:round/>
                <a:headEnd/>
                <a:tailEnd/>
              </a:ln>
            </p:spPr>
            <p:txBody>
              <a:bodyPr/>
              <a:lstStyle/>
              <a:p>
                <a:endParaRPr lang="en-GB"/>
              </a:p>
            </p:txBody>
          </p:sp>
          <p:sp>
            <p:nvSpPr>
              <p:cNvPr id="229" name="Freeform 220"/>
              <p:cNvSpPr>
                <a:spLocks/>
              </p:cNvSpPr>
              <p:nvPr/>
            </p:nvSpPr>
            <p:spPr bwMode="auto">
              <a:xfrm>
                <a:off x="3794"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230" name="Freeform 221"/>
              <p:cNvSpPr>
                <a:spLocks/>
              </p:cNvSpPr>
              <p:nvPr/>
            </p:nvSpPr>
            <p:spPr bwMode="auto">
              <a:xfrm>
                <a:off x="3788" y="1998"/>
                <a:ext cx="36" cy="108"/>
              </a:xfrm>
              <a:custGeom>
                <a:avLst/>
                <a:gdLst/>
                <a:ahLst/>
                <a:cxnLst>
                  <a:cxn ang="0">
                    <a:pos x="36" y="0"/>
                  </a:cxn>
                  <a:cxn ang="0">
                    <a:pos x="0" y="108"/>
                  </a:cxn>
                  <a:cxn ang="0">
                    <a:pos x="36" y="108"/>
                  </a:cxn>
                  <a:cxn ang="0">
                    <a:pos x="36" y="0"/>
                  </a:cxn>
                </a:cxnLst>
                <a:rect l="0" t="0" r="r" b="b"/>
                <a:pathLst>
                  <a:path w="36" h="108">
                    <a:moveTo>
                      <a:pt x="36" y="0"/>
                    </a:moveTo>
                    <a:lnTo>
                      <a:pt x="0" y="108"/>
                    </a:lnTo>
                    <a:lnTo>
                      <a:pt x="36" y="108"/>
                    </a:lnTo>
                    <a:lnTo>
                      <a:pt x="36" y="0"/>
                    </a:lnTo>
                    <a:close/>
                  </a:path>
                </a:pathLst>
              </a:custGeom>
              <a:solidFill>
                <a:srgbClr val="00A300"/>
              </a:solidFill>
              <a:ln w="9525">
                <a:noFill/>
                <a:round/>
                <a:headEnd/>
                <a:tailEnd/>
              </a:ln>
            </p:spPr>
            <p:txBody>
              <a:bodyPr/>
              <a:lstStyle/>
              <a:p>
                <a:endParaRPr lang="en-GB"/>
              </a:p>
            </p:txBody>
          </p:sp>
          <p:sp>
            <p:nvSpPr>
              <p:cNvPr id="231" name="Freeform 222"/>
              <p:cNvSpPr>
                <a:spLocks/>
              </p:cNvSpPr>
              <p:nvPr/>
            </p:nvSpPr>
            <p:spPr bwMode="auto">
              <a:xfrm>
                <a:off x="3764"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232" name="Freeform 223"/>
              <p:cNvSpPr>
                <a:spLocks/>
              </p:cNvSpPr>
              <p:nvPr/>
            </p:nvSpPr>
            <p:spPr bwMode="auto">
              <a:xfrm>
                <a:off x="3776" y="1902"/>
                <a:ext cx="30" cy="204"/>
              </a:xfrm>
              <a:custGeom>
                <a:avLst/>
                <a:gdLst/>
                <a:ahLst/>
                <a:cxnLst>
                  <a:cxn ang="0">
                    <a:pos x="6" y="0"/>
                  </a:cxn>
                  <a:cxn ang="0">
                    <a:pos x="0" y="204"/>
                  </a:cxn>
                  <a:cxn ang="0">
                    <a:pos x="30" y="198"/>
                  </a:cxn>
                  <a:cxn ang="0">
                    <a:pos x="6" y="0"/>
                  </a:cxn>
                </a:cxnLst>
                <a:rect l="0" t="0" r="r" b="b"/>
                <a:pathLst>
                  <a:path w="30" h="204">
                    <a:moveTo>
                      <a:pt x="6" y="0"/>
                    </a:moveTo>
                    <a:lnTo>
                      <a:pt x="0" y="204"/>
                    </a:lnTo>
                    <a:lnTo>
                      <a:pt x="30" y="198"/>
                    </a:lnTo>
                    <a:lnTo>
                      <a:pt x="6" y="0"/>
                    </a:lnTo>
                    <a:close/>
                  </a:path>
                </a:pathLst>
              </a:custGeom>
              <a:solidFill>
                <a:srgbClr val="00FF00"/>
              </a:solidFill>
              <a:ln w="9525">
                <a:noFill/>
                <a:round/>
                <a:headEnd/>
                <a:tailEnd/>
              </a:ln>
            </p:spPr>
            <p:txBody>
              <a:bodyPr/>
              <a:lstStyle/>
              <a:p>
                <a:endParaRPr lang="en-GB"/>
              </a:p>
            </p:txBody>
          </p:sp>
          <p:sp>
            <p:nvSpPr>
              <p:cNvPr id="233" name="Freeform 224"/>
              <p:cNvSpPr>
                <a:spLocks/>
              </p:cNvSpPr>
              <p:nvPr/>
            </p:nvSpPr>
            <p:spPr bwMode="auto">
              <a:xfrm>
                <a:off x="3740"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234" name="Freeform 225"/>
              <p:cNvSpPr>
                <a:spLocks/>
              </p:cNvSpPr>
              <p:nvPr/>
            </p:nvSpPr>
            <p:spPr bwMode="auto">
              <a:xfrm>
                <a:off x="3734" y="1998"/>
                <a:ext cx="42" cy="108"/>
              </a:xfrm>
              <a:custGeom>
                <a:avLst/>
                <a:gdLst/>
                <a:ahLst/>
                <a:cxnLst>
                  <a:cxn ang="0">
                    <a:pos x="42" y="0"/>
                  </a:cxn>
                  <a:cxn ang="0">
                    <a:pos x="0" y="108"/>
                  </a:cxn>
                  <a:cxn ang="0">
                    <a:pos x="36" y="108"/>
                  </a:cxn>
                  <a:cxn ang="0">
                    <a:pos x="42" y="0"/>
                  </a:cxn>
                </a:cxnLst>
                <a:rect l="0" t="0" r="r" b="b"/>
                <a:pathLst>
                  <a:path w="42" h="108">
                    <a:moveTo>
                      <a:pt x="42" y="0"/>
                    </a:moveTo>
                    <a:lnTo>
                      <a:pt x="0" y="108"/>
                    </a:lnTo>
                    <a:lnTo>
                      <a:pt x="36" y="108"/>
                    </a:lnTo>
                    <a:lnTo>
                      <a:pt x="42" y="0"/>
                    </a:lnTo>
                    <a:close/>
                  </a:path>
                </a:pathLst>
              </a:custGeom>
              <a:solidFill>
                <a:srgbClr val="00A300"/>
              </a:solidFill>
              <a:ln w="9525">
                <a:noFill/>
                <a:round/>
                <a:headEnd/>
                <a:tailEnd/>
              </a:ln>
            </p:spPr>
            <p:txBody>
              <a:bodyPr/>
              <a:lstStyle/>
              <a:p>
                <a:endParaRPr lang="en-GB"/>
              </a:p>
            </p:txBody>
          </p:sp>
          <p:sp>
            <p:nvSpPr>
              <p:cNvPr id="235" name="Freeform 226"/>
              <p:cNvSpPr>
                <a:spLocks/>
              </p:cNvSpPr>
              <p:nvPr/>
            </p:nvSpPr>
            <p:spPr bwMode="auto">
              <a:xfrm>
                <a:off x="3716"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236" name="Freeform 227"/>
              <p:cNvSpPr>
                <a:spLocks/>
              </p:cNvSpPr>
              <p:nvPr/>
            </p:nvSpPr>
            <p:spPr bwMode="auto">
              <a:xfrm>
                <a:off x="3728" y="1902"/>
                <a:ext cx="24" cy="204"/>
              </a:xfrm>
              <a:custGeom>
                <a:avLst/>
                <a:gdLst/>
                <a:ahLst/>
                <a:cxnLst>
                  <a:cxn ang="0">
                    <a:pos x="0" y="0"/>
                  </a:cxn>
                  <a:cxn ang="0">
                    <a:pos x="0" y="204"/>
                  </a:cxn>
                  <a:cxn ang="0">
                    <a:pos x="24" y="198"/>
                  </a:cxn>
                  <a:cxn ang="0">
                    <a:pos x="0" y="0"/>
                  </a:cxn>
                </a:cxnLst>
                <a:rect l="0" t="0" r="r" b="b"/>
                <a:pathLst>
                  <a:path w="24" h="204">
                    <a:moveTo>
                      <a:pt x="0" y="0"/>
                    </a:moveTo>
                    <a:lnTo>
                      <a:pt x="0" y="204"/>
                    </a:lnTo>
                    <a:lnTo>
                      <a:pt x="24" y="198"/>
                    </a:lnTo>
                    <a:lnTo>
                      <a:pt x="0" y="0"/>
                    </a:lnTo>
                    <a:close/>
                  </a:path>
                </a:pathLst>
              </a:custGeom>
              <a:solidFill>
                <a:srgbClr val="00FF00"/>
              </a:solidFill>
              <a:ln w="9525">
                <a:noFill/>
                <a:round/>
                <a:headEnd/>
                <a:tailEnd/>
              </a:ln>
            </p:spPr>
            <p:txBody>
              <a:bodyPr/>
              <a:lstStyle/>
              <a:p>
                <a:endParaRPr lang="en-GB"/>
              </a:p>
            </p:txBody>
          </p:sp>
          <p:sp>
            <p:nvSpPr>
              <p:cNvPr id="237" name="Freeform 228"/>
              <p:cNvSpPr>
                <a:spLocks/>
              </p:cNvSpPr>
              <p:nvPr/>
            </p:nvSpPr>
            <p:spPr bwMode="auto">
              <a:xfrm>
                <a:off x="3674" y="1920"/>
                <a:ext cx="30" cy="186"/>
              </a:xfrm>
              <a:custGeom>
                <a:avLst/>
                <a:gdLst/>
                <a:ahLst/>
                <a:cxnLst>
                  <a:cxn ang="0">
                    <a:pos x="18" y="0"/>
                  </a:cxn>
                  <a:cxn ang="0">
                    <a:pos x="0" y="186"/>
                  </a:cxn>
                  <a:cxn ang="0">
                    <a:pos x="30" y="180"/>
                  </a:cxn>
                  <a:cxn ang="0">
                    <a:pos x="18" y="0"/>
                  </a:cxn>
                </a:cxnLst>
                <a:rect l="0" t="0" r="r" b="b"/>
                <a:pathLst>
                  <a:path w="30" h="186">
                    <a:moveTo>
                      <a:pt x="18" y="0"/>
                    </a:moveTo>
                    <a:lnTo>
                      <a:pt x="0" y="186"/>
                    </a:lnTo>
                    <a:lnTo>
                      <a:pt x="30" y="180"/>
                    </a:lnTo>
                    <a:lnTo>
                      <a:pt x="18" y="0"/>
                    </a:lnTo>
                    <a:close/>
                  </a:path>
                </a:pathLst>
              </a:custGeom>
              <a:solidFill>
                <a:srgbClr val="006000"/>
              </a:solidFill>
              <a:ln w="9525">
                <a:noFill/>
                <a:round/>
                <a:headEnd/>
                <a:tailEnd/>
              </a:ln>
            </p:spPr>
            <p:txBody>
              <a:bodyPr/>
              <a:lstStyle/>
              <a:p>
                <a:endParaRPr lang="en-GB"/>
              </a:p>
            </p:txBody>
          </p:sp>
          <p:sp>
            <p:nvSpPr>
              <p:cNvPr id="238" name="Freeform 229"/>
              <p:cNvSpPr>
                <a:spLocks/>
              </p:cNvSpPr>
              <p:nvPr/>
            </p:nvSpPr>
            <p:spPr bwMode="auto">
              <a:xfrm>
                <a:off x="3668" y="2004"/>
                <a:ext cx="42" cy="102"/>
              </a:xfrm>
              <a:custGeom>
                <a:avLst/>
                <a:gdLst/>
                <a:ahLst/>
                <a:cxnLst>
                  <a:cxn ang="0">
                    <a:pos x="0" y="0"/>
                  </a:cxn>
                  <a:cxn ang="0">
                    <a:pos x="42" y="102"/>
                  </a:cxn>
                  <a:cxn ang="0">
                    <a:pos x="6" y="102"/>
                  </a:cxn>
                  <a:cxn ang="0">
                    <a:pos x="0" y="0"/>
                  </a:cxn>
                </a:cxnLst>
                <a:rect l="0" t="0" r="r" b="b"/>
                <a:pathLst>
                  <a:path w="42" h="102">
                    <a:moveTo>
                      <a:pt x="0" y="0"/>
                    </a:moveTo>
                    <a:lnTo>
                      <a:pt x="42" y="102"/>
                    </a:lnTo>
                    <a:lnTo>
                      <a:pt x="6" y="102"/>
                    </a:lnTo>
                    <a:lnTo>
                      <a:pt x="0" y="0"/>
                    </a:lnTo>
                    <a:close/>
                  </a:path>
                </a:pathLst>
              </a:custGeom>
              <a:solidFill>
                <a:srgbClr val="00A300"/>
              </a:solidFill>
              <a:ln w="9525">
                <a:noFill/>
                <a:round/>
                <a:headEnd/>
                <a:tailEnd/>
              </a:ln>
            </p:spPr>
            <p:txBody>
              <a:bodyPr/>
              <a:lstStyle/>
              <a:p>
                <a:endParaRPr lang="en-GB"/>
              </a:p>
            </p:txBody>
          </p:sp>
          <p:sp>
            <p:nvSpPr>
              <p:cNvPr id="239" name="Freeform 230"/>
              <p:cNvSpPr>
                <a:spLocks/>
              </p:cNvSpPr>
              <p:nvPr/>
            </p:nvSpPr>
            <p:spPr bwMode="auto">
              <a:xfrm>
                <a:off x="3686" y="1938"/>
                <a:ext cx="42" cy="168"/>
              </a:xfrm>
              <a:custGeom>
                <a:avLst/>
                <a:gdLst/>
                <a:ahLst/>
                <a:cxnLst>
                  <a:cxn ang="0">
                    <a:pos x="42" y="0"/>
                  </a:cxn>
                  <a:cxn ang="0">
                    <a:pos x="0" y="168"/>
                  </a:cxn>
                  <a:cxn ang="0">
                    <a:pos x="42" y="168"/>
                  </a:cxn>
                  <a:cxn ang="0">
                    <a:pos x="42" y="0"/>
                  </a:cxn>
                </a:cxnLst>
                <a:rect l="0" t="0" r="r" b="b"/>
                <a:pathLst>
                  <a:path w="42" h="168">
                    <a:moveTo>
                      <a:pt x="42" y="0"/>
                    </a:moveTo>
                    <a:lnTo>
                      <a:pt x="0" y="168"/>
                    </a:lnTo>
                    <a:lnTo>
                      <a:pt x="42" y="168"/>
                    </a:lnTo>
                    <a:lnTo>
                      <a:pt x="42" y="0"/>
                    </a:lnTo>
                    <a:close/>
                  </a:path>
                </a:pathLst>
              </a:custGeom>
              <a:solidFill>
                <a:srgbClr val="008000"/>
              </a:solidFill>
              <a:ln w="9525">
                <a:noFill/>
                <a:round/>
                <a:headEnd/>
                <a:tailEnd/>
              </a:ln>
            </p:spPr>
            <p:txBody>
              <a:bodyPr/>
              <a:lstStyle/>
              <a:p>
                <a:endParaRPr lang="en-GB"/>
              </a:p>
            </p:txBody>
          </p:sp>
          <p:sp>
            <p:nvSpPr>
              <p:cNvPr id="240" name="Freeform 231"/>
              <p:cNvSpPr>
                <a:spLocks/>
              </p:cNvSpPr>
              <p:nvPr/>
            </p:nvSpPr>
            <p:spPr bwMode="auto">
              <a:xfrm>
                <a:off x="3692" y="1908"/>
                <a:ext cx="24" cy="198"/>
              </a:xfrm>
              <a:custGeom>
                <a:avLst/>
                <a:gdLst/>
                <a:ahLst/>
                <a:cxnLst>
                  <a:cxn ang="0">
                    <a:pos x="18" y="0"/>
                  </a:cxn>
                  <a:cxn ang="0">
                    <a:pos x="24" y="198"/>
                  </a:cxn>
                  <a:cxn ang="0">
                    <a:pos x="0" y="198"/>
                  </a:cxn>
                  <a:cxn ang="0">
                    <a:pos x="18" y="0"/>
                  </a:cxn>
                </a:cxnLst>
                <a:rect l="0" t="0" r="r" b="b"/>
                <a:pathLst>
                  <a:path w="24" h="198">
                    <a:moveTo>
                      <a:pt x="18" y="0"/>
                    </a:moveTo>
                    <a:lnTo>
                      <a:pt x="24" y="198"/>
                    </a:lnTo>
                    <a:lnTo>
                      <a:pt x="0" y="198"/>
                    </a:lnTo>
                    <a:lnTo>
                      <a:pt x="18" y="0"/>
                    </a:lnTo>
                    <a:close/>
                  </a:path>
                </a:pathLst>
              </a:custGeom>
              <a:solidFill>
                <a:srgbClr val="00FF00"/>
              </a:solidFill>
              <a:ln w="9525">
                <a:noFill/>
                <a:round/>
                <a:headEnd/>
                <a:tailEnd/>
              </a:ln>
            </p:spPr>
            <p:txBody>
              <a:bodyPr/>
              <a:lstStyle/>
              <a:p>
                <a:endParaRPr lang="en-GB"/>
              </a:p>
            </p:txBody>
          </p:sp>
          <p:sp>
            <p:nvSpPr>
              <p:cNvPr id="241" name="Freeform 232"/>
              <p:cNvSpPr>
                <a:spLocks/>
              </p:cNvSpPr>
              <p:nvPr/>
            </p:nvSpPr>
            <p:spPr bwMode="auto">
              <a:xfrm>
                <a:off x="3806" y="1926"/>
                <a:ext cx="36" cy="180"/>
              </a:xfrm>
              <a:custGeom>
                <a:avLst/>
                <a:gdLst/>
                <a:ahLst/>
                <a:cxnLst>
                  <a:cxn ang="0">
                    <a:pos x="18" y="0"/>
                  </a:cxn>
                  <a:cxn ang="0">
                    <a:pos x="0" y="180"/>
                  </a:cxn>
                  <a:cxn ang="0">
                    <a:pos x="36" y="180"/>
                  </a:cxn>
                  <a:cxn ang="0">
                    <a:pos x="18" y="0"/>
                  </a:cxn>
                </a:cxnLst>
                <a:rect l="0" t="0" r="r" b="b"/>
                <a:pathLst>
                  <a:path w="36" h="180">
                    <a:moveTo>
                      <a:pt x="18" y="0"/>
                    </a:moveTo>
                    <a:lnTo>
                      <a:pt x="0" y="180"/>
                    </a:lnTo>
                    <a:lnTo>
                      <a:pt x="36" y="180"/>
                    </a:lnTo>
                    <a:lnTo>
                      <a:pt x="18" y="0"/>
                    </a:lnTo>
                    <a:close/>
                  </a:path>
                </a:pathLst>
              </a:custGeom>
              <a:solidFill>
                <a:srgbClr val="006000"/>
              </a:solidFill>
              <a:ln w="9525">
                <a:noFill/>
                <a:round/>
                <a:headEnd/>
                <a:tailEnd/>
              </a:ln>
            </p:spPr>
            <p:txBody>
              <a:bodyPr/>
              <a:lstStyle/>
              <a:p>
                <a:endParaRPr lang="en-GB"/>
              </a:p>
            </p:txBody>
          </p:sp>
          <p:sp>
            <p:nvSpPr>
              <p:cNvPr id="242" name="Freeform 233"/>
              <p:cNvSpPr>
                <a:spLocks/>
              </p:cNvSpPr>
              <p:nvPr/>
            </p:nvSpPr>
            <p:spPr bwMode="auto">
              <a:xfrm>
                <a:off x="3824" y="1938"/>
                <a:ext cx="48" cy="174"/>
              </a:xfrm>
              <a:custGeom>
                <a:avLst/>
                <a:gdLst/>
                <a:ahLst/>
                <a:cxnLst>
                  <a:cxn ang="0">
                    <a:pos x="48" y="0"/>
                  </a:cxn>
                  <a:cxn ang="0">
                    <a:pos x="0" y="174"/>
                  </a:cxn>
                  <a:cxn ang="0">
                    <a:pos x="48" y="174"/>
                  </a:cxn>
                  <a:cxn ang="0">
                    <a:pos x="48" y="0"/>
                  </a:cxn>
                </a:cxnLst>
                <a:rect l="0" t="0" r="r" b="b"/>
                <a:pathLst>
                  <a:path w="48" h="174">
                    <a:moveTo>
                      <a:pt x="48" y="0"/>
                    </a:moveTo>
                    <a:lnTo>
                      <a:pt x="0" y="174"/>
                    </a:lnTo>
                    <a:lnTo>
                      <a:pt x="48" y="174"/>
                    </a:lnTo>
                    <a:lnTo>
                      <a:pt x="48" y="0"/>
                    </a:lnTo>
                    <a:close/>
                  </a:path>
                </a:pathLst>
              </a:custGeom>
              <a:solidFill>
                <a:srgbClr val="008000"/>
              </a:solidFill>
              <a:ln w="9525">
                <a:noFill/>
                <a:round/>
                <a:headEnd/>
                <a:tailEnd/>
              </a:ln>
            </p:spPr>
            <p:txBody>
              <a:bodyPr/>
              <a:lstStyle/>
              <a:p>
                <a:endParaRPr lang="en-GB"/>
              </a:p>
            </p:txBody>
          </p:sp>
          <p:sp>
            <p:nvSpPr>
              <p:cNvPr id="243" name="Freeform 234"/>
              <p:cNvSpPr>
                <a:spLocks/>
              </p:cNvSpPr>
              <p:nvPr/>
            </p:nvSpPr>
            <p:spPr bwMode="auto">
              <a:xfrm>
                <a:off x="3824" y="1908"/>
                <a:ext cx="30" cy="204"/>
              </a:xfrm>
              <a:custGeom>
                <a:avLst/>
                <a:gdLst/>
                <a:ahLst/>
                <a:cxnLst>
                  <a:cxn ang="0">
                    <a:pos x="24" y="0"/>
                  </a:cxn>
                  <a:cxn ang="0">
                    <a:pos x="30" y="204"/>
                  </a:cxn>
                  <a:cxn ang="0">
                    <a:pos x="0" y="204"/>
                  </a:cxn>
                  <a:cxn ang="0">
                    <a:pos x="24" y="0"/>
                  </a:cxn>
                </a:cxnLst>
                <a:rect l="0" t="0" r="r" b="b"/>
                <a:pathLst>
                  <a:path w="30" h="204">
                    <a:moveTo>
                      <a:pt x="24" y="0"/>
                    </a:moveTo>
                    <a:lnTo>
                      <a:pt x="30" y="204"/>
                    </a:lnTo>
                    <a:lnTo>
                      <a:pt x="0" y="204"/>
                    </a:lnTo>
                    <a:lnTo>
                      <a:pt x="24" y="0"/>
                    </a:lnTo>
                    <a:close/>
                  </a:path>
                </a:pathLst>
              </a:custGeom>
              <a:solidFill>
                <a:srgbClr val="00FF00"/>
              </a:solidFill>
              <a:ln w="9525">
                <a:noFill/>
                <a:round/>
                <a:headEnd/>
                <a:tailEnd/>
              </a:ln>
            </p:spPr>
            <p:txBody>
              <a:bodyPr/>
              <a:lstStyle/>
              <a:p>
                <a:endParaRPr lang="en-GB"/>
              </a:p>
            </p:txBody>
          </p:sp>
          <p:sp>
            <p:nvSpPr>
              <p:cNvPr id="244" name="Freeform 235"/>
              <p:cNvSpPr>
                <a:spLocks/>
              </p:cNvSpPr>
              <p:nvPr/>
            </p:nvSpPr>
            <p:spPr bwMode="auto">
              <a:xfrm>
                <a:off x="3914" y="1914"/>
                <a:ext cx="24" cy="186"/>
              </a:xfrm>
              <a:custGeom>
                <a:avLst/>
                <a:gdLst/>
                <a:ahLst/>
                <a:cxnLst>
                  <a:cxn ang="0">
                    <a:pos x="12" y="0"/>
                  </a:cxn>
                  <a:cxn ang="0">
                    <a:pos x="24" y="186"/>
                  </a:cxn>
                  <a:cxn ang="0">
                    <a:pos x="0" y="186"/>
                  </a:cxn>
                  <a:cxn ang="0">
                    <a:pos x="12" y="0"/>
                  </a:cxn>
                </a:cxnLst>
                <a:rect l="0" t="0" r="r" b="b"/>
                <a:pathLst>
                  <a:path w="24" h="186">
                    <a:moveTo>
                      <a:pt x="12" y="0"/>
                    </a:moveTo>
                    <a:lnTo>
                      <a:pt x="24" y="186"/>
                    </a:lnTo>
                    <a:lnTo>
                      <a:pt x="0" y="186"/>
                    </a:lnTo>
                    <a:lnTo>
                      <a:pt x="12" y="0"/>
                    </a:lnTo>
                    <a:close/>
                  </a:path>
                </a:pathLst>
              </a:custGeom>
              <a:solidFill>
                <a:srgbClr val="006000"/>
              </a:solidFill>
              <a:ln w="9525">
                <a:noFill/>
                <a:round/>
                <a:headEnd/>
                <a:tailEnd/>
              </a:ln>
            </p:spPr>
            <p:txBody>
              <a:bodyPr/>
              <a:lstStyle/>
              <a:p>
                <a:endParaRPr lang="en-GB"/>
              </a:p>
            </p:txBody>
          </p:sp>
          <p:sp>
            <p:nvSpPr>
              <p:cNvPr id="245" name="Freeform 236"/>
              <p:cNvSpPr>
                <a:spLocks/>
              </p:cNvSpPr>
              <p:nvPr/>
            </p:nvSpPr>
            <p:spPr bwMode="auto">
              <a:xfrm>
                <a:off x="3902" y="1998"/>
                <a:ext cx="42" cy="108"/>
              </a:xfrm>
              <a:custGeom>
                <a:avLst/>
                <a:gdLst/>
                <a:ahLst/>
                <a:cxnLst>
                  <a:cxn ang="0">
                    <a:pos x="42" y="0"/>
                  </a:cxn>
                  <a:cxn ang="0">
                    <a:pos x="0" y="108"/>
                  </a:cxn>
                  <a:cxn ang="0">
                    <a:pos x="36" y="108"/>
                  </a:cxn>
                  <a:cxn ang="0">
                    <a:pos x="42" y="0"/>
                  </a:cxn>
                </a:cxnLst>
                <a:rect l="0" t="0" r="r" b="b"/>
                <a:pathLst>
                  <a:path w="42" h="108">
                    <a:moveTo>
                      <a:pt x="42" y="0"/>
                    </a:moveTo>
                    <a:lnTo>
                      <a:pt x="0" y="108"/>
                    </a:lnTo>
                    <a:lnTo>
                      <a:pt x="36" y="108"/>
                    </a:lnTo>
                    <a:lnTo>
                      <a:pt x="42" y="0"/>
                    </a:lnTo>
                    <a:close/>
                  </a:path>
                </a:pathLst>
              </a:custGeom>
              <a:solidFill>
                <a:srgbClr val="00A300"/>
              </a:solidFill>
              <a:ln w="9525">
                <a:noFill/>
                <a:round/>
                <a:headEnd/>
                <a:tailEnd/>
              </a:ln>
            </p:spPr>
            <p:txBody>
              <a:bodyPr/>
              <a:lstStyle/>
              <a:p>
                <a:endParaRPr lang="en-GB"/>
              </a:p>
            </p:txBody>
          </p:sp>
          <p:sp>
            <p:nvSpPr>
              <p:cNvPr id="246" name="Freeform 237"/>
              <p:cNvSpPr>
                <a:spLocks/>
              </p:cNvSpPr>
              <p:nvPr/>
            </p:nvSpPr>
            <p:spPr bwMode="auto">
              <a:xfrm>
                <a:off x="3872" y="1896"/>
                <a:ext cx="42" cy="210"/>
              </a:xfrm>
              <a:custGeom>
                <a:avLst/>
                <a:gdLst/>
                <a:ahLst/>
                <a:cxnLst>
                  <a:cxn ang="0">
                    <a:pos x="18" y="0"/>
                  </a:cxn>
                  <a:cxn ang="0">
                    <a:pos x="0" y="210"/>
                  </a:cxn>
                  <a:cxn ang="0">
                    <a:pos x="42" y="210"/>
                  </a:cxn>
                  <a:cxn ang="0">
                    <a:pos x="18" y="0"/>
                  </a:cxn>
                </a:cxnLst>
                <a:rect l="0" t="0" r="r" b="b"/>
                <a:pathLst>
                  <a:path w="42" h="210">
                    <a:moveTo>
                      <a:pt x="18" y="0"/>
                    </a:moveTo>
                    <a:lnTo>
                      <a:pt x="0" y="210"/>
                    </a:lnTo>
                    <a:lnTo>
                      <a:pt x="42" y="210"/>
                    </a:lnTo>
                    <a:lnTo>
                      <a:pt x="18" y="0"/>
                    </a:lnTo>
                    <a:close/>
                  </a:path>
                </a:pathLst>
              </a:custGeom>
              <a:solidFill>
                <a:srgbClr val="008000"/>
              </a:solidFill>
              <a:ln w="9525">
                <a:noFill/>
                <a:round/>
                <a:headEnd/>
                <a:tailEnd/>
              </a:ln>
            </p:spPr>
            <p:txBody>
              <a:bodyPr/>
              <a:lstStyle/>
              <a:p>
                <a:endParaRPr lang="en-GB"/>
              </a:p>
            </p:txBody>
          </p:sp>
          <p:sp>
            <p:nvSpPr>
              <p:cNvPr id="247" name="Freeform 238"/>
              <p:cNvSpPr>
                <a:spLocks/>
              </p:cNvSpPr>
              <p:nvPr/>
            </p:nvSpPr>
            <p:spPr bwMode="auto">
              <a:xfrm>
                <a:off x="3896" y="1902"/>
                <a:ext cx="30" cy="198"/>
              </a:xfrm>
              <a:custGeom>
                <a:avLst/>
                <a:gdLst/>
                <a:ahLst/>
                <a:cxnLst>
                  <a:cxn ang="0">
                    <a:pos x="6" y="0"/>
                  </a:cxn>
                  <a:cxn ang="0">
                    <a:pos x="0" y="198"/>
                  </a:cxn>
                  <a:cxn ang="0">
                    <a:pos x="30" y="198"/>
                  </a:cxn>
                  <a:cxn ang="0">
                    <a:pos x="6" y="0"/>
                  </a:cxn>
                </a:cxnLst>
                <a:rect l="0" t="0" r="r" b="b"/>
                <a:pathLst>
                  <a:path w="30" h="198">
                    <a:moveTo>
                      <a:pt x="6" y="0"/>
                    </a:moveTo>
                    <a:lnTo>
                      <a:pt x="0" y="198"/>
                    </a:lnTo>
                    <a:lnTo>
                      <a:pt x="30" y="198"/>
                    </a:lnTo>
                    <a:lnTo>
                      <a:pt x="6" y="0"/>
                    </a:lnTo>
                    <a:close/>
                  </a:path>
                </a:pathLst>
              </a:custGeom>
              <a:solidFill>
                <a:srgbClr val="00FF00"/>
              </a:solidFill>
              <a:ln w="9525">
                <a:noFill/>
                <a:round/>
                <a:headEnd/>
                <a:tailEnd/>
              </a:ln>
            </p:spPr>
            <p:txBody>
              <a:bodyPr/>
              <a:lstStyle/>
              <a:p>
                <a:endParaRPr lang="en-GB"/>
              </a:p>
            </p:txBody>
          </p:sp>
          <p:sp>
            <p:nvSpPr>
              <p:cNvPr id="248" name="Freeform 239"/>
              <p:cNvSpPr>
                <a:spLocks/>
              </p:cNvSpPr>
              <p:nvPr/>
            </p:nvSpPr>
            <p:spPr bwMode="auto">
              <a:xfrm>
                <a:off x="4028" y="1914"/>
                <a:ext cx="24" cy="186"/>
              </a:xfrm>
              <a:custGeom>
                <a:avLst/>
                <a:gdLst/>
                <a:ahLst/>
                <a:cxnLst>
                  <a:cxn ang="0">
                    <a:pos x="12" y="0"/>
                  </a:cxn>
                  <a:cxn ang="0">
                    <a:pos x="24" y="186"/>
                  </a:cxn>
                  <a:cxn ang="0">
                    <a:pos x="0" y="186"/>
                  </a:cxn>
                  <a:cxn ang="0">
                    <a:pos x="12" y="0"/>
                  </a:cxn>
                </a:cxnLst>
                <a:rect l="0" t="0" r="r" b="b"/>
                <a:pathLst>
                  <a:path w="24" h="186">
                    <a:moveTo>
                      <a:pt x="12" y="0"/>
                    </a:moveTo>
                    <a:lnTo>
                      <a:pt x="24" y="186"/>
                    </a:lnTo>
                    <a:lnTo>
                      <a:pt x="0" y="186"/>
                    </a:lnTo>
                    <a:lnTo>
                      <a:pt x="12" y="0"/>
                    </a:lnTo>
                    <a:close/>
                  </a:path>
                </a:pathLst>
              </a:custGeom>
              <a:solidFill>
                <a:srgbClr val="006000"/>
              </a:solidFill>
              <a:ln w="9525">
                <a:noFill/>
                <a:round/>
                <a:headEnd/>
                <a:tailEnd/>
              </a:ln>
            </p:spPr>
            <p:txBody>
              <a:bodyPr/>
              <a:lstStyle/>
              <a:p>
                <a:endParaRPr lang="en-GB"/>
              </a:p>
            </p:txBody>
          </p:sp>
          <p:sp>
            <p:nvSpPr>
              <p:cNvPr id="249" name="Freeform 240"/>
              <p:cNvSpPr>
                <a:spLocks/>
              </p:cNvSpPr>
              <p:nvPr/>
            </p:nvSpPr>
            <p:spPr bwMode="auto">
              <a:xfrm>
                <a:off x="4022" y="1998"/>
                <a:ext cx="36" cy="108"/>
              </a:xfrm>
              <a:custGeom>
                <a:avLst/>
                <a:gdLst/>
                <a:ahLst/>
                <a:cxnLst>
                  <a:cxn ang="0">
                    <a:pos x="36" y="0"/>
                  </a:cxn>
                  <a:cxn ang="0">
                    <a:pos x="0" y="108"/>
                  </a:cxn>
                  <a:cxn ang="0">
                    <a:pos x="30" y="108"/>
                  </a:cxn>
                  <a:cxn ang="0">
                    <a:pos x="36" y="0"/>
                  </a:cxn>
                </a:cxnLst>
                <a:rect l="0" t="0" r="r" b="b"/>
                <a:pathLst>
                  <a:path w="36" h="108">
                    <a:moveTo>
                      <a:pt x="36" y="0"/>
                    </a:moveTo>
                    <a:lnTo>
                      <a:pt x="0" y="108"/>
                    </a:lnTo>
                    <a:lnTo>
                      <a:pt x="30" y="108"/>
                    </a:lnTo>
                    <a:lnTo>
                      <a:pt x="36" y="0"/>
                    </a:lnTo>
                    <a:close/>
                  </a:path>
                </a:pathLst>
              </a:custGeom>
              <a:solidFill>
                <a:srgbClr val="00A300"/>
              </a:solidFill>
              <a:ln w="9525">
                <a:noFill/>
                <a:round/>
                <a:headEnd/>
                <a:tailEnd/>
              </a:ln>
            </p:spPr>
            <p:txBody>
              <a:bodyPr/>
              <a:lstStyle/>
              <a:p>
                <a:endParaRPr lang="en-GB"/>
              </a:p>
            </p:txBody>
          </p:sp>
          <p:sp>
            <p:nvSpPr>
              <p:cNvPr id="250" name="Freeform 241"/>
              <p:cNvSpPr>
                <a:spLocks/>
              </p:cNvSpPr>
              <p:nvPr/>
            </p:nvSpPr>
            <p:spPr bwMode="auto">
              <a:xfrm>
                <a:off x="3998"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251" name="Freeform 242"/>
              <p:cNvSpPr>
                <a:spLocks/>
              </p:cNvSpPr>
              <p:nvPr/>
            </p:nvSpPr>
            <p:spPr bwMode="auto">
              <a:xfrm>
                <a:off x="4010" y="1902"/>
                <a:ext cx="30" cy="204"/>
              </a:xfrm>
              <a:custGeom>
                <a:avLst/>
                <a:gdLst/>
                <a:ahLst/>
                <a:cxnLst>
                  <a:cxn ang="0">
                    <a:pos x="6" y="0"/>
                  </a:cxn>
                  <a:cxn ang="0">
                    <a:pos x="0" y="204"/>
                  </a:cxn>
                  <a:cxn ang="0">
                    <a:pos x="30" y="198"/>
                  </a:cxn>
                  <a:cxn ang="0">
                    <a:pos x="6" y="0"/>
                  </a:cxn>
                </a:cxnLst>
                <a:rect l="0" t="0" r="r" b="b"/>
                <a:pathLst>
                  <a:path w="30" h="204">
                    <a:moveTo>
                      <a:pt x="6" y="0"/>
                    </a:moveTo>
                    <a:lnTo>
                      <a:pt x="0" y="204"/>
                    </a:lnTo>
                    <a:lnTo>
                      <a:pt x="30" y="198"/>
                    </a:lnTo>
                    <a:lnTo>
                      <a:pt x="6" y="0"/>
                    </a:lnTo>
                    <a:close/>
                  </a:path>
                </a:pathLst>
              </a:custGeom>
              <a:solidFill>
                <a:srgbClr val="00FF00"/>
              </a:solidFill>
              <a:ln w="9525">
                <a:noFill/>
                <a:round/>
                <a:headEnd/>
                <a:tailEnd/>
              </a:ln>
            </p:spPr>
            <p:txBody>
              <a:bodyPr/>
              <a:lstStyle/>
              <a:p>
                <a:endParaRPr lang="en-GB"/>
              </a:p>
            </p:txBody>
          </p:sp>
          <p:sp>
            <p:nvSpPr>
              <p:cNvPr id="252" name="Freeform 243"/>
              <p:cNvSpPr>
                <a:spLocks/>
              </p:cNvSpPr>
              <p:nvPr/>
            </p:nvSpPr>
            <p:spPr bwMode="auto">
              <a:xfrm>
                <a:off x="3974"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253" name="Freeform 244"/>
              <p:cNvSpPr>
                <a:spLocks/>
              </p:cNvSpPr>
              <p:nvPr/>
            </p:nvSpPr>
            <p:spPr bwMode="auto">
              <a:xfrm>
                <a:off x="3968" y="1998"/>
                <a:ext cx="42" cy="108"/>
              </a:xfrm>
              <a:custGeom>
                <a:avLst/>
                <a:gdLst/>
                <a:ahLst/>
                <a:cxnLst>
                  <a:cxn ang="0">
                    <a:pos x="42" y="0"/>
                  </a:cxn>
                  <a:cxn ang="0">
                    <a:pos x="0" y="108"/>
                  </a:cxn>
                  <a:cxn ang="0">
                    <a:pos x="36" y="108"/>
                  </a:cxn>
                  <a:cxn ang="0">
                    <a:pos x="42" y="0"/>
                  </a:cxn>
                </a:cxnLst>
                <a:rect l="0" t="0" r="r" b="b"/>
                <a:pathLst>
                  <a:path w="42" h="108">
                    <a:moveTo>
                      <a:pt x="42" y="0"/>
                    </a:moveTo>
                    <a:lnTo>
                      <a:pt x="0" y="108"/>
                    </a:lnTo>
                    <a:lnTo>
                      <a:pt x="36" y="108"/>
                    </a:lnTo>
                    <a:lnTo>
                      <a:pt x="42" y="0"/>
                    </a:lnTo>
                    <a:close/>
                  </a:path>
                </a:pathLst>
              </a:custGeom>
              <a:solidFill>
                <a:srgbClr val="00A300"/>
              </a:solidFill>
              <a:ln w="9525">
                <a:noFill/>
                <a:round/>
                <a:headEnd/>
                <a:tailEnd/>
              </a:ln>
            </p:spPr>
            <p:txBody>
              <a:bodyPr/>
              <a:lstStyle/>
              <a:p>
                <a:endParaRPr lang="en-GB"/>
              </a:p>
            </p:txBody>
          </p:sp>
          <p:sp>
            <p:nvSpPr>
              <p:cNvPr id="254" name="Freeform 245"/>
              <p:cNvSpPr>
                <a:spLocks/>
              </p:cNvSpPr>
              <p:nvPr/>
            </p:nvSpPr>
            <p:spPr bwMode="auto">
              <a:xfrm>
                <a:off x="3950"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255" name="Freeform 246"/>
              <p:cNvSpPr>
                <a:spLocks/>
              </p:cNvSpPr>
              <p:nvPr/>
            </p:nvSpPr>
            <p:spPr bwMode="auto">
              <a:xfrm>
                <a:off x="3962" y="1902"/>
                <a:ext cx="24" cy="204"/>
              </a:xfrm>
              <a:custGeom>
                <a:avLst/>
                <a:gdLst/>
                <a:ahLst/>
                <a:cxnLst>
                  <a:cxn ang="0">
                    <a:pos x="0" y="0"/>
                  </a:cxn>
                  <a:cxn ang="0">
                    <a:pos x="0" y="204"/>
                  </a:cxn>
                  <a:cxn ang="0">
                    <a:pos x="24" y="198"/>
                  </a:cxn>
                  <a:cxn ang="0">
                    <a:pos x="0" y="0"/>
                  </a:cxn>
                </a:cxnLst>
                <a:rect l="0" t="0" r="r" b="b"/>
                <a:pathLst>
                  <a:path w="24" h="204">
                    <a:moveTo>
                      <a:pt x="0" y="0"/>
                    </a:moveTo>
                    <a:lnTo>
                      <a:pt x="0" y="204"/>
                    </a:lnTo>
                    <a:lnTo>
                      <a:pt x="24" y="198"/>
                    </a:lnTo>
                    <a:lnTo>
                      <a:pt x="0" y="0"/>
                    </a:lnTo>
                    <a:close/>
                  </a:path>
                </a:pathLst>
              </a:custGeom>
              <a:solidFill>
                <a:srgbClr val="00FF00"/>
              </a:solidFill>
              <a:ln w="9525">
                <a:noFill/>
                <a:round/>
                <a:headEnd/>
                <a:tailEnd/>
              </a:ln>
            </p:spPr>
            <p:txBody>
              <a:bodyPr/>
              <a:lstStyle/>
              <a:p>
                <a:endParaRPr lang="en-GB"/>
              </a:p>
            </p:txBody>
          </p:sp>
          <p:sp>
            <p:nvSpPr>
              <p:cNvPr id="256" name="Freeform 247"/>
              <p:cNvSpPr>
                <a:spLocks/>
              </p:cNvSpPr>
              <p:nvPr/>
            </p:nvSpPr>
            <p:spPr bwMode="auto">
              <a:xfrm>
                <a:off x="3908" y="1920"/>
                <a:ext cx="24" cy="186"/>
              </a:xfrm>
              <a:custGeom>
                <a:avLst/>
                <a:gdLst/>
                <a:ahLst/>
                <a:cxnLst>
                  <a:cxn ang="0">
                    <a:pos x="12" y="0"/>
                  </a:cxn>
                  <a:cxn ang="0">
                    <a:pos x="0" y="186"/>
                  </a:cxn>
                  <a:cxn ang="0">
                    <a:pos x="24" y="180"/>
                  </a:cxn>
                  <a:cxn ang="0">
                    <a:pos x="12" y="0"/>
                  </a:cxn>
                </a:cxnLst>
                <a:rect l="0" t="0" r="r" b="b"/>
                <a:pathLst>
                  <a:path w="24" h="186">
                    <a:moveTo>
                      <a:pt x="12" y="0"/>
                    </a:moveTo>
                    <a:lnTo>
                      <a:pt x="0" y="186"/>
                    </a:lnTo>
                    <a:lnTo>
                      <a:pt x="24" y="180"/>
                    </a:lnTo>
                    <a:lnTo>
                      <a:pt x="12" y="0"/>
                    </a:lnTo>
                    <a:close/>
                  </a:path>
                </a:pathLst>
              </a:custGeom>
              <a:solidFill>
                <a:srgbClr val="006000"/>
              </a:solidFill>
              <a:ln w="9525">
                <a:noFill/>
                <a:round/>
                <a:headEnd/>
                <a:tailEnd/>
              </a:ln>
            </p:spPr>
            <p:txBody>
              <a:bodyPr/>
              <a:lstStyle/>
              <a:p>
                <a:endParaRPr lang="en-GB"/>
              </a:p>
            </p:txBody>
          </p:sp>
          <p:sp>
            <p:nvSpPr>
              <p:cNvPr id="257" name="Freeform 248"/>
              <p:cNvSpPr>
                <a:spLocks/>
              </p:cNvSpPr>
              <p:nvPr/>
            </p:nvSpPr>
            <p:spPr bwMode="auto">
              <a:xfrm>
                <a:off x="3902" y="2004"/>
                <a:ext cx="36" cy="102"/>
              </a:xfrm>
              <a:custGeom>
                <a:avLst/>
                <a:gdLst/>
                <a:ahLst/>
                <a:cxnLst>
                  <a:cxn ang="0">
                    <a:pos x="0" y="0"/>
                  </a:cxn>
                  <a:cxn ang="0">
                    <a:pos x="36" y="102"/>
                  </a:cxn>
                  <a:cxn ang="0">
                    <a:pos x="6" y="102"/>
                  </a:cxn>
                  <a:cxn ang="0">
                    <a:pos x="0" y="0"/>
                  </a:cxn>
                </a:cxnLst>
                <a:rect l="0" t="0" r="r" b="b"/>
                <a:pathLst>
                  <a:path w="36" h="102">
                    <a:moveTo>
                      <a:pt x="0" y="0"/>
                    </a:moveTo>
                    <a:lnTo>
                      <a:pt x="36" y="102"/>
                    </a:lnTo>
                    <a:lnTo>
                      <a:pt x="6" y="102"/>
                    </a:lnTo>
                    <a:lnTo>
                      <a:pt x="0" y="0"/>
                    </a:lnTo>
                    <a:close/>
                  </a:path>
                </a:pathLst>
              </a:custGeom>
              <a:solidFill>
                <a:srgbClr val="00A300"/>
              </a:solidFill>
              <a:ln w="9525">
                <a:noFill/>
                <a:round/>
                <a:headEnd/>
                <a:tailEnd/>
              </a:ln>
            </p:spPr>
            <p:txBody>
              <a:bodyPr/>
              <a:lstStyle/>
              <a:p>
                <a:endParaRPr lang="en-GB"/>
              </a:p>
            </p:txBody>
          </p:sp>
          <p:sp>
            <p:nvSpPr>
              <p:cNvPr id="258" name="Freeform 249"/>
              <p:cNvSpPr>
                <a:spLocks/>
              </p:cNvSpPr>
              <p:nvPr/>
            </p:nvSpPr>
            <p:spPr bwMode="auto">
              <a:xfrm>
                <a:off x="3920" y="1938"/>
                <a:ext cx="42" cy="168"/>
              </a:xfrm>
              <a:custGeom>
                <a:avLst/>
                <a:gdLst/>
                <a:ahLst/>
                <a:cxnLst>
                  <a:cxn ang="0">
                    <a:pos x="42" y="0"/>
                  </a:cxn>
                  <a:cxn ang="0">
                    <a:pos x="0" y="168"/>
                  </a:cxn>
                  <a:cxn ang="0">
                    <a:pos x="42" y="168"/>
                  </a:cxn>
                  <a:cxn ang="0">
                    <a:pos x="42" y="0"/>
                  </a:cxn>
                </a:cxnLst>
                <a:rect l="0" t="0" r="r" b="b"/>
                <a:pathLst>
                  <a:path w="42" h="168">
                    <a:moveTo>
                      <a:pt x="42" y="0"/>
                    </a:moveTo>
                    <a:lnTo>
                      <a:pt x="0" y="168"/>
                    </a:lnTo>
                    <a:lnTo>
                      <a:pt x="42" y="168"/>
                    </a:lnTo>
                    <a:lnTo>
                      <a:pt x="42" y="0"/>
                    </a:lnTo>
                    <a:close/>
                  </a:path>
                </a:pathLst>
              </a:custGeom>
              <a:solidFill>
                <a:srgbClr val="008000"/>
              </a:solidFill>
              <a:ln w="9525">
                <a:noFill/>
                <a:round/>
                <a:headEnd/>
                <a:tailEnd/>
              </a:ln>
            </p:spPr>
            <p:txBody>
              <a:bodyPr/>
              <a:lstStyle/>
              <a:p>
                <a:endParaRPr lang="en-GB"/>
              </a:p>
            </p:txBody>
          </p:sp>
          <p:sp>
            <p:nvSpPr>
              <p:cNvPr id="259" name="Freeform 250"/>
              <p:cNvSpPr>
                <a:spLocks/>
              </p:cNvSpPr>
              <p:nvPr/>
            </p:nvSpPr>
            <p:spPr bwMode="auto">
              <a:xfrm>
                <a:off x="3926" y="1908"/>
                <a:ext cx="24" cy="198"/>
              </a:xfrm>
              <a:custGeom>
                <a:avLst/>
                <a:gdLst/>
                <a:ahLst/>
                <a:cxnLst>
                  <a:cxn ang="0">
                    <a:pos x="18" y="0"/>
                  </a:cxn>
                  <a:cxn ang="0">
                    <a:pos x="24" y="198"/>
                  </a:cxn>
                  <a:cxn ang="0">
                    <a:pos x="0" y="198"/>
                  </a:cxn>
                  <a:cxn ang="0">
                    <a:pos x="18" y="0"/>
                  </a:cxn>
                </a:cxnLst>
                <a:rect l="0" t="0" r="r" b="b"/>
                <a:pathLst>
                  <a:path w="24" h="198">
                    <a:moveTo>
                      <a:pt x="18" y="0"/>
                    </a:moveTo>
                    <a:lnTo>
                      <a:pt x="24" y="198"/>
                    </a:lnTo>
                    <a:lnTo>
                      <a:pt x="0" y="198"/>
                    </a:lnTo>
                    <a:lnTo>
                      <a:pt x="18" y="0"/>
                    </a:lnTo>
                    <a:close/>
                  </a:path>
                </a:pathLst>
              </a:custGeom>
              <a:solidFill>
                <a:srgbClr val="00FF00"/>
              </a:solidFill>
              <a:ln w="9525">
                <a:noFill/>
                <a:round/>
                <a:headEnd/>
                <a:tailEnd/>
              </a:ln>
            </p:spPr>
            <p:txBody>
              <a:bodyPr/>
              <a:lstStyle/>
              <a:p>
                <a:endParaRPr lang="en-GB"/>
              </a:p>
            </p:txBody>
          </p:sp>
          <p:sp>
            <p:nvSpPr>
              <p:cNvPr id="260" name="Freeform 251"/>
              <p:cNvSpPr>
                <a:spLocks/>
              </p:cNvSpPr>
              <p:nvPr/>
            </p:nvSpPr>
            <p:spPr bwMode="auto">
              <a:xfrm>
                <a:off x="4040" y="1926"/>
                <a:ext cx="36" cy="180"/>
              </a:xfrm>
              <a:custGeom>
                <a:avLst/>
                <a:gdLst/>
                <a:ahLst/>
                <a:cxnLst>
                  <a:cxn ang="0">
                    <a:pos x="18" y="0"/>
                  </a:cxn>
                  <a:cxn ang="0">
                    <a:pos x="0" y="180"/>
                  </a:cxn>
                  <a:cxn ang="0">
                    <a:pos x="36" y="180"/>
                  </a:cxn>
                  <a:cxn ang="0">
                    <a:pos x="18" y="0"/>
                  </a:cxn>
                </a:cxnLst>
                <a:rect l="0" t="0" r="r" b="b"/>
                <a:pathLst>
                  <a:path w="36" h="180">
                    <a:moveTo>
                      <a:pt x="18" y="0"/>
                    </a:moveTo>
                    <a:lnTo>
                      <a:pt x="0" y="180"/>
                    </a:lnTo>
                    <a:lnTo>
                      <a:pt x="36" y="180"/>
                    </a:lnTo>
                    <a:lnTo>
                      <a:pt x="18" y="0"/>
                    </a:lnTo>
                    <a:close/>
                  </a:path>
                </a:pathLst>
              </a:custGeom>
              <a:solidFill>
                <a:srgbClr val="006000"/>
              </a:solidFill>
              <a:ln w="9525">
                <a:noFill/>
                <a:round/>
                <a:headEnd/>
                <a:tailEnd/>
              </a:ln>
            </p:spPr>
            <p:txBody>
              <a:bodyPr/>
              <a:lstStyle/>
              <a:p>
                <a:endParaRPr lang="en-GB"/>
              </a:p>
            </p:txBody>
          </p:sp>
          <p:sp>
            <p:nvSpPr>
              <p:cNvPr id="261" name="Freeform 252"/>
              <p:cNvSpPr>
                <a:spLocks/>
              </p:cNvSpPr>
              <p:nvPr/>
            </p:nvSpPr>
            <p:spPr bwMode="auto">
              <a:xfrm>
                <a:off x="4058" y="1938"/>
                <a:ext cx="48" cy="174"/>
              </a:xfrm>
              <a:custGeom>
                <a:avLst/>
                <a:gdLst/>
                <a:ahLst/>
                <a:cxnLst>
                  <a:cxn ang="0">
                    <a:pos x="48" y="0"/>
                  </a:cxn>
                  <a:cxn ang="0">
                    <a:pos x="0" y="174"/>
                  </a:cxn>
                  <a:cxn ang="0">
                    <a:pos x="48" y="174"/>
                  </a:cxn>
                  <a:cxn ang="0">
                    <a:pos x="48" y="0"/>
                  </a:cxn>
                </a:cxnLst>
                <a:rect l="0" t="0" r="r" b="b"/>
                <a:pathLst>
                  <a:path w="48" h="174">
                    <a:moveTo>
                      <a:pt x="48" y="0"/>
                    </a:moveTo>
                    <a:lnTo>
                      <a:pt x="0" y="174"/>
                    </a:lnTo>
                    <a:lnTo>
                      <a:pt x="48" y="174"/>
                    </a:lnTo>
                    <a:lnTo>
                      <a:pt x="48" y="0"/>
                    </a:lnTo>
                    <a:close/>
                  </a:path>
                </a:pathLst>
              </a:custGeom>
              <a:solidFill>
                <a:srgbClr val="008000"/>
              </a:solidFill>
              <a:ln w="9525">
                <a:noFill/>
                <a:round/>
                <a:headEnd/>
                <a:tailEnd/>
              </a:ln>
            </p:spPr>
            <p:txBody>
              <a:bodyPr/>
              <a:lstStyle/>
              <a:p>
                <a:endParaRPr lang="en-GB"/>
              </a:p>
            </p:txBody>
          </p:sp>
          <p:sp>
            <p:nvSpPr>
              <p:cNvPr id="262" name="Freeform 253"/>
              <p:cNvSpPr>
                <a:spLocks/>
              </p:cNvSpPr>
              <p:nvPr/>
            </p:nvSpPr>
            <p:spPr bwMode="auto">
              <a:xfrm>
                <a:off x="4058" y="1908"/>
                <a:ext cx="30" cy="204"/>
              </a:xfrm>
              <a:custGeom>
                <a:avLst/>
                <a:gdLst/>
                <a:ahLst/>
                <a:cxnLst>
                  <a:cxn ang="0">
                    <a:pos x="24" y="0"/>
                  </a:cxn>
                  <a:cxn ang="0">
                    <a:pos x="30" y="204"/>
                  </a:cxn>
                  <a:cxn ang="0">
                    <a:pos x="0" y="204"/>
                  </a:cxn>
                  <a:cxn ang="0">
                    <a:pos x="24" y="0"/>
                  </a:cxn>
                </a:cxnLst>
                <a:rect l="0" t="0" r="r" b="b"/>
                <a:pathLst>
                  <a:path w="30" h="204">
                    <a:moveTo>
                      <a:pt x="24" y="0"/>
                    </a:moveTo>
                    <a:lnTo>
                      <a:pt x="30" y="204"/>
                    </a:lnTo>
                    <a:lnTo>
                      <a:pt x="0" y="204"/>
                    </a:lnTo>
                    <a:lnTo>
                      <a:pt x="24" y="0"/>
                    </a:lnTo>
                    <a:close/>
                  </a:path>
                </a:pathLst>
              </a:custGeom>
              <a:solidFill>
                <a:srgbClr val="00FF00"/>
              </a:solidFill>
              <a:ln w="9525">
                <a:noFill/>
                <a:round/>
                <a:headEnd/>
                <a:tailEnd/>
              </a:ln>
            </p:spPr>
            <p:txBody>
              <a:bodyPr/>
              <a:lstStyle/>
              <a:p>
                <a:endParaRPr lang="en-GB"/>
              </a:p>
            </p:txBody>
          </p:sp>
          <p:sp>
            <p:nvSpPr>
              <p:cNvPr id="263" name="Freeform 254"/>
              <p:cNvSpPr>
                <a:spLocks/>
              </p:cNvSpPr>
              <p:nvPr/>
            </p:nvSpPr>
            <p:spPr bwMode="auto">
              <a:xfrm>
                <a:off x="4142"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264" name="Freeform 255"/>
              <p:cNvSpPr>
                <a:spLocks/>
              </p:cNvSpPr>
              <p:nvPr/>
            </p:nvSpPr>
            <p:spPr bwMode="auto">
              <a:xfrm>
                <a:off x="4136" y="1998"/>
                <a:ext cx="42" cy="108"/>
              </a:xfrm>
              <a:custGeom>
                <a:avLst/>
                <a:gdLst/>
                <a:ahLst/>
                <a:cxnLst>
                  <a:cxn ang="0">
                    <a:pos x="42" y="0"/>
                  </a:cxn>
                  <a:cxn ang="0">
                    <a:pos x="0" y="108"/>
                  </a:cxn>
                  <a:cxn ang="0">
                    <a:pos x="36" y="108"/>
                  </a:cxn>
                  <a:cxn ang="0">
                    <a:pos x="42" y="0"/>
                  </a:cxn>
                </a:cxnLst>
                <a:rect l="0" t="0" r="r" b="b"/>
                <a:pathLst>
                  <a:path w="42" h="108">
                    <a:moveTo>
                      <a:pt x="42" y="0"/>
                    </a:moveTo>
                    <a:lnTo>
                      <a:pt x="0" y="108"/>
                    </a:lnTo>
                    <a:lnTo>
                      <a:pt x="36" y="108"/>
                    </a:lnTo>
                    <a:lnTo>
                      <a:pt x="42" y="0"/>
                    </a:lnTo>
                    <a:close/>
                  </a:path>
                </a:pathLst>
              </a:custGeom>
              <a:solidFill>
                <a:srgbClr val="00A300"/>
              </a:solidFill>
              <a:ln w="9525">
                <a:noFill/>
                <a:round/>
                <a:headEnd/>
                <a:tailEnd/>
              </a:ln>
            </p:spPr>
            <p:txBody>
              <a:bodyPr/>
              <a:lstStyle/>
              <a:p>
                <a:endParaRPr lang="en-GB"/>
              </a:p>
            </p:txBody>
          </p:sp>
          <p:sp>
            <p:nvSpPr>
              <p:cNvPr id="265" name="Freeform 256"/>
              <p:cNvSpPr>
                <a:spLocks/>
              </p:cNvSpPr>
              <p:nvPr/>
            </p:nvSpPr>
            <p:spPr bwMode="auto">
              <a:xfrm>
                <a:off x="4106" y="1896"/>
                <a:ext cx="42" cy="210"/>
              </a:xfrm>
              <a:custGeom>
                <a:avLst/>
                <a:gdLst/>
                <a:ahLst/>
                <a:cxnLst>
                  <a:cxn ang="0">
                    <a:pos x="18" y="0"/>
                  </a:cxn>
                  <a:cxn ang="0">
                    <a:pos x="0" y="210"/>
                  </a:cxn>
                  <a:cxn ang="0">
                    <a:pos x="42" y="210"/>
                  </a:cxn>
                  <a:cxn ang="0">
                    <a:pos x="18" y="0"/>
                  </a:cxn>
                </a:cxnLst>
                <a:rect l="0" t="0" r="r" b="b"/>
                <a:pathLst>
                  <a:path w="42" h="210">
                    <a:moveTo>
                      <a:pt x="18" y="0"/>
                    </a:moveTo>
                    <a:lnTo>
                      <a:pt x="0" y="210"/>
                    </a:lnTo>
                    <a:lnTo>
                      <a:pt x="42" y="210"/>
                    </a:lnTo>
                    <a:lnTo>
                      <a:pt x="18" y="0"/>
                    </a:lnTo>
                    <a:close/>
                  </a:path>
                </a:pathLst>
              </a:custGeom>
              <a:solidFill>
                <a:srgbClr val="008000"/>
              </a:solidFill>
              <a:ln w="9525">
                <a:noFill/>
                <a:round/>
                <a:headEnd/>
                <a:tailEnd/>
              </a:ln>
            </p:spPr>
            <p:txBody>
              <a:bodyPr/>
              <a:lstStyle/>
              <a:p>
                <a:endParaRPr lang="en-GB"/>
              </a:p>
            </p:txBody>
          </p:sp>
          <p:sp>
            <p:nvSpPr>
              <p:cNvPr id="266" name="Freeform 257"/>
              <p:cNvSpPr>
                <a:spLocks/>
              </p:cNvSpPr>
              <p:nvPr/>
            </p:nvSpPr>
            <p:spPr bwMode="auto">
              <a:xfrm>
                <a:off x="4130" y="1902"/>
                <a:ext cx="30" cy="198"/>
              </a:xfrm>
              <a:custGeom>
                <a:avLst/>
                <a:gdLst/>
                <a:ahLst/>
                <a:cxnLst>
                  <a:cxn ang="0">
                    <a:pos x="6" y="0"/>
                  </a:cxn>
                  <a:cxn ang="0">
                    <a:pos x="0" y="198"/>
                  </a:cxn>
                  <a:cxn ang="0">
                    <a:pos x="30" y="198"/>
                  </a:cxn>
                  <a:cxn ang="0">
                    <a:pos x="6" y="0"/>
                  </a:cxn>
                </a:cxnLst>
                <a:rect l="0" t="0" r="r" b="b"/>
                <a:pathLst>
                  <a:path w="30" h="198">
                    <a:moveTo>
                      <a:pt x="6" y="0"/>
                    </a:moveTo>
                    <a:lnTo>
                      <a:pt x="0" y="198"/>
                    </a:lnTo>
                    <a:lnTo>
                      <a:pt x="30" y="198"/>
                    </a:lnTo>
                    <a:lnTo>
                      <a:pt x="6" y="0"/>
                    </a:lnTo>
                    <a:close/>
                  </a:path>
                </a:pathLst>
              </a:custGeom>
              <a:solidFill>
                <a:srgbClr val="00FF00"/>
              </a:solidFill>
              <a:ln w="9525">
                <a:noFill/>
                <a:round/>
                <a:headEnd/>
                <a:tailEnd/>
              </a:ln>
            </p:spPr>
            <p:txBody>
              <a:bodyPr/>
              <a:lstStyle/>
              <a:p>
                <a:endParaRPr lang="en-GB"/>
              </a:p>
            </p:txBody>
          </p:sp>
          <p:sp>
            <p:nvSpPr>
              <p:cNvPr id="267" name="Freeform 258"/>
              <p:cNvSpPr>
                <a:spLocks/>
              </p:cNvSpPr>
              <p:nvPr/>
            </p:nvSpPr>
            <p:spPr bwMode="auto">
              <a:xfrm>
                <a:off x="4292" y="1914"/>
                <a:ext cx="29" cy="186"/>
              </a:xfrm>
              <a:custGeom>
                <a:avLst/>
                <a:gdLst/>
                <a:ahLst/>
                <a:cxnLst>
                  <a:cxn ang="0">
                    <a:pos x="11" y="0"/>
                  </a:cxn>
                  <a:cxn ang="0">
                    <a:pos x="29" y="186"/>
                  </a:cxn>
                  <a:cxn ang="0">
                    <a:pos x="0" y="186"/>
                  </a:cxn>
                  <a:cxn ang="0">
                    <a:pos x="11" y="0"/>
                  </a:cxn>
                </a:cxnLst>
                <a:rect l="0" t="0" r="r" b="b"/>
                <a:pathLst>
                  <a:path w="29" h="186">
                    <a:moveTo>
                      <a:pt x="11" y="0"/>
                    </a:moveTo>
                    <a:lnTo>
                      <a:pt x="29" y="186"/>
                    </a:lnTo>
                    <a:lnTo>
                      <a:pt x="0" y="186"/>
                    </a:lnTo>
                    <a:lnTo>
                      <a:pt x="11" y="0"/>
                    </a:lnTo>
                    <a:close/>
                  </a:path>
                </a:pathLst>
              </a:custGeom>
              <a:solidFill>
                <a:srgbClr val="006000"/>
              </a:solidFill>
              <a:ln w="9525">
                <a:noFill/>
                <a:round/>
                <a:headEnd/>
                <a:tailEnd/>
              </a:ln>
            </p:spPr>
            <p:txBody>
              <a:bodyPr/>
              <a:lstStyle/>
              <a:p>
                <a:endParaRPr lang="en-GB"/>
              </a:p>
            </p:txBody>
          </p:sp>
          <p:sp>
            <p:nvSpPr>
              <p:cNvPr id="268" name="Freeform 259"/>
              <p:cNvSpPr>
                <a:spLocks/>
              </p:cNvSpPr>
              <p:nvPr/>
            </p:nvSpPr>
            <p:spPr bwMode="auto">
              <a:xfrm>
                <a:off x="4286" y="1998"/>
                <a:ext cx="35" cy="108"/>
              </a:xfrm>
              <a:custGeom>
                <a:avLst/>
                <a:gdLst/>
                <a:ahLst/>
                <a:cxnLst>
                  <a:cxn ang="0">
                    <a:pos x="35" y="0"/>
                  </a:cxn>
                  <a:cxn ang="0">
                    <a:pos x="0" y="108"/>
                  </a:cxn>
                  <a:cxn ang="0">
                    <a:pos x="35" y="108"/>
                  </a:cxn>
                  <a:cxn ang="0">
                    <a:pos x="35" y="0"/>
                  </a:cxn>
                </a:cxnLst>
                <a:rect l="0" t="0" r="r" b="b"/>
                <a:pathLst>
                  <a:path w="35" h="108">
                    <a:moveTo>
                      <a:pt x="35" y="0"/>
                    </a:moveTo>
                    <a:lnTo>
                      <a:pt x="0" y="108"/>
                    </a:lnTo>
                    <a:lnTo>
                      <a:pt x="35" y="108"/>
                    </a:lnTo>
                    <a:lnTo>
                      <a:pt x="35" y="0"/>
                    </a:lnTo>
                    <a:close/>
                  </a:path>
                </a:pathLst>
              </a:custGeom>
              <a:solidFill>
                <a:srgbClr val="00A300"/>
              </a:solidFill>
              <a:ln w="9525">
                <a:noFill/>
                <a:round/>
                <a:headEnd/>
                <a:tailEnd/>
              </a:ln>
            </p:spPr>
            <p:txBody>
              <a:bodyPr/>
              <a:lstStyle/>
              <a:p>
                <a:endParaRPr lang="en-GB"/>
              </a:p>
            </p:txBody>
          </p:sp>
          <p:sp>
            <p:nvSpPr>
              <p:cNvPr id="269" name="Freeform 260"/>
              <p:cNvSpPr>
                <a:spLocks/>
              </p:cNvSpPr>
              <p:nvPr/>
            </p:nvSpPr>
            <p:spPr bwMode="auto">
              <a:xfrm>
                <a:off x="4262" y="1932"/>
                <a:ext cx="41" cy="174"/>
              </a:xfrm>
              <a:custGeom>
                <a:avLst/>
                <a:gdLst/>
                <a:ahLst/>
                <a:cxnLst>
                  <a:cxn ang="0">
                    <a:pos x="0" y="0"/>
                  </a:cxn>
                  <a:cxn ang="0">
                    <a:pos x="41" y="174"/>
                  </a:cxn>
                  <a:cxn ang="0">
                    <a:pos x="0" y="174"/>
                  </a:cxn>
                  <a:cxn ang="0">
                    <a:pos x="0" y="0"/>
                  </a:cxn>
                </a:cxnLst>
                <a:rect l="0" t="0" r="r" b="b"/>
                <a:pathLst>
                  <a:path w="41" h="174">
                    <a:moveTo>
                      <a:pt x="0" y="0"/>
                    </a:moveTo>
                    <a:lnTo>
                      <a:pt x="41" y="174"/>
                    </a:lnTo>
                    <a:lnTo>
                      <a:pt x="0" y="174"/>
                    </a:lnTo>
                    <a:lnTo>
                      <a:pt x="0" y="0"/>
                    </a:lnTo>
                    <a:close/>
                  </a:path>
                </a:pathLst>
              </a:custGeom>
              <a:solidFill>
                <a:srgbClr val="008000"/>
              </a:solidFill>
              <a:ln w="9525">
                <a:noFill/>
                <a:round/>
                <a:headEnd/>
                <a:tailEnd/>
              </a:ln>
            </p:spPr>
            <p:txBody>
              <a:bodyPr/>
              <a:lstStyle/>
              <a:p>
                <a:endParaRPr lang="en-GB"/>
              </a:p>
            </p:txBody>
          </p:sp>
          <p:sp>
            <p:nvSpPr>
              <p:cNvPr id="270" name="Freeform 261"/>
              <p:cNvSpPr>
                <a:spLocks/>
              </p:cNvSpPr>
              <p:nvPr/>
            </p:nvSpPr>
            <p:spPr bwMode="auto">
              <a:xfrm>
                <a:off x="4274" y="1902"/>
                <a:ext cx="29" cy="204"/>
              </a:xfrm>
              <a:custGeom>
                <a:avLst/>
                <a:gdLst/>
                <a:ahLst/>
                <a:cxnLst>
                  <a:cxn ang="0">
                    <a:pos x="6" y="0"/>
                  </a:cxn>
                  <a:cxn ang="0">
                    <a:pos x="0" y="204"/>
                  </a:cxn>
                  <a:cxn ang="0">
                    <a:pos x="29" y="198"/>
                  </a:cxn>
                  <a:cxn ang="0">
                    <a:pos x="6" y="0"/>
                  </a:cxn>
                </a:cxnLst>
                <a:rect l="0" t="0" r="r" b="b"/>
                <a:pathLst>
                  <a:path w="29" h="204">
                    <a:moveTo>
                      <a:pt x="6" y="0"/>
                    </a:moveTo>
                    <a:lnTo>
                      <a:pt x="0" y="204"/>
                    </a:lnTo>
                    <a:lnTo>
                      <a:pt x="29" y="198"/>
                    </a:lnTo>
                    <a:lnTo>
                      <a:pt x="6" y="0"/>
                    </a:lnTo>
                    <a:close/>
                  </a:path>
                </a:pathLst>
              </a:custGeom>
              <a:solidFill>
                <a:srgbClr val="00FF00"/>
              </a:solidFill>
              <a:ln w="9525">
                <a:noFill/>
                <a:round/>
                <a:headEnd/>
                <a:tailEnd/>
              </a:ln>
            </p:spPr>
            <p:txBody>
              <a:bodyPr/>
              <a:lstStyle/>
              <a:p>
                <a:endParaRPr lang="en-GB"/>
              </a:p>
            </p:txBody>
          </p:sp>
          <p:sp>
            <p:nvSpPr>
              <p:cNvPr id="271" name="Freeform 262"/>
              <p:cNvSpPr>
                <a:spLocks/>
              </p:cNvSpPr>
              <p:nvPr/>
            </p:nvSpPr>
            <p:spPr bwMode="auto">
              <a:xfrm>
                <a:off x="4238" y="1914"/>
                <a:ext cx="30" cy="186"/>
              </a:xfrm>
              <a:custGeom>
                <a:avLst/>
                <a:gdLst/>
                <a:ahLst/>
                <a:cxnLst>
                  <a:cxn ang="0">
                    <a:pos x="12" y="0"/>
                  </a:cxn>
                  <a:cxn ang="0">
                    <a:pos x="30" y="186"/>
                  </a:cxn>
                  <a:cxn ang="0">
                    <a:pos x="0" y="186"/>
                  </a:cxn>
                  <a:cxn ang="0">
                    <a:pos x="12" y="0"/>
                  </a:cxn>
                </a:cxnLst>
                <a:rect l="0" t="0" r="r" b="b"/>
                <a:pathLst>
                  <a:path w="30" h="186">
                    <a:moveTo>
                      <a:pt x="12" y="0"/>
                    </a:moveTo>
                    <a:lnTo>
                      <a:pt x="30" y="186"/>
                    </a:lnTo>
                    <a:lnTo>
                      <a:pt x="0" y="186"/>
                    </a:lnTo>
                    <a:lnTo>
                      <a:pt x="12" y="0"/>
                    </a:lnTo>
                    <a:close/>
                  </a:path>
                </a:pathLst>
              </a:custGeom>
              <a:solidFill>
                <a:srgbClr val="006000"/>
              </a:solidFill>
              <a:ln w="9525">
                <a:noFill/>
                <a:round/>
                <a:headEnd/>
                <a:tailEnd/>
              </a:ln>
            </p:spPr>
            <p:txBody>
              <a:bodyPr/>
              <a:lstStyle/>
              <a:p>
                <a:endParaRPr lang="en-GB"/>
              </a:p>
            </p:txBody>
          </p:sp>
          <p:sp>
            <p:nvSpPr>
              <p:cNvPr id="272" name="Freeform 263"/>
              <p:cNvSpPr>
                <a:spLocks/>
              </p:cNvSpPr>
              <p:nvPr/>
            </p:nvSpPr>
            <p:spPr bwMode="auto">
              <a:xfrm>
                <a:off x="4232" y="1998"/>
                <a:ext cx="42" cy="108"/>
              </a:xfrm>
              <a:custGeom>
                <a:avLst/>
                <a:gdLst/>
                <a:ahLst/>
                <a:cxnLst>
                  <a:cxn ang="0">
                    <a:pos x="42" y="0"/>
                  </a:cxn>
                  <a:cxn ang="0">
                    <a:pos x="0" y="108"/>
                  </a:cxn>
                  <a:cxn ang="0">
                    <a:pos x="36" y="108"/>
                  </a:cxn>
                  <a:cxn ang="0">
                    <a:pos x="42" y="0"/>
                  </a:cxn>
                </a:cxnLst>
                <a:rect l="0" t="0" r="r" b="b"/>
                <a:pathLst>
                  <a:path w="42" h="108">
                    <a:moveTo>
                      <a:pt x="42" y="0"/>
                    </a:moveTo>
                    <a:lnTo>
                      <a:pt x="0" y="108"/>
                    </a:lnTo>
                    <a:lnTo>
                      <a:pt x="36" y="108"/>
                    </a:lnTo>
                    <a:lnTo>
                      <a:pt x="42" y="0"/>
                    </a:lnTo>
                    <a:close/>
                  </a:path>
                </a:pathLst>
              </a:custGeom>
              <a:solidFill>
                <a:srgbClr val="00A300"/>
              </a:solidFill>
              <a:ln w="9525">
                <a:noFill/>
                <a:round/>
                <a:headEnd/>
                <a:tailEnd/>
              </a:ln>
            </p:spPr>
            <p:txBody>
              <a:bodyPr/>
              <a:lstStyle/>
              <a:p>
                <a:endParaRPr lang="en-GB"/>
              </a:p>
            </p:txBody>
          </p:sp>
          <p:sp>
            <p:nvSpPr>
              <p:cNvPr id="273" name="Freeform 264"/>
              <p:cNvSpPr>
                <a:spLocks/>
              </p:cNvSpPr>
              <p:nvPr/>
            </p:nvSpPr>
            <p:spPr bwMode="auto">
              <a:xfrm>
                <a:off x="4214" y="1932"/>
                <a:ext cx="42" cy="174"/>
              </a:xfrm>
              <a:custGeom>
                <a:avLst/>
                <a:gdLst/>
                <a:ahLst/>
                <a:cxnLst>
                  <a:cxn ang="0">
                    <a:pos x="0" y="0"/>
                  </a:cxn>
                  <a:cxn ang="0">
                    <a:pos x="42" y="174"/>
                  </a:cxn>
                  <a:cxn ang="0">
                    <a:pos x="0" y="174"/>
                  </a:cxn>
                  <a:cxn ang="0">
                    <a:pos x="0" y="0"/>
                  </a:cxn>
                </a:cxnLst>
                <a:rect l="0" t="0" r="r" b="b"/>
                <a:pathLst>
                  <a:path w="42" h="174">
                    <a:moveTo>
                      <a:pt x="0" y="0"/>
                    </a:moveTo>
                    <a:lnTo>
                      <a:pt x="42" y="174"/>
                    </a:lnTo>
                    <a:lnTo>
                      <a:pt x="0" y="174"/>
                    </a:lnTo>
                    <a:lnTo>
                      <a:pt x="0" y="0"/>
                    </a:lnTo>
                    <a:close/>
                  </a:path>
                </a:pathLst>
              </a:custGeom>
              <a:solidFill>
                <a:srgbClr val="008000"/>
              </a:solidFill>
              <a:ln w="9525">
                <a:noFill/>
                <a:round/>
                <a:headEnd/>
                <a:tailEnd/>
              </a:ln>
            </p:spPr>
            <p:txBody>
              <a:bodyPr/>
              <a:lstStyle/>
              <a:p>
                <a:endParaRPr lang="en-GB"/>
              </a:p>
            </p:txBody>
          </p:sp>
          <p:sp>
            <p:nvSpPr>
              <p:cNvPr id="274" name="Freeform 265"/>
              <p:cNvSpPr>
                <a:spLocks/>
              </p:cNvSpPr>
              <p:nvPr/>
            </p:nvSpPr>
            <p:spPr bwMode="auto">
              <a:xfrm>
                <a:off x="4226" y="1902"/>
                <a:ext cx="24" cy="204"/>
              </a:xfrm>
              <a:custGeom>
                <a:avLst/>
                <a:gdLst/>
                <a:ahLst/>
                <a:cxnLst>
                  <a:cxn ang="0">
                    <a:pos x="6" y="0"/>
                  </a:cxn>
                  <a:cxn ang="0">
                    <a:pos x="0" y="204"/>
                  </a:cxn>
                  <a:cxn ang="0">
                    <a:pos x="24" y="198"/>
                  </a:cxn>
                  <a:cxn ang="0">
                    <a:pos x="6" y="0"/>
                  </a:cxn>
                </a:cxnLst>
                <a:rect l="0" t="0" r="r" b="b"/>
                <a:pathLst>
                  <a:path w="24" h="204">
                    <a:moveTo>
                      <a:pt x="6" y="0"/>
                    </a:moveTo>
                    <a:lnTo>
                      <a:pt x="0" y="204"/>
                    </a:lnTo>
                    <a:lnTo>
                      <a:pt x="24" y="198"/>
                    </a:lnTo>
                    <a:lnTo>
                      <a:pt x="6" y="0"/>
                    </a:lnTo>
                    <a:close/>
                  </a:path>
                </a:pathLst>
              </a:custGeom>
              <a:solidFill>
                <a:srgbClr val="00FF00"/>
              </a:solidFill>
              <a:ln w="9525">
                <a:noFill/>
                <a:round/>
                <a:headEnd/>
                <a:tailEnd/>
              </a:ln>
            </p:spPr>
            <p:txBody>
              <a:bodyPr/>
              <a:lstStyle/>
              <a:p>
                <a:endParaRPr lang="en-GB"/>
              </a:p>
            </p:txBody>
          </p:sp>
          <p:sp>
            <p:nvSpPr>
              <p:cNvPr id="275" name="Freeform 266"/>
              <p:cNvSpPr>
                <a:spLocks/>
              </p:cNvSpPr>
              <p:nvPr/>
            </p:nvSpPr>
            <p:spPr bwMode="auto">
              <a:xfrm>
                <a:off x="4172" y="1920"/>
                <a:ext cx="30" cy="186"/>
              </a:xfrm>
              <a:custGeom>
                <a:avLst/>
                <a:gdLst/>
                <a:ahLst/>
                <a:cxnLst>
                  <a:cxn ang="0">
                    <a:pos x="18" y="0"/>
                  </a:cxn>
                  <a:cxn ang="0">
                    <a:pos x="0" y="186"/>
                  </a:cxn>
                  <a:cxn ang="0">
                    <a:pos x="30" y="180"/>
                  </a:cxn>
                  <a:cxn ang="0">
                    <a:pos x="18" y="0"/>
                  </a:cxn>
                </a:cxnLst>
                <a:rect l="0" t="0" r="r" b="b"/>
                <a:pathLst>
                  <a:path w="30" h="186">
                    <a:moveTo>
                      <a:pt x="18" y="0"/>
                    </a:moveTo>
                    <a:lnTo>
                      <a:pt x="0" y="186"/>
                    </a:lnTo>
                    <a:lnTo>
                      <a:pt x="30" y="180"/>
                    </a:lnTo>
                    <a:lnTo>
                      <a:pt x="18" y="0"/>
                    </a:lnTo>
                    <a:close/>
                  </a:path>
                </a:pathLst>
              </a:custGeom>
              <a:solidFill>
                <a:srgbClr val="006000"/>
              </a:solidFill>
              <a:ln w="9525">
                <a:noFill/>
                <a:round/>
                <a:headEnd/>
                <a:tailEnd/>
              </a:ln>
            </p:spPr>
            <p:txBody>
              <a:bodyPr/>
              <a:lstStyle/>
              <a:p>
                <a:endParaRPr lang="en-GB"/>
              </a:p>
            </p:txBody>
          </p:sp>
          <p:sp>
            <p:nvSpPr>
              <p:cNvPr id="276" name="Freeform 267"/>
              <p:cNvSpPr>
                <a:spLocks/>
              </p:cNvSpPr>
              <p:nvPr/>
            </p:nvSpPr>
            <p:spPr bwMode="auto">
              <a:xfrm>
                <a:off x="4166" y="2004"/>
                <a:ext cx="42" cy="102"/>
              </a:xfrm>
              <a:custGeom>
                <a:avLst/>
                <a:gdLst/>
                <a:ahLst/>
                <a:cxnLst>
                  <a:cxn ang="0">
                    <a:pos x="0" y="0"/>
                  </a:cxn>
                  <a:cxn ang="0">
                    <a:pos x="42" y="102"/>
                  </a:cxn>
                  <a:cxn ang="0">
                    <a:pos x="6" y="102"/>
                  </a:cxn>
                  <a:cxn ang="0">
                    <a:pos x="0" y="0"/>
                  </a:cxn>
                </a:cxnLst>
                <a:rect l="0" t="0" r="r" b="b"/>
                <a:pathLst>
                  <a:path w="42" h="102">
                    <a:moveTo>
                      <a:pt x="0" y="0"/>
                    </a:moveTo>
                    <a:lnTo>
                      <a:pt x="42" y="102"/>
                    </a:lnTo>
                    <a:lnTo>
                      <a:pt x="6" y="102"/>
                    </a:lnTo>
                    <a:lnTo>
                      <a:pt x="0" y="0"/>
                    </a:lnTo>
                    <a:close/>
                  </a:path>
                </a:pathLst>
              </a:custGeom>
              <a:solidFill>
                <a:srgbClr val="00A300"/>
              </a:solidFill>
              <a:ln w="9525">
                <a:noFill/>
                <a:round/>
                <a:headEnd/>
                <a:tailEnd/>
              </a:ln>
            </p:spPr>
            <p:txBody>
              <a:bodyPr/>
              <a:lstStyle/>
              <a:p>
                <a:endParaRPr lang="en-GB"/>
              </a:p>
            </p:txBody>
          </p:sp>
          <p:sp>
            <p:nvSpPr>
              <p:cNvPr id="277" name="Freeform 268"/>
              <p:cNvSpPr>
                <a:spLocks/>
              </p:cNvSpPr>
              <p:nvPr/>
            </p:nvSpPr>
            <p:spPr bwMode="auto">
              <a:xfrm>
                <a:off x="4184" y="1938"/>
                <a:ext cx="42" cy="168"/>
              </a:xfrm>
              <a:custGeom>
                <a:avLst/>
                <a:gdLst/>
                <a:ahLst/>
                <a:cxnLst>
                  <a:cxn ang="0">
                    <a:pos x="42" y="0"/>
                  </a:cxn>
                  <a:cxn ang="0">
                    <a:pos x="0" y="168"/>
                  </a:cxn>
                  <a:cxn ang="0">
                    <a:pos x="42" y="168"/>
                  </a:cxn>
                  <a:cxn ang="0">
                    <a:pos x="42" y="0"/>
                  </a:cxn>
                </a:cxnLst>
                <a:rect l="0" t="0" r="r" b="b"/>
                <a:pathLst>
                  <a:path w="42" h="168">
                    <a:moveTo>
                      <a:pt x="42" y="0"/>
                    </a:moveTo>
                    <a:lnTo>
                      <a:pt x="0" y="168"/>
                    </a:lnTo>
                    <a:lnTo>
                      <a:pt x="42" y="168"/>
                    </a:lnTo>
                    <a:lnTo>
                      <a:pt x="42" y="0"/>
                    </a:lnTo>
                    <a:close/>
                  </a:path>
                </a:pathLst>
              </a:custGeom>
              <a:solidFill>
                <a:srgbClr val="008000"/>
              </a:solidFill>
              <a:ln w="9525">
                <a:noFill/>
                <a:round/>
                <a:headEnd/>
                <a:tailEnd/>
              </a:ln>
            </p:spPr>
            <p:txBody>
              <a:bodyPr/>
              <a:lstStyle/>
              <a:p>
                <a:endParaRPr lang="en-GB"/>
              </a:p>
            </p:txBody>
          </p:sp>
          <p:sp>
            <p:nvSpPr>
              <p:cNvPr id="278" name="Freeform 269"/>
              <p:cNvSpPr>
                <a:spLocks/>
              </p:cNvSpPr>
              <p:nvPr/>
            </p:nvSpPr>
            <p:spPr bwMode="auto">
              <a:xfrm>
                <a:off x="4190" y="1908"/>
                <a:ext cx="24" cy="198"/>
              </a:xfrm>
              <a:custGeom>
                <a:avLst/>
                <a:gdLst/>
                <a:ahLst/>
                <a:cxnLst>
                  <a:cxn ang="0">
                    <a:pos x="18" y="0"/>
                  </a:cxn>
                  <a:cxn ang="0">
                    <a:pos x="24" y="198"/>
                  </a:cxn>
                  <a:cxn ang="0">
                    <a:pos x="0" y="198"/>
                  </a:cxn>
                  <a:cxn ang="0">
                    <a:pos x="18" y="0"/>
                  </a:cxn>
                </a:cxnLst>
                <a:rect l="0" t="0" r="r" b="b"/>
                <a:pathLst>
                  <a:path w="24" h="198">
                    <a:moveTo>
                      <a:pt x="18" y="0"/>
                    </a:moveTo>
                    <a:lnTo>
                      <a:pt x="24" y="198"/>
                    </a:lnTo>
                    <a:lnTo>
                      <a:pt x="0" y="198"/>
                    </a:lnTo>
                    <a:lnTo>
                      <a:pt x="18" y="0"/>
                    </a:lnTo>
                    <a:close/>
                  </a:path>
                </a:pathLst>
              </a:custGeom>
              <a:solidFill>
                <a:srgbClr val="00FF00"/>
              </a:solidFill>
              <a:ln w="9525">
                <a:noFill/>
                <a:round/>
                <a:headEnd/>
                <a:tailEnd/>
              </a:ln>
            </p:spPr>
            <p:txBody>
              <a:bodyPr/>
              <a:lstStyle/>
              <a:p>
                <a:endParaRPr lang="en-GB"/>
              </a:p>
            </p:txBody>
          </p:sp>
          <p:sp>
            <p:nvSpPr>
              <p:cNvPr id="279" name="Freeform 270"/>
              <p:cNvSpPr>
                <a:spLocks/>
              </p:cNvSpPr>
              <p:nvPr/>
            </p:nvSpPr>
            <p:spPr bwMode="auto">
              <a:xfrm>
                <a:off x="4303" y="1926"/>
                <a:ext cx="36" cy="180"/>
              </a:xfrm>
              <a:custGeom>
                <a:avLst/>
                <a:gdLst/>
                <a:ahLst/>
                <a:cxnLst>
                  <a:cxn ang="0">
                    <a:pos x="18" y="0"/>
                  </a:cxn>
                  <a:cxn ang="0">
                    <a:pos x="0" y="180"/>
                  </a:cxn>
                  <a:cxn ang="0">
                    <a:pos x="36" y="180"/>
                  </a:cxn>
                  <a:cxn ang="0">
                    <a:pos x="18" y="0"/>
                  </a:cxn>
                </a:cxnLst>
                <a:rect l="0" t="0" r="r" b="b"/>
                <a:pathLst>
                  <a:path w="36" h="180">
                    <a:moveTo>
                      <a:pt x="18" y="0"/>
                    </a:moveTo>
                    <a:lnTo>
                      <a:pt x="0" y="180"/>
                    </a:lnTo>
                    <a:lnTo>
                      <a:pt x="36" y="180"/>
                    </a:lnTo>
                    <a:lnTo>
                      <a:pt x="18" y="0"/>
                    </a:lnTo>
                    <a:close/>
                  </a:path>
                </a:pathLst>
              </a:custGeom>
              <a:solidFill>
                <a:srgbClr val="006000"/>
              </a:solidFill>
              <a:ln w="9525">
                <a:noFill/>
                <a:round/>
                <a:headEnd/>
                <a:tailEnd/>
              </a:ln>
            </p:spPr>
            <p:txBody>
              <a:bodyPr/>
              <a:lstStyle/>
              <a:p>
                <a:endParaRPr lang="en-GB"/>
              </a:p>
            </p:txBody>
          </p:sp>
          <p:sp>
            <p:nvSpPr>
              <p:cNvPr id="280" name="Freeform 271"/>
              <p:cNvSpPr>
                <a:spLocks/>
              </p:cNvSpPr>
              <p:nvPr/>
            </p:nvSpPr>
            <p:spPr bwMode="auto">
              <a:xfrm>
                <a:off x="4321" y="1938"/>
                <a:ext cx="48" cy="174"/>
              </a:xfrm>
              <a:custGeom>
                <a:avLst/>
                <a:gdLst/>
                <a:ahLst/>
                <a:cxnLst>
                  <a:cxn ang="0">
                    <a:pos x="48" y="0"/>
                  </a:cxn>
                  <a:cxn ang="0">
                    <a:pos x="0" y="174"/>
                  </a:cxn>
                  <a:cxn ang="0">
                    <a:pos x="48" y="174"/>
                  </a:cxn>
                  <a:cxn ang="0">
                    <a:pos x="48" y="0"/>
                  </a:cxn>
                </a:cxnLst>
                <a:rect l="0" t="0" r="r" b="b"/>
                <a:pathLst>
                  <a:path w="48" h="174">
                    <a:moveTo>
                      <a:pt x="48" y="0"/>
                    </a:moveTo>
                    <a:lnTo>
                      <a:pt x="0" y="174"/>
                    </a:lnTo>
                    <a:lnTo>
                      <a:pt x="48" y="174"/>
                    </a:lnTo>
                    <a:lnTo>
                      <a:pt x="48" y="0"/>
                    </a:lnTo>
                    <a:close/>
                  </a:path>
                </a:pathLst>
              </a:custGeom>
              <a:solidFill>
                <a:srgbClr val="008000"/>
              </a:solidFill>
              <a:ln w="9525">
                <a:noFill/>
                <a:round/>
                <a:headEnd/>
                <a:tailEnd/>
              </a:ln>
            </p:spPr>
            <p:txBody>
              <a:bodyPr/>
              <a:lstStyle/>
              <a:p>
                <a:endParaRPr lang="en-GB"/>
              </a:p>
            </p:txBody>
          </p:sp>
          <p:sp>
            <p:nvSpPr>
              <p:cNvPr id="281" name="Freeform 272"/>
              <p:cNvSpPr>
                <a:spLocks/>
              </p:cNvSpPr>
              <p:nvPr/>
            </p:nvSpPr>
            <p:spPr bwMode="auto">
              <a:xfrm>
                <a:off x="4321" y="1908"/>
                <a:ext cx="30" cy="204"/>
              </a:xfrm>
              <a:custGeom>
                <a:avLst/>
                <a:gdLst/>
                <a:ahLst/>
                <a:cxnLst>
                  <a:cxn ang="0">
                    <a:pos x="24" y="0"/>
                  </a:cxn>
                  <a:cxn ang="0">
                    <a:pos x="30" y="204"/>
                  </a:cxn>
                  <a:cxn ang="0">
                    <a:pos x="0" y="204"/>
                  </a:cxn>
                  <a:cxn ang="0">
                    <a:pos x="24" y="0"/>
                  </a:cxn>
                </a:cxnLst>
                <a:rect l="0" t="0" r="r" b="b"/>
                <a:pathLst>
                  <a:path w="30" h="204">
                    <a:moveTo>
                      <a:pt x="24" y="0"/>
                    </a:moveTo>
                    <a:lnTo>
                      <a:pt x="30" y="204"/>
                    </a:lnTo>
                    <a:lnTo>
                      <a:pt x="0" y="204"/>
                    </a:lnTo>
                    <a:lnTo>
                      <a:pt x="24" y="0"/>
                    </a:lnTo>
                    <a:close/>
                  </a:path>
                </a:pathLst>
              </a:custGeom>
              <a:solidFill>
                <a:srgbClr val="00FF00"/>
              </a:solidFill>
              <a:ln w="9525">
                <a:noFill/>
                <a:round/>
                <a:headEnd/>
                <a:tailEnd/>
              </a:ln>
            </p:spPr>
            <p:txBody>
              <a:bodyPr/>
              <a:lstStyle/>
              <a:p>
                <a:endParaRPr lang="en-GB"/>
              </a:p>
            </p:txBody>
          </p:sp>
          <p:sp>
            <p:nvSpPr>
              <p:cNvPr id="282" name="Freeform 273"/>
              <p:cNvSpPr>
                <a:spLocks/>
              </p:cNvSpPr>
              <p:nvPr/>
            </p:nvSpPr>
            <p:spPr bwMode="auto">
              <a:xfrm>
                <a:off x="4411" y="1914"/>
                <a:ext cx="24" cy="186"/>
              </a:xfrm>
              <a:custGeom>
                <a:avLst/>
                <a:gdLst/>
                <a:ahLst/>
                <a:cxnLst>
                  <a:cxn ang="0">
                    <a:pos x="12" y="0"/>
                  </a:cxn>
                  <a:cxn ang="0">
                    <a:pos x="24" y="186"/>
                  </a:cxn>
                  <a:cxn ang="0">
                    <a:pos x="0" y="186"/>
                  </a:cxn>
                  <a:cxn ang="0">
                    <a:pos x="12" y="0"/>
                  </a:cxn>
                </a:cxnLst>
                <a:rect l="0" t="0" r="r" b="b"/>
                <a:pathLst>
                  <a:path w="24" h="186">
                    <a:moveTo>
                      <a:pt x="12" y="0"/>
                    </a:moveTo>
                    <a:lnTo>
                      <a:pt x="24" y="186"/>
                    </a:lnTo>
                    <a:lnTo>
                      <a:pt x="0" y="186"/>
                    </a:lnTo>
                    <a:lnTo>
                      <a:pt x="12" y="0"/>
                    </a:lnTo>
                    <a:close/>
                  </a:path>
                </a:pathLst>
              </a:custGeom>
              <a:solidFill>
                <a:srgbClr val="006000"/>
              </a:solidFill>
              <a:ln w="9525">
                <a:noFill/>
                <a:round/>
                <a:headEnd/>
                <a:tailEnd/>
              </a:ln>
            </p:spPr>
            <p:txBody>
              <a:bodyPr/>
              <a:lstStyle/>
              <a:p>
                <a:endParaRPr lang="en-GB"/>
              </a:p>
            </p:txBody>
          </p:sp>
          <p:sp>
            <p:nvSpPr>
              <p:cNvPr id="283" name="Freeform 274"/>
              <p:cNvSpPr>
                <a:spLocks/>
              </p:cNvSpPr>
              <p:nvPr/>
            </p:nvSpPr>
            <p:spPr bwMode="auto">
              <a:xfrm>
                <a:off x="4405" y="1998"/>
                <a:ext cx="36" cy="108"/>
              </a:xfrm>
              <a:custGeom>
                <a:avLst/>
                <a:gdLst/>
                <a:ahLst/>
                <a:cxnLst>
                  <a:cxn ang="0">
                    <a:pos x="36" y="0"/>
                  </a:cxn>
                  <a:cxn ang="0">
                    <a:pos x="0" y="108"/>
                  </a:cxn>
                  <a:cxn ang="0">
                    <a:pos x="30" y="108"/>
                  </a:cxn>
                  <a:cxn ang="0">
                    <a:pos x="36" y="0"/>
                  </a:cxn>
                </a:cxnLst>
                <a:rect l="0" t="0" r="r" b="b"/>
                <a:pathLst>
                  <a:path w="36" h="108">
                    <a:moveTo>
                      <a:pt x="36" y="0"/>
                    </a:moveTo>
                    <a:lnTo>
                      <a:pt x="0" y="108"/>
                    </a:lnTo>
                    <a:lnTo>
                      <a:pt x="30" y="108"/>
                    </a:lnTo>
                    <a:lnTo>
                      <a:pt x="36" y="0"/>
                    </a:lnTo>
                    <a:close/>
                  </a:path>
                </a:pathLst>
              </a:custGeom>
              <a:solidFill>
                <a:srgbClr val="00A300"/>
              </a:solidFill>
              <a:ln w="9525">
                <a:noFill/>
                <a:round/>
                <a:headEnd/>
                <a:tailEnd/>
              </a:ln>
            </p:spPr>
            <p:txBody>
              <a:bodyPr/>
              <a:lstStyle/>
              <a:p>
                <a:endParaRPr lang="en-GB"/>
              </a:p>
            </p:txBody>
          </p:sp>
          <p:sp>
            <p:nvSpPr>
              <p:cNvPr id="284" name="Freeform 275"/>
              <p:cNvSpPr>
                <a:spLocks/>
              </p:cNvSpPr>
              <p:nvPr/>
            </p:nvSpPr>
            <p:spPr bwMode="auto">
              <a:xfrm>
                <a:off x="4369" y="1896"/>
                <a:ext cx="42" cy="210"/>
              </a:xfrm>
              <a:custGeom>
                <a:avLst/>
                <a:gdLst/>
                <a:ahLst/>
                <a:cxnLst>
                  <a:cxn ang="0">
                    <a:pos x="18" y="0"/>
                  </a:cxn>
                  <a:cxn ang="0">
                    <a:pos x="0" y="210"/>
                  </a:cxn>
                  <a:cxn ang="0">
                    <a:pos x="42" y="210"/>
                  </a:cxn>
                  <a:cxn ang="0">
                    <a:pos x="18" y="0"/>
                  </a:cxn>
                </a:cxnLst>
                <a:rect l="0" t="0" r="r" b="b"/>
                <a:pathLst>
                  <a:path w="42" h="210">
                    <a:moveTo>
                      <a:pt x="18" y="0"/>
                    </a:moveTo>
                    <a:lnTo>
                      <a:pt x="0" y="210"/>
                    </a:lnTo>
                    <a:lnTo>
                      <a:pt x="42" y="210"/>
                    </a:lnTo>
                    <a:lnTo>
                      <a:pt x="18" y="0"/>
                    </a:lnTo>
                    <a:close/>
                  </a:path>
                </a:pathLst>
              </a:custGeom>
              <a:solidFill>
                <a:srgbClr val="008000"/>
              </a:solidFill>
              <a:ln w="9525">
                <a:noFill/>
                <a:round/>
                <a:headEnd/>
                <a:tailEnd/>
              </a:ln>
            </p:spPr>
            <p:txBody>
              <a:bodyPr/>
              <a:lstStyle/>
              <a:p>
                <a:endParaRPr lang="en-GB"/>
              </a:p>
            </p:txBody>
          </p:sp>
          <p:sp>
            <p:nvSpPr>
              <p:cNvPr id="285" name="Freeform 276"/>
              <p:cNvSpPr>
                <a:spLocks/>
              </p:cNvSpPr>
              <p:nvPr/>
            </p:nvSpPr>
            <p:spPr bwMode="auto">
              <a:xfrm>
                <a:off x="4393" y="1902"/>
                <a:ext cx="30" cy="198"/>
              </a:xfrm>
              <a:custGeom>
                <a:avLst/>
                <a:gdLst/>
                <a:ahLst/>
                <a:cxnLst>
                  <a:cxn ang="0">
                    <a:pos x="6" y="0"/>
                  </a:cxn>
                  <a:cxn ang="0">
                    <a:pos x="0" y="198"/>
                  </a:cxn>
                  <a:cxn ang="0">
                    <a:pos x="30" y="198"/>
                  </a:cxn>
                  <a:cxn ang="0">
                    <a:pos x="6" y="0"/>
                  </a:cxn>
                </a:cxnLst>
                <a:rect l="0" t="0" r="r" b="b"/>
                <a:pathLst>
                  <a:path w="30" h="198">
                    <a:moveTo>
                      <a:pt x="6" y="0"/>
                    </a:moveTo>
                    <a:lnTo>
                      <a:pt x="0" y="198"/>
                    </a:lnTo>
                    <a:lnTo>
                      <a:pt x="30" y="198"/>
                    </a:lnTo>
                    <a:lnTo>
                      <a:pt x="6" y="0"/>
                    </a:lnTo>
                    <a:close/>
                  </a:path>
                </a:pathLst>
              </a:custGeom>
              <a:solidFill>
                <a:srgbClr val="00FF00"/>
              </a:solidFill>
              <a:ln w="9525">
                <a:noFill/>
                <a:round/>
                <a:headEnd/>
                <a:tailEnd/>
              </a:ln>
            </p:spPr>
            <p:txBody>
              <a:bodyPr/>
              <a:lstStyle/>
              <a:p>
                <a:endParaRPr lang="en-GB"/>
              </a:p>
            </p:txBody>
          </p:sp>
          <p:sp>
            <p:nvSpPr>
              <p:cNvPr id="286" name="Rectangle 277"/>
              <p:cNvSpPr>
                <a:spLocks noChangeArrowheads="1"/>
              </p:cNvSpPr>
              <p:nvPr/>
            </p:nvSpPr>
            <p:spPr bwMode="auto">
              <a:xfrm>
                <a:off x="815" y="2106"/>
                <a:ext cx="6" cy="72"/>
              </a:xfrm>
              <a:prstGeom prst="rect">
                <a:avLst/>
              </a:prstGeom>
              <a:solidFill>
                <a:srgbClr val="000000"/>
              </a:solidFill>
              <a:ln w="9525">
                <a:noFill/>
                <a:miter lim="800000"/>
                <a:headEnd/>
                <a:tailEnd/>
              </a:ln>
            </p:spPr>
            <p:txBody>
              <a:bodyPr/>
              <a:lstStyle/>
              <a:p>
                <a:endParaRPr lang="en-GB"/>
              </a:p>
            </p:txBody>
          </p:sp>
        </p:grpSp>
        <p:sp>
          <p:nvSpPr>
            <p:cNvPr id="12" name="Freeform 278"/>
            <p:cNvSpPr>
              <a:spLocks/>
            </p:cNvSpPr>
            <p:nvPr/>
          </p:nvSpPr>
          <p:spPr bwMode="auto">
            <a:xfrm>
              <a:off x="3788" y="2907"/>
              <a:ext cx="35" cy="43"/>
            </a:xfrm>
            <a:custGeom>
              <a:avLst/>
              <a:gdLst/>
              <a:ahLst/>
              <a:cxnLst>
                <a:cxn ang="0">
                  <a:pos x="0" y="36"/>
                </a:cxn>
                <a:cxn ang="0">
                  <a:pos x="84" y="0"/>
                </a:cxn>
                <a:cxn ang="0">
                  <a:pos x="66" y="36"/>
                </a:cxn>
                <a:cxn ang="0">
                  <a:pos x="84" y="72"/>
                </a:cxn>
                <a:cxn ang="0">
                  <a:pos x="0" y="36"/>
                </a:cxn>
              </a:cxnLst>
              <a:rect l="0" t="0" r="r" b="b"/>
              <a:pathLst>
                <a:path w="84" h="72">
                  <a:moveTo>
                    <a:pt x="0" y="36"/>
                  </a:moveTo>
                  <a:lnTo>
                    <a:pt x="84" y="0"/>
                  </a:lnTo>
                  <a:lnTo>
                    <a:pt x="66" y="36"/>
                  </a:lnTo>
                  <a:lnTo>
                    <a:pt x="84" y="72"/>
                  </a:lnTo>
                  <a:lnTo>
                    <a:pt x="0" y="36"/>
                  </a:lnTo>
                  <a:close/>
                </a:path>
              </a:pathLst>
            </a:custGeom>
            <a:solidFill>
              <a:srgbClr val="000000"/>
            </a:solidFill>
            <a:ln w="9525">
              <a:noFill/>
              <a:round/>
              <a:headEnd/>
              <a:tailEnd/>
            </a:ln>
          </p:spPr>
          <p:txBody>
            <a:bodyPr/>
            <a:lstStyle/>
            <a:p>
              <a:endParaRPr lang="en-GB"/>
            </a:p>
          </p:txBody>
        </p:sp>
        <p:sp>
          <p:nvSpPr>
            <p:cNvPr id="13" name="Freeform 279"/>
            <p:cNvSpPr>
              <a:spLocks/>
            </p:cNvSpPr>
            <p:nvPr/>
          </p:nvSpPr>
          <p:spPr bwMode="auto">
            <a:xfrm>
              <a:off x="5321" y="2907"/>
              <a:ext cx="36" cy="43"/>
            </a:xfrm>
            <a:custGeom>
              <a:avLst/>
              <a:gdLst/>
              <a:ahLst/>
              <a:cxnLst>
                <a:cxn ang="0">
                  <a:pos x="84" y="36"/>
                </a:cxn>
                <a:cxn ang="0">
                  <a:pos x="0" y="72"/>
                </a:cxn>
                <a:cxn ang="0">
                  <a:pos x="18" y="36"/>
                </a:cxn>
                <a:cxn ang="0">
                  <a:pos x="0" y="0"/>
                </a:cxn>
                <a:cxn ang="0">
                  <a:pos x="84" y="36"/>
                </a:cxn>
              </a:cxnLst>
              <a:rect l="0" t="0" r="r" b="b"/>
              <a:pathLst>
                <a:path w="84" h="72">
                  <a:moveTo>
                    <a:pt x="84" y="36"/>
                  </a:moveTo>
                  <a:lnTo>
                    <a:pt x="0" y="72"/>
                  </a:lnTo>
                  <a:lnTo>
                    <a:pt x="18" y="36"/>
                  </a:lnTo>
                  <a:lnTo>
                    <a:pt x="0" y="0"/>
                  </a:lnTo>
                  <a:lnTo>
                    <a:pt x="84" y="36"/>
                  </a:lnTo>
                  <a:close/>
                </a:path>
              </a:pathLst>
            </a:custGeom>
            <a:solidFill>
              <a:srgbClr val="000000"/>
            </a:solidFill>
            <a:ln w="9525">
              <a:noFill/>
              <a:round/>
              <a:headEnd/>
              <a:tailEnd/>
            </a:ln>
          </p:spPr>
          <p:txBody>
            <a:bodyPr/>
            <a:lstStyle/>
            <a:p>
              <a:endParaRPr lang="en-GB"/>
            </a:p>
          </p:txBody>
        </p:sp>
        <p:sp>
          <p:nvSpPr>
            <p:cNvPr id="14" name="Line 280"/>
            <p:cNvSpPr>
              <a:spLocks noChangeShapeType="1"/>
            </p:cNvSpPr>
            <p:nvPr/>
          </p:nvSpPr>
          <p:spPr bwMode="auto">
            <a:xfrm>
              <a:off x="3788" y="2929"/>
              <a:ext cx="1533" cy="4"/>
            </a:xfrm>
            <a:prstGeom prst="line">
              <a:avLst/>
            </a:prstGeom>
            <a:noFill/>
            <a:ln w="0">
              <a:solidFill>
                <a:srgbClr val="000000"/>
              </a:solidFill>
              <a:round/>
              <a:headEnd/>
              <a:tailEnd/>
            </a:ln>
          </p:spPr>
          <p:txBody>
            <a:bodyPr/>
            <a:lstStyle/>
            <a:p>
              <a:endParaRPr lang="en-GB"/>
            </a:p>
          </p:txBody>
        </p:sp>
        <p:sp>
          <p:nvSpPr>
            <p:cNvPr id="15" name="Rectangle 281"/>
            <p:cNvSpPr>
              <a:spLocks noChangeArrowheads="1"/>
            </p:cNvSpPr>
            <p:nvPr/>
          </p:nvSpPr>
          <p:spPr bwMode="auto">
            <a:xfrm>
              <a:off x="4337" y="2164"/>
              <a:ext cx="779" cy="120"/>
            </a:xfrm>
            <a:prstGeom prst="rect">
              <a:avLst/>
            </a:prstGeom>
            <a:noFill/>
            <a:ln w="9525">
              <a:noFill/>
              <a:miter lim="800000"/>
              <a:headEnd/>
              <a:tailEnd/>
            </a:ln>
          </p:spPr>
          <p:txBody>
            <a:bodyPr wrap="none" lIns="0" tIns="0" rIns="0" bIns="0">
              <a:spAutoFit/>
            </a:bodyPr>
            <a:lstStyle/>
            <a:p>
              <a:pPr algn="ctr" defTabSz="969963" eaLnBrk="0" hangingPunct="0"/>
              <a:r>
                <a:rPr lang="en-GB" sz="1400" dirty="0">
                  <a:solidFill>
                    <a:schemeClr val="bg1"/>
                  </a:solidFill>
                  <a:cs typeface="Arial" charset="0"/>
                </a:rPr>
                <a:t>constant flux</a:t>
              </a:r>
              <a:r>
                <a:rPr lang="en-GB" sz="1400" dirty="0">
                  <a:cs typeface="Arial" charset="0"/>
                </a:rPr>
                <a:t> </a:t>
              </a:r>
              <a:r>
                <a:rPr lang="en-GB" sz="1400" dirty="0">
                  <a:solidFill>
                    <a:schemeClr val="bg1"/>
                  </a:solidFill>
                  <a:cs typeface="Arial" charset="0"/>
                </a:rPr>
                <a:t>layer</a:t>
              </a:r>
            </a:p>
          </p:txBody>
        </p:sp>
        <p:sp>
          <p:nvSpPr>
            <p:cNvPr id="16" name="Rectangle 282"/>
            <p:cNvSpPr>
              <a:spLocks noChangeArrowheads="1"/>
            </p:cNvSpPr>
            <p:nvPr/>
          </p:nvSpPr>
          <p:spPr bwMode="auto">
            <a:xfrm>
              <a:off x="4086" y="2715"/>
              <a:ext cx="977" cy="138"/>
            </a:xfrm>
            <a:prstGeom prst="rect">
              <a:avLst/>
            </a:prstGeom>
            <a:noFill/>
            <a:ln w="9525">
              <a:noFill/>
              <a:miter lim="800000"/>
              <a:headEnd/>
              <a:tailEnd/>
            </a:ln>
          </p:spPr>
          <p:txBody>
            <a:bodyPr wrap="none" lIns="0" tIns="0" rIns="0" bIns="0">
              <a:spAutoFit/>
            </a:bodyPr>
            <a:lstStyle/>
            <a:p>
              <a:pPr algn="ctr" defTabSz="969963" eaLnBrk="0" hangingPunct="0"/>
              <a:r>
                <a:rPr lang="en-GB" sz="1600">
                  <a:cs typeface="Arial" charset="0"/>
                </a:rPr>
                <a:t>fetch:height</a:t>
              </a:r>
              <a:r>
                <a:rPr lang="en-GB" sz="1600">
                  <a:solidFill>
                    <a:schemeClr val="bg1"/>
                  </a:solidFill>
                  <a:cs typeface="Arial" charset="0"/>
                </a:rPr>
                <a:t> </a:t>
              </a:r>
              <a:r>
                <a:rPr lang="en-GB" sz="1600">
                  <a:cs typeface="Arial" charset="0"/>
                </a:rPr>
                <a:t>= 100:1</a:t>
              </a:r>
            </a:p>
          </p:txBody>
        </p:sp>
        <p:sp>
          <p:nvSpPr>
            <p:cNvPr id="17" name="Line 283"/>
            <p:cNvSpPr>
              <a:spLocks noChangeShapeType="1"/>
            </p:cNvSpPr>
            <p:nvPr/>
          </p:nvSpPr>
          <p:spPr bwMode="auto">
            <a:xfrm flipV="1">
              <a:off x="3787" y="1849"/>
              <a:ext cx="0" cy="650"/>
            </a:xfrm>
            <a:prstGeom prst="line">
              <a:avLst/>
            </a:prstGeom>
            <a:noFill/>
            <a:ln w="9525">
              <a:solidFill>
                <a:schemeClr val="tx1"/>
              </a:solidFill>
              <a:round/>
              <a:headEnd/>
              <a:tailEnd type="triangle" w="med" len="med"/>
            </a:ln>
            <a:effectLst/>
          </p:spPr>
          <p:txBody>
            <a:bodyPr wrap="none" anchor="ctr"/>
            <a:lstStyle/>
            <a:p>
              <a:endParaRPr lang="en-GB"/>
            </a:p>
          </p:txBody>
        </p:sp>
        <p:sp>
          <p:nvSpPr>
            <p:cNvPr id="18" name="Line 284"/>
            <p:cNvSpPr>
              <a:spLocks noChangeShapeType="1"/>
            </p:cNvSpPr>
            <p:nvPr/>
          </p:nvSpPr>
          <p:spPr bwMode="auto">
            <a:xfrm>
              <a:off x="3787" y="2466"/>
              <a:ext cx="0" cy="512"/>
            </a:xfrm>
            <a:prstGeom prst="line">
              <a:avLst/>
            </a:prstGeom>
            <a:noFill/>
            <a:ln w="9525">
              <a:solidFill>
                <a:schemeClr val="tx1"/>
              </a:solidFill>
              <a:prstDash val="dash"/>
              <a:round/>
              <a:headEnd/>
              <a:tailEnd/>
            </a:ln>
            <a:effectLst/>
          </p:spPr>
          <p:txBody>
            <a:bodyPr wrap="none" anchor="ctr"/>
            <a:lstStyle/>
            <a:p>
              <a:endParaRPr lang="en-GB"/>
            </a:p>
          </p:txBody>
        </p:sp>
        <p:sp>
          <p:nvSpPr>
            <p:cNvPr id="19" name="Freeform 285"/>
            <p:cNvSpPr>
              <a:spLocks/>
            </p:cNvSpPr>
            <p:nvPr/>
          </p:nvSpPr>
          <p:spPr bwMode="auto">
            <a:xfrm>
              <a:off x="3798" y="1804"/>
              <a:ext cx="1452" cy="620"/>
            </a:xfrm>
            <a:custGeom>
              <a:avLst/>
              <a:gdLst/>
              <a:ahLst/>
              <a:cxnLst>
                <a:cxn ang="0">
                  <a:pos x="0" y="1044"/>
                </a:cxn>
                <a:cxn ang="0">
                  <a:pos x="1482" y="324"/>
                </a:cxn>
                <a:cxn ang="0">
                  <a:pos x="3408" y="0"/>
                </a:cxn>
              </a:cxnLst>
              <a:rect l="0" t="0" r="r" b="b"/>
              <a:pathLst>
                <a:path w="3408" h="1044">
                  <a:moveTo>
                    <a:pt x="0" y="1044"/>
                  </a:moveTo>
                  <a:cubicBezTo>
                    <a:pt x="247" y="924"/>
                    <a:pt x="914" y="498"/>
                    <a:pt x="1482" y="324"/>
                  </a:cubicBezTo>
                  <a:cubicBezTo>
                    <a:pt x="2040" y="72"/>
                    <a:pt x="3007" y="67"/>
                    <a:pt x="3408" y="0"/>
                  </a:cubicBezTo>
                </a:path>
              </a:pathLst>
            </a:custGeom>
            <a:noFill/>
            <a:ln w="28575" cap="flat" cmpd="sng">
              <a:solidFill>
                <a:srgbClr val="0000FF"/>
              </a:solidFill>
              <a:prstDash val="dash"/>
              <a:round/>
              <a:headEnd/>
              <a:tailEnd/>
            </a:ln>
            <a:effectLst/>
          </p:spPr>
          <p:txBody>
            <a:bodyPr wrap="none" anchor="ctr"/>
            <a:lstStyle/>
            <a:p>
              <a:endParaRPr lang="en-GB"/>
            </a:p>
          </p:txBody>
        </p:sp>
      </p:grpSp>
      <p:sp>
        <p:nvSpPr>
          <p:cNvPr id="287" name="Rectangle 4"/>
          <p:cNvSpPr>
            <a:spLocks noChangeArrowheads="1"/>
          </p:cNvSpPr>
          <p:nvPr/>
        </p:nvSpPr>
        <p:spPr bwMode="auto">
          <a:xfrm>
            <a:off x="142844" y="2428868"/>
            <a:ext cx="8002587" cy="3457575"/>
          </a:xfrm>
          <a:prstGeom prst="rect">
            <a:avLst/>
          </a:prstGeom>
          <a:noFill/>
          <a:ln w="9525">
            <a:noFill/>
            <a:miter lim="800000"/>
            <a:headEnd/>
            <a:tailEnd/>
          </a:ln>
          <a:effectLst/>
        </p:spPr>
        <p:txBody>
          <a:bodyPr/>
          <a:lstStyle/>
          <a:p>
            <a:pPr marL="342900" indent="-342900">
              <a:spcBef>
                <a:spcPct val="20000"/>
              </a:spcBef>
            </a:pPr>
            <a:endParaRPr lang="en-GB" sz="2400" i="1" dirty="0">
              <a:latin typeface="Verdana" pitchFamily="34" charset="0"/>
            </a:endParaRPr>
          </a:p>
          <a:p>
            <a:pPr marL="342900" indent="-342900">
              <a:spcBef>
                <a:spcPct val="20000"/>
              </a:spcBef>
            </a:pPr>
            <a:r>
              <a:rPr lang="en-GB" sz="2400" i="1" dirty="0">
                <a:latin typeface="Verdana" pitchFamily="34" charset="0"/>
              </a:rPr>
              <a:t>REQUIREMENTS:</a:t>
            </a:r>
          </a:p>
          <a:p>
            <a:pPr marL="342900" indent="-342900">
              <a:spcBef>
                <a:spcPct val="20000"/>
              </a:spcBef>
            </a:pPr>
            <a:endParaRPr lang="en-GB" sz="2400" i="1" dirty="0">
              <a:latin typeface="Verdana" pitchFamily="34" charset="0"/>
            </a:endParaRPr>
          </a:p>
          <a:p>
            <a:pPr marL="342900" indent="-342900">
              <a:spcBef>
                <a:spcPct val="20000"/>
              </a:spcBef>
              <a:buClr>
                <a:srgbClr val="FF0000"/>
              </a:buClr>
              <a:buFontTx/>
              <a:buChar char="•"/>
            </a:pPr>
            <a:r>
              <a:rPr lang="en-GB" sz="2400" i="1" dirty="0">
                <a:latin typeface="Verdana" pitchFamily="34" charset="0"/>
              </a:rPr>
              <a:t>Fully-forced convection</a:t>
            </a:r>
          </a:p>
          <a:p>
            <a:pPr marL="342900" indent="-342900">
              <a:spcBef>
                <a:spcPct val="20000"/>
              </a:spcBef>
              <a:buClr>
                <a:srgbClr val="FF0000"/>
              </a:buClr>
              <a:buFontTx/>
              <a:buChar char="•"/>
            </a:pPr>
            <a:r>
              <a:rPr lang="en-GB" sz="2400" i="1" dirty="0">
                <a:latin typeface="Verdana" pitchFamily="34" charset="0"/>
              </a:rPr>
              <a:t>Homogeneous, flat and uniform surface area (fetch) to investigate</a:t>
            </a:r>
          </a:p>
          <a:p>
            <a:pPr marL="342900" indent="-342900">
              <a:spcBef>
                <a:spcPct val="20000"/>
              </a:spcBef>
              <a:buClr>
                <a:srgbClr val="FF0000"/>
              </a:buClr>
              <a:buFontTx/>
              <a:buChar char="•"/>
            </a:pPr>
            <a:r>
              <a:rPr lang="en-GB" sz="2400" i="1" dirty="0">
                <a:latin typeface="Verdana" pitchFamily="34" charset="0"/>
              </a:rPr>
              <a:t>Assessment of atmospheric conditions for stability corrections</a:t>
            </a:r>
            <a:endParaRPr lang="en-GB" sz="2400" dirty="0">
              <a:latin typeface="Verdana" pitchFamily="34" charset="0"/>
            </a:endParaRPr>
          </a:p>
        </p:txBody>
      </p:sp>
    </p:spTree>
    <p:extLst>
      <p:ext uri="{BB962C8B-B14F-4D97-AF65-F5344CB8AC3E}">
        <p14:creationId xmlns:p14="http://schemas.microsoft.com/office/powerpoint/2010/main" val="1179879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bwMode="auto">
          <a:xfrm>
            <a:off x="0" y="0"/>
            <a:ext cx="9144000" cy="648512"/>
          </a:xfrm>
          <a:noFill/>
          <a:ln>
            <a:round/>
            <a:headEnd/>
            <a:tailEnd/>
          </a:ln>
        </p:spPr>
        <p:txBody>
          <a:bodyPr vert="horz" wrap="square" lIns="90000" tIns="46800" rIns="90000" bIns="46800" numCol="1" anchor="t" anchorCtr="0" compatLnSpc="1">
            <a:prstTxWarp prst="textNoShape">
              <a:avLst/>
            </a:prstTxWarp>
            <a:spAutoFit/>
          </a:bodyPr>
          <a:lstStyle/>
          <a:p>
            <a:pPr algn="ctr">
              <a:spcBef>
                <a:spcPts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cap="none" dirty="0" smtClean="0">
                <a:solidFill>
                  <a:schemeClr val="bg1"/>
                </a:solidFill>
                <a:ea typeface="+mn-ea"/>
                <a:cs typeface="Arial" pitchFamily="34" charset="0"/>
              </a:rPr>
              <a:t>5-Height System at Auchencorth Moss</a:t>
            </a:r>
          </a:p>
        </p:txBody>
      </p:sp>
      <p:pic>
        <p:nvPicPr>
          <p:cNvPr id="262147" name="Picture 3"/>
          <p:cNvPicPr>
            <a:picLocks noChangeAspect="1" noChangeArrowheads="1"/>
          </p:cNvPicPr>
          <p:nvPr/>
        </p:nvPicPr>
        <p:blipFill>
          <a:blip r:embed="rId3" cstate="print"/>
          <a:srcRect l="23695" r="24881"/>
          <a:stretch>
            <a:fillRect/>
          </a:stretch>
        </p:blipFill>
        <p:spPr bwMode="auto">
          <a:xfrm>
            <a:off x="0" y="836712"/>
            <a:ext cx="3960812" cy="5192527"/>
          </a:xfrm>
          <a:prstGeom prst="rect">
            <a:avLst/>
          </a:prstGeom>
          <a:noFill/>
          <a:ln w="9525">
            <a:noFill/>
            <a:round/>
            <a:headEnd/>
            <a:tailEnd/>
          </a:ln>
          <a:effectLst/>
        </p:spPr>
      </p:pic>
      <p:pic>
        <p:nvPicPr>
          <p:cNvPr id="262148" name="Picture 4" descr="tagcurves"/>
          <p:cNvPicPr>
            <a:picLocks noGrp="1" noChangeAspect="1" noChangeArrowheads="1"/>
          </p:cNvPicPr>
          <p:nvPr>
            <p:ph idx="1"/>
          </p:nvPr>
        </p:nvPicPr>
        <p:blipFill>
          <a:blip r:embed="rId4" cstate="print"/>
          <a:srcRect/>
          <a:stretch>
            <a:fillRect/>
          </a:stretch>
        </p:blipFill>
        <p:spPr bwMode="auto">
          <a:xfrm>
            <a:off x="4427984" y="844923"/>
            <a:ext cx="4067944" cy="5341214"/>
          </a:xfrm>
          <a:noFill/>
          <a:ln>
            <a:miter lim="800000"/>
            <a:headEnd/>
            <a:tailEnd/>
          </a:ln>
        </p:spPr>
      </p:pic>
    </p:spTree>
    <p:extLst>
      <p:ext uri="{BB962C8B-B14F-4D97-AF65-F5344CB8AC3E}">
        <p14:creationId xmlns:p14="http://schemas.microsoft.com/office/powerpoint/2010/main" val="1767967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GB"/>
          </a:p>
        </p:txBody>
      </p:sp>
      <p:sp>
        <p:nvSpPr>
          <p:cNvPr id="5" name="Text Placeholder 2"/>
          <p:cNvSpPr>
            <a:spLocks noGrp="1"/>
          </p:cNvSpPr>
          <p:nvPr>
            <p:ph type="body" sz="quarter" idx="12"/>
          </p:nvPr>
        </p:nvSpPr>
        <p:spPr>
          <a:xfrm>
            <a:off x="0" y="715043"/>
            <a:ext cx="9144000" cy="6127750"/>
          </a:xfrm>
        </p:spPr>
        <p:txBody>
          <a:bodyPr/>
          <a:lstStyle/>
          <a:p>
            <a:r>
              <a:rPr lang="en-GB" dirty="0" smtClean="0">
                <a:solidFill>
                  <a:schemeClr val="accent2">
                    <a:lumMod val="60000"/>
                    <a:lumOff val="40000"/>
                  </a:schemeClr>
                </a:solidFill>
              </a:rPr>
              <a:t>Some of the science and policy challenges outlined</a:t>
            </a:r>
          </a:p>
          <a:p>
            <a:r>
              <a:rPr lang="en-GB" dirty="0" smtClean="0"/>
              <a:t>NO</a:t>
            </a:r>
            <a:r>
              <a:rPr lang="en-GB" baseline="-25000" dirty="0" smtClean="0"/>
              <a:t>2</a:t>
            </a:r>
          </a:p>
          <a:p>
            <a:r>
              <a:rPr lang="en-GB" dirty="0" smtClean="0"/>
              <a:t>Examples </a:t>
            </a:r>
            <a:r>
              <a:rPr lang="en-GB" dirty="0" smtClean="0"/>
              <a:t>of flux methods applied at an EMEP </a:t>
            </a:r>
            <a:r>
              <a:rPr lang="en-GB" dirty="0" smtClean="0"/>
              <a:t>site</a:t>
            </a:r>
          </a:p>
          <a:p>
            <a:r>
              <a:rPr lang="en-GB" dirty="0" smtClean="0"/>
              <a:t>Wet deposition</a:t>
            </a:r>
          </a:p>
          <a:p>
            <a:r>
              <a:rPr lang="en-GB" dirty="0"/>
              <a:t>Site specific N </a:t>
            </a:r>
            <a:r>
              <a:rPr lang="en-GB" dirty="0" smtClean="0"/>
              <a:t>deposition</a:t>
            </a:r>
          </a:p>
          <a:p>
            <a:r>
              <a:rPr lang="en-GB" dirty="0" smtClean="0"/>
              <a:t>Ammonia </a:t>
            </a:r>
            <a:endParaRPr lang="en-GB" dirty="0" smtClean="0"/>
          </a:p>
          <a:p>
            <a:pPr marL="357188" indent="0">
              <a:buNone/>
            </a:pPr>
            <a:endParaRPr lang="en-GB" dirty="0"/>
          </a:p>
        </p:txBody>
      </p:sp>
    </p:spTree>
    <p:extLst>
      <p:ext uri="{BB962C8B-B14F-4D97-AF65-F5344CB8AC3E}">
        <p14:creationId xmlns:p14="http://schemas.microsoft.com/office/powerpoint/2010/main" val="3665332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The </a:t>
            </a:r>
            <a:r>
              <a:rPr lang="en-GB" dirty="0" smtClean="0"/>
              <a:t>COTAG </a:t>
            </a:r>
            <a:r>
              <a:rPr lang="en-GB" dirty="0" smtClean="0"/>
              <a:t>philosophy</a:t>
            </a:r>
            <a:endParaRPr lang="en-GB" dirty="0"/>
          </a:p>
        </p:txBody>
      </p:sp>
      <p:sp>
        <p:nvSpPr>
          <p:cNvPr id="4" name="Text Placeholder 3"/>
          <p:cNvSpPr>
            <a:spLocks noGrp="1"/>
          </p:cNvSpPr>
          <p:nvPr>
            <p:ph type="body" sz="quarter" idx="12"/>
          </p:nvPr>
        </p:nvSpPr>
        <p:spPr/>
        <p:txBody>
          <a:bodyPr>
            <a:normAutofit/>
          </a:bodyPr>
          <a:lstStyle/>
          <a:p>
            <a:r>
              <a:rPr lang="en-GB" dirty="0" smtClean="0"/>
              <a:t>Conditional Time Average Gradient (COTAG) system</a:t>
            </a:r>
          </a:p>
          <a:p>
            <a:r>
              <a:rPr lang="en-GB" dirty="0" smtClean="0"/>
              <a:t>For cost-efficient (semi-)continuous flux measurement</a:t>
            </a:r>
          </a:p>
          <a:p>
            <a:pPr lvl="1"/>
            <a:r>
              <a:rPr lang="en-GB" dirty="0" smtClean="0"/>
              <a:t>Avoid online sampling techniques </a:t>
            </a:r>
          </a:p>
          <a:p>
            <a:pPr lvl="1"/>
            <a:r>
              <a:rPr lang="en-GB" dirty="0" smtClean="0"/>
              <a:t>Reduce number of chemical analyses</a:t>
            </a:r>
          </a:p>
          <a:p>
            <a:pPr>
              <a:buFont typeface="Wingdings"/>
              <a:buChar char="à"/>
            </a:pPr>
            <a:r>
              <a:rPr lang="en-GB" dirty="0" smtClean="0">
                <a:sym typeface="Wingdings" pitchFamily="2" charset="2"/>
              </a:rPr>
              <a:t>Measure time-averaged gradients, coupled to average turbulence and stability correction</a:t>
            </a:r>
          </a:p>
          <a:p>
            <a:pPr lvl="1">
              <a:buFont typeface="Wingdings"/>
              <a:buChar char="à"/>
            </a:pPr>
            <a:r>
              <a:rPr lang="en-GB" dirty="0" smtClean="0">
                <a:sym typeface="Wingdings" pitchFamily="2" charset="2"/>
              </a:rPr>
              <a:t>Time average gradient system already successfully applied in the UK (Famulari </a:t>
            </a:r>
            <a:r>
              <a:rPr lang="en-GB" i="1" dirty="0" smtClean="0">
                <a:sym typeface="Wingdings" pitchFamily="2" charset="2"/>
              </a:rPr>
              <a:t>et al</a:t>
            </a:r>
            <a:r>
              <a:rPr lang="en-GB" dirty="0" smtClean="0">
                <a:sym typeface="Wingdings" pitchFamily="2" charset="2"/>
              </a:rPr>
              <a:t>. 2010)	</a:t>
            </a:r>
          </a:p>
        </p:txBody>
      </p:sp>
      <p:sp>
        <p:nvSpPr>
          <p:cNvPr id="5" name="Text Placeholder 4"/>
          <p:cNvSpPr>
            <a:spLocks noGrp="1"/>
          </p:cNvSpPr>
          <p:nvPr>
            <p:ph type="body" sz="quarter" idx="13"/>
          </p:nvPr>
        </p:nvSpPr>
        <p:spPr>
          <a:xfrm>
            <a:off x="2051720" y="6309320"/>
            <a:ext cx="4824536" cy="432048"/>
          </a:xfrm>
        </p:spPr>
        <p:txBody>
          <a:bodyPr>
            <a:noAutofit/>
          </a:bodyPr>
          <a:lstStyle/>
          <a:p>
            <a:r>
              <a:rPr lang="en-GB" sz="1500" dirty="0" smtClean="0"/>
              <a:t>Famulari </a:t>
            </a:r>
            <a:r>
              <a:rPr lang="en-GB" sz="1500" i="1" dirty="0" smtClean="0"/>
              <a:t>et al. </a:t>
            </a:r>
            <a:r>
              <a:rPr lang="en-GB" sz="1500" dirty="0" smtClean="0"/>
              <a:t>2010 Development of a low-cost system for measuring conditional time-averaged gradients of SO2 and NH3 </a:t>
            </a:r>
            <a:r>
              <a:rPr lang="en-GB" sz="1500" i="1" dirty="0" smtClean="0"/>
              <a:t>Environmental Monitoring and Assessment</a:t>
            </a:r>
            <a:r>
              <a:rPr lang="en-GB" sz="1500" dirty="0" smtClean="0"/>
              <a:t>, 161. 11-27</a:t>
            </a:r>
            <a:endParaRPr lang="en-GB" sz="1500" i="1" dirty="0"/>
          </a:p>
        </p:txBody>
      </p:sp>
    </p:spTree>
    <p:extLst>
      <p:ext uri="{BB962C8B-B14F-4D97-AF65-F5344CB8AC3E}">
        <p14:creationId xmlns:p14="http://schemas.microsoft.com/office/powerpoint/2010/main" val="157724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500"/>
                                        <p:tgtEl>
                                          <p:spTgt spid="4">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down)">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ext Box 2"/>
          <p:cNvSpPr txBox="1">
            <a:spLocks noChangeArrowheads="1"/>
          </p:cNvSpPr>
          <p:nvPr/>
        </p:nvSpPr>
        <p:spPr bwMode="auto">
          <a:xfrm>
            <a:off x="5795963" y="5949950"/>
            <a:ext cx="838200" cy="234950"/>
          </a:xfrm>
          <a:prstGeom prst="rect">
            <a:avLst/>
          </a:prstGeom>
          <a:solidFill>
            <a:srgbClr val="FFFFFF"/>
          </a:solidFill>
          <a:ln w="9525">
            <a:noFill/>
            <a:miter lim="800000"/>
            <a:headEnd/>
            <a:tailEnd/>
          </a:ln>
        </p:spPr>
        <p:txBody>
          <a:bodyPr/>
          <a:lstStyle/>
          <a:p>
            <a:r>
              <a:rPr lang="en-GB" sz="1000">
                <a:latin typeface="Verdana" pitchFamily="34" charset="0"/>
                <a:cs typeface="Arial" charset="0"/>
              </a:rPr>
              <a:t>AIR INLET</a:t>
            </a:r>
            <a:endParaRPr lang="en-GB">
              <a:latin typeface="Verdana" pitchFamily="34" charset="0"/>
              <a:cs typeface="Arial" charset="0"/>
            </a:endParaRPr>
          </a:p>
        </p:txBody>
      </p:sp>
      <p:sp>
        <p:nvSpPr>
          <p:cNvPr id="272387" name="Oval 3"/>
          <p:cNvSpPr>
            <a:spLocks noChangeArrowheads="1"/>
          </p:cNvSpPr>
          <p:nvPr/>
        </p:nvSpPr>
        <p:spPr bwMode="auto">
          <a:xfrm>
            <a:off x="5019675" y="741363"/>
            <a:ext cx="2514600" cy="5884862"/>
          </a:xfrm>
          <a:prstGeom prst="ellipse">
            <a:avLst/>
          </a:prstGeom>
          <a:noFill/>
          <a:ln w="12700">
            <a:solidFill>
              <a:srgbClr val="000000"/>
            </a:solidFill>
            <a:round/>
            <a:headEnd/>
            <a:tailEnd/>
          </a:ln>
        </p:spPr>
        <p:txBody>
          <a:bodyPr/>
          <a:lstStyle/>
          <a:p>
            <a:endParaRPr lang="en-GB"/>
          </a:p>
        </p:txBody>
      </p:sp>
      <p:sp>
        <p:nvSpPr>
          <p:cNvPr id="272388" name="Rectangle 4"/>
          <p:cNvSpPr>
            <a:spLocks noGrp="1" noChangeArrowheads="1"/>
          </p:cNvSpPr>
          <p:nvPr>
            <p:ph type="title"/>
          </p:nvPr>
        </p:nvSpPr>
        <p:spPr bwMode="auto">
          <a:xfrm>
            <a:off x="106362" y="44624"/>
            <a:ext cx="9037637" cy="1207914"/>
          </a:xfrm>
          <a:noFill/>
          <a:ln>
            <a:miter lim="800000"/>
            <a:headEnd/>
            <a:tailEnd/>
          </a:ln>
        </p:spPr>
        <p:txBody>
          <a:bodyPr vert="horz" wrap="square" lIns="91440" tIns="45720" rIns="91440" bIns="45720" numCol="1" anchor="t" anchorCtr="0" compatLnSpc="1">
            <a:prstTxWarp prst="textNoShape">
              <a:avLst/>
            </a:prstTxWarp>
          </a:bodyPr>
          <a:lstStyle/>
          <a:p>
            <a:pPr>
              <a:spcBef>
                <a:spcPts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cap="none" dirty="0" smtClean="0">
                <a:solidFill>
                  <a:schemeClr val="bg1"/>
                </a:solidFill>
                <a:ea typeface="+mn-ea"/>
                <a:cs typeface="Arial" pitchFamily="34" charset="0"/>
              </a:rPr>
              <a:t>Conditional Time Averaged Gradient (COTAG)</a:t>
            </a:r>
            <a:endParaRPr lang="en-GB" sz="2800" cap="none" dirty="0" smtClean="0">
              <a:solidFill>
                <a:schemeClr val="bg1"/>
              </a:solidFill>
              <a:ea typeface="+mn-ea"/>
              <a:cs typeface="Arial" pitchFamily="34" charset="0"/>
            </a:endParaRPr>
          </a:p>
        </p:txBody>
      </p:sp>
      <p:sp>
        <p:nvSpPr>
          <p:cNvPr id="272389" name="Text Box 5"/>
          <p:cNvSpPr txBox="1">
            <a:spLocks noChangeArrowheads="1"/>
          </p:cNvSpPr>
          <p:nvPr/>
        </p:nvSpPr>
        <p:spPr bwMode="auto">
          <a:xfrm>
            <a:off x="250825" y="2492896"/>
            <a:ext cx="3600450" cy="3444875"/>
          </a:xfrm>
          <a:prstGeom prst="rect">
            <a:avLst/>
          </a:prstGeom>
          <a:noFill/>
          <a:ln w="9525">
            <a:noFill/>
            <a:miter lim="800000"/>
            <a:headEnd/>
            <a:tailEnd/>
          </a:ln>
          <a:effectLst/>
        </p:spPr>
        <p:txBody>
          <a:bodyPr>
            <a:spAutoFit/>
          </a:bodyPr>
          <a:lstStyle/>
          <a:p>
            <a:pPr>
              <a:spcBef>
                <a:spcPct val="50000"/>
              </a:spcBef>
            </a:pPr>
            <a:r>
              <a:rPr lang="en-GB" sz="2000" dirty="0">
                <a:latin typeface="Verdana" pitchFamily="34" charset="0"/>
                <a:cs typeface="Arial" charset="0"/>
              </a:rPr>
              <a:t>Data-logger program calculates on line stability parameters and sends power to relay if window of neutrality is fulfilled</a:t>
            </a:r>
          </a:p>
          <a:p>
            <a:pPr>
              <a:spcBef>
                <a:spcPct val="50000"/>
              </a:spcBef>
            </a:pPr>
            <a:endParaRPr lang="en-GB" sz="2000" dirty="0">
              <a:latin typeface="Verdana" pitchFamily="34" charset="0"/>
              <a:cs typeface="Arial" charset="0"/>
            </a:endParaRPr>
          </a:p>
          <a:p>
            <a:pPr>
              <a:spcBef>
                <a:spcPct val="50000"/>
              </a:spcBef>
            </a:pPr>
            <a:r>
              <a:rPr lang="en-GB" sz="2000" dirty="0">
                <a:solidFill>
                  <a:srgbClr val="FF0000"/>
                </a:solidFill>
                <a:latin typeface="Verdana" pitchFamily="34" charset="0"/>
                <a:cs typeface="Arial" charset="0"/>
              </a:rPr>
              <a:t>DELTA</a:t>
            </a:r>
            <a:r>
              <a:rPr lang="en-GB" sz="2000" dirty="0">
                <a:latin typeface="Verdana" pitchFamily="34" charset="0"/>
                <a:cs typeface="Arial" charset="0"/>
              </a:rPr>
              <a:t> system samples: denuders and filters to sample gases and particles </a:t>
            </a:r>
          </a:p>
        </p:txBody>
      </p:sp>
      <p:sp>
        <p:nvSpPr>
          <p:cNvPr id="272390" name="AutoShape 6"/>
          <p:cNvSpPr>
            <a:spLocks noChangeArrowheads="1"/>
          </p:cNvSpPr>
          <p:nvPr/>
        </p:nvSpPr>
        <p:spPr bwMode="auto">
          <a:xfrm>
            <a:off x="7586663" y="1096963"/>
            <a:ext cx="61912" cy="5289550"/>
          </a:xfrm>
          <a:prstGeom prst="can">
            <a:avLst>
              <a:gd name="adj" fmla="val 45092"/>
            </a:avLst>
          </a:prstGeom>
          <a:solidFill>
            <a:srgbClr val="FFFFFF"/>
          </a:solidFill>
          <a:ln w="9525">
            <a:solidFill>
              <a:srgbClr val="000000"/>
            </a:solidFill>
            <a:round/>
            <a:headEnd/>
            <a:tailEnd/>
          </a:ln>
        </p:spPr>
        <p:txBody>
          <a:bodyPr/>
          <a:lstStyle/>
          <a:p>
            <a:endParaRPr lang="en-GB"/>
          </a:p>
        </p:txBody>
      </p:sp>
      <p:grpSp>
        <p:nvGrpSpPr>
          <p:cNvPr id="2" name="Group 7"/>
          <p:cNvGrpSpPr>
            <a:grpSpLocks/>
          </p:cNvGrpSpPr>
          <p:nvPr/>
        </p:nvGrpSpPr>
        <p:grpSpPr bwMode="auto">
          <a:xfrm>
            <a:off x="7586663" y="1028700"/>
            <a:ext cx="1260475" cy="5041900"/>
            <a:chOff x="5580" y="1275"/>
            <a:chExt cx="3600" cy="13380"/>
          </a:xfrm>
        </p:grpSpPr>
        <p:sp>
          <p:nvSpPr>
            <p:cNvPr id="272392" name="AutoShape 8"/>
            <p:cNvSpPr>
              <a:spLocks noChangeArrowheads="1"/>
            </p:cNvSpPr>
            <p:nvPr/>
          </p:nvSpPr>
          <p:spPr bwMode="auto">
            <a:xfrm rot="5400000">
              <a:off x="7335" y="329"/>
              <a:ext cx="180" cy="3511"/>
            </a:xfrm>
            <a:prstGeom prst="can">
              <a:avLst>
                <a:gd name="adj" fmla="val 71611"/>
              </a:avLst>
            </a:prstGeom>
            <a:solidFill>
              <a:srgbClr val="FFFFFF"/>
            </a:solidFill>
            <a:ln w="9525">
              <a:solidFill>
                <a:srgbClr val="000000"/>
              </a:solidFill>
              <a:round/>
              <a:headEnd/>
              <a:tailEnd/>
            </a:ln>
          </p:spPr>
          <p:txBody>
            <a:bodyPr/>
            <a:lstStyle/>
            <a:p>
              <a:endParaRPr lang="en-GB"/>
            </a:p>
          </p:txBody>
        </p:sp>
        <p:grpSp>
          <p:nvGrpSpPr>
            <p:cNvPr id="3" name="Group 9"/>
            <p:cNvGrpSpPr>
              <a:grpSpLocks/>
            </p:cNvGrpSpPr>
            <p:nvPr/>
          </p:nvGrpSpPr>
          <p:grpSpPr bwMode="auto">
            <a:xfrm>
              <a:off x="5580" y="7395"/>
              <a:ext cx="3600" cy="2160"/>
              <a:chOff x="5580" y="7395"/>
              <a:chExt cx="3600" cy="2160"/>
            </a:xfrm>
          </p:grpSpPr>
          <p:sp>
            <p:nvSpPr>
              <p:cNvPr id="272394" name="AutoShape 10"/>
              <p:cNvSpPr>
                <a:spLocks noChangeArrowheads="1"/>
              </p:cNvSpPr>
              <p:nvPr/>
            </p:nvSpPr>
            <p:spPr bwMode="auto">
              <a:xfrm>
                <a:off x="8640" y="9195"/>
                <a:ext cx="180" cy="360"/>
              </a:xfrm>
              <a:prstGeom prst="can">
                <a:avLst>
                  <a:gd name="adj" fmla="val 50000"/>
                </a:avLst>
              </a:prstGeom>
              <a:solidFill>
                <a:srgbClr val="FFFFFF"/>
              </a:solidFill>
              <a:ln w="9525">
                <a:solidFill>
                  <a:srgbClr val="000000"/>
                </a:solidFill>
                <a:round/>
                <a:headEnd/>
                <a:tailEnd/>
              </a:ln>
            </p:spPr>
            <p:txBody>
              <a:bodyPr/>
              <a:lstStyle/>
              <a:p>
                <a:endParaRPr lang="en-GB"/>
              </a:p>
            </p:txBody>
          </p:sp>
          <p:sp>
            <p:nvSpPr>
              <p:cNvPr id="272395" name="AutoShape 11"/>
              <p:cNvSpPr>
                <a:spLocks noChangeArrowheads="1"/>
              </p:cNvSpPr>
              <p:nvPr/>
            </p:nvSpPr>
            <p:spPr bwMode="auto">
              <a:xfrm rot="5400000">
                <a:off x="7335" y="6809"/>
                <a:ext cx="180" cy="3511"/>
              </a:xfrm>
              <a:prstGeom prst="can">
                <a:avLst>
                  <a:gd name="adj" fmla="val 71611"/>
                </a:avLst>
              </a:prstGeom>
              <a:solidFill>
                <a:srgbClr val="FFFFFF"/>
              </a:solidFill>
              <a:ln w="9525">
                <a:solidFill>
                  <a:srgbClr val="000000"/>
                </a:solidFill>
                <a:round/>
                <a:headEnd/>
                <a:tailEnd/>
              </a:ln>
            </p:spPr>
            <p:txBody>
              <a:bodyPr/>
              <a:lstStyle/>
              <a:p>
                <a:endParaRPr lang="en-GB"/>
              </a:p>
            </p:txBody>
          </p:sp>
          <p:sp>
            <p:nvSpPr>
              <p:cNvPr id="272396" name="AutoShape 12"/>
              <p:cNvSpPr>
                <a:spLocks noChangeArrowheads="1"/>
              </p:cNvSpPr>
              <p:nvPr/>
            </p:nvSpPr>
            <p:spPr bwMode="auto">
              <a:xfrm>
                <a:off x="8460" y="7755"/>
                <a:ext cx="541" cy="1619"/>
              </a:xfrm>
              <a:prstGeom prst="can">
                <a:avLst>
                  <a:gd name="adj" fmla="val 31880"/>
                </a:avLst>
              </a:prstGeom>
              <a:solidFill>
                <a:srgbClr val="FFFFFF"/>
              </a:solidFill>
              <a:ln w="9525">
                <a:solidFill>
                  <a:srgbClr val="000000"/>
                </a:solidFill>
                <a:round/>
                <a:headEnd/>
                <a:tailEnd/>
              </a:ln>
            </p:spPr>
            <p:txBody>
              <a:bodyPr/>
              <a:lstStyle/>
              <a:p>
                <a:endParaRPr lang="en-GB"/>
              </a:p>
            </p:txBody>
          </p:sp>
          <p:sp>
            <p:nvSpPr>
              <p:cNvPr id="272397" name="Freeform 13"/>
              <p:cNvSpPr>
                <a:spLocks/>
              </p:cNvSpPr>
              <p:nvPr/>
            </p:nvSpPr>
            <p:spPr bwMode="auto">
              <a:xfrm>
                <a:off x="5580" y="7395"/>
                <a:ext cx="3240" cy="360"/>
              </a:xfrm>
              <a:custGeom>
                <a:avLst/>
                <a:gdLst/>
                <a:ahLst/>
                <a:cxnLst>
                  <a:cxn ang="0">
                    <a:pos x="3600" y="1080"/>
                  </a:cxn>
                  <a:cxn ang="0">
                    <a:pos x="3060" y="180"/>
                  </a:cxn>
                  <a:cxn ang="0">
                    <a:pos x="0" y="0"/>
                  </a:cxn>
                </a:cxnLst>
                <a:rect l="0" t="0" r="r" b="b"/>
                <a:pathLst>
                  <a:path w="3660" h="1080">
                    <a:moveTo>
                      <a:pt x="3600" y="1080"/>
                    </a:moveTo>
                    <a:cubicBezTo>
                      <a:pt x="3630" y="720"/>
                      <a:pt x="3660" y="360"/>
                      <a:pt x="3060" y="180"/>
                    </a:cubicBezTo>
                    <a:cubicBezTo>
                      <a:pt x="2460" y="0"/>
                      <a:pt x="1230" y="0"/>
                      <a:pt x="0" y="0"/>
                    </a:cubicBezTo>
                  </a:path>
                </a:pathLst>
              </a:custGeom>
              <a:noFill/>
              <a:ln w="38100">
                <a:solidFill>
                  <a:srgbClr val="C0C0C0"/>
                </a:solidFill>
                <a:round/>
                <a:headEnd/>
                <a:tailEnd/>
              </a:ln>
            </p:spPr>
            <p:txBody>
              <a:bodyPr/>
              <a:lstStyle/>
              <a:p>
                <a:endParaRPr lang="en-GB"/>
              </a:p>
            </p:txBody>
          </p:sp>
        </p:grpSp>
        <p:grpSp>
          <p:nvGrpSpPr>
            <p:cNvPr id="4" name="Group 14"/>
            <p:cNvGrpSpPr>
              <a:grpSpLocks/>
            </p:cNvGrpSpPr>
            <p:nvPr/>
          </p:nvGrpSpPr>
          <p:grpSpPr bwMode="auto">
            <a:xfrm>
              <a:off x="5760" y="1275"/>
              <a:ext cx="3240" cy="1980"/>
              <a:chOff x="5760" y="1275"/>
              <a:chExt cx="3242" cy="1980"/>
            </a:xfrm>
          </p:grpSpPr>
          <p:sp>
            <p:nvSpPr>
              <p:cNvPr id="272399" name="AutoShape 15"/>
              <p:cNvSpPr>
                <a:spLocks noChangeArrowheads="1"/>
              </p:cNvSpPr>
              <p:nvPr/>
            </p:nvSpPr>
            <p:spPr bwMode="auto">
              <a:xfrm>
                <a:off x="8640" y="2895"/>
                <a:ext cx="180" cy="360"/>
              </a:xfrm>
              <a:prstGeom prst="can">
                <a:avLst>
                  <a:gd name="adj" fmla="val 50000"/>
                </a:avLst>
              </a:prstGeom>
              <a:solidFill>
                <a:srgbClr val="FFFFFF"/>
              </a:solidFill>
              <a:ln w="9525">
                <a:solidFill>
                  <a:srgbClr val="000000"/>
                </a:solidFill>
                <a:round/>
                <a:headEnd/>
                <a:tailEnd/>
              </a:ln>
            </p:spPr>
            <p:txBody>
              <a:bodyPr/>
              <a:lstStyle/>
              <a:p>
                <a:endParaRPr lang="en-GB"/>
              </a:p>
            </p:txBody>
          </p:sp>
          <p:sp>
            <p:nvSpPr>
              <p:cNvPr id="272400" name="AutoShape 16"/>
              <p:cNvSpPr>
                <a:spLocks noChangeArrowheads="1"/>
              </p:cNvSpPr>
              <p:nvPr/>
            </p:nvSpPr>
            <p:spPr bwMode="auto">
              <a:xfrm>
                <a:off x="8460" y="1455"/>
                <a:ext cx="542" cy="1619"/>
              </a:xfrm>
              <a:prstGeom prst="can">
                <a:avLst>
                  <a:gd name="adj" fmla="val 31821"/>
                </a:avLst>
              </a:prstGeom>
              <a:solidFill>
                <a:srgbClr val="FFFFFF"/>
              </a:solidFill>
              <a:ln w="9525">
                <a:solidFill>
                  <a:srgbClr val="000000"/>
                </a:solidFill>
                <a:round/>
                <a:headEnd/>
                <a:tailEnd/>
              </a:ln>
            </p:spPr>
            <p:txBody>
              <a:bodyPr/>
              <a:lstStyle/>
              <a:p>
                <a:endParaRPr lang="en-GB"/>
              </a:p>
            </p:txBody>
          </p:sp>
          <p:sp>
            <p:nvSpPr>
              <p:cNvPr id="272401" name="Freeform 17"/>
              <p:cNvSpPr>
                <a:spLocks/>
              </p:cNvSpPr>
              <p:nvPr/>
            </p:nvSpPr>
            <p:spPr bwMode="auto">
              <a:xfrm rot="-486258">
                <a:off x="5760" y="1275"/>
                <a:ext cx="3060" cy="540"/>
              </a:xfrm>
              <a:custGeom>
                <a:avLst/>
                <a:gdLst/>
                <a:ahLst/>
                <a:cxnLst>
                  <a:cxn ang="0">
                    <a:pos x="3600" y="1080"/>
                  </a:cxn>
                  <a:cxn ang="0">
                    <a:pos x="3060" y="180"/>
                  </a:cxn>
                  <a:cxn ang="0">
                    <a:pos x="0" y="0"/>
                  </a:cxn>
                </a:cxnLst>
                <a:rect l="0" t="0" r="r" b="b"/>
                <a:pathLst>
                  <a:path w="3660" h="1080">
                    <a:moveTo>
                      <a:pt x="3600" y="1080"/>
                    </a:moveTo>
                    <a:cubicBezTo>
                      <a:pt x="3630" y="720"/>
                      <a:pt x="3660" y="360"/>
                      <a:pt x="3060" y="180"/>
                    </a:cubicBezTo>
                    <a:cubicBezTo>
                      <a:pt x="2460" y="0"/>
                      <a:pt x="1230" y="0"/>
                      <a:pt x="0" y="0"/>
                    </a:cubicBezTo>
                  </a:path>
                </a:pathLst>
              </a:custGeom>
              <a:noFill/>
              <a:ln w="38100">
                <a:solidFill>
                  <a:srgbClr val="C0C0C0"/>
                </a:solidFill>
                <a:round/>
                <a:headEnd/>
                <a:tailEnd/>
              </a:ln>
            </p:spPr>
            <p:txBody>
              <a:bodyPr/>
              <a:lstStyle/>
              <a:p>
                <a:endParaRPr lang="en-GB"/>
              </a:p>
            </p:txBody>
          </p:sp>
        </p:grpSp>
        <p:grpSp>
          <p:nvGrpSpPr>
            <p:cNvPr id="5" name="Group 18"/>
            <p:cNvGrpSpPr>
              <a:grpSpLocks/>
            </p:cNvGrpSpPr>
            <p:nvPr/>
          </p:nvGrpSpPr>
          <p:grpSpPr bwMode="auto">
            <a:xfrm>
              <a:off x="5580" y="4155"/>
              <a:ext cx="3600" cy="2160"/>
              <a:chOff x="5580" y="7395"/>
              <a:chExt cx="3600" cy="2160"/>
            </a:xfrm>
          </p:grpSpPr>
          <p:sp>
            <p:nvSpPr>
              <p:cNvPr id="272403" name="AutoShape 19"/>
              <p:cNvSpPr>
                <a:spLocks noChangeArrowheads="1"/>
              </p:cNvSpPr>
              <p:nvPr/>
            </p:nvSpPr>
            <p:spPr bwMode="auto">
              <a:xfrm>
                <a:off x="8640" y="9195"/>
                <a:ext cx="180" cy="360"/>
              </a:xfrm>
              <a:prstGeom prst="can">
                <a:avLst>
                  <a:gd name="adj" fmla="val 50000"/>
                </a:avLst>
              </a:prstGeom>
              <a:solidFill>
                <a:srgbClr val="FFFFFF"/>
              </a:solidFill>
              <a:ln w="9525">
                <a:solidFill>
                  <a:srgbClr val="000000"/>
                </a:solidFill>
                <a:round/>
                <a:headEnd/>
                <a:tailEnd/>
              </a:ln>
            </p:spPr>
            <p:txBody>
              <a:bodyPr/>
              <a:lstStyle/>
              <a:p>
                <a:endParaRPr lang="en-GB"/>
              </a:p>
            </p:txBody>
          </p:sp>
          <p:sp>
            <p:nvSpPr>
              <p:cNvPr id="272404" name="AutoShape 20"/>
              <p:cNvSpPr>
                <a:spLocks noChangeArrowheads="1"/>
              </p:cNvSpPr>
              <p:nvPr/>
            </p:nvSpPr>
            <p:spPr bwMode="auto">
              <a:xfrm rot="5400000">
                <a:off x="7335" y="6809"/>
                <a:ext cx="180" cy="3511"/>
              </a:xfrm>
              <a:prstGeom prst="can">
                <a:avLst>
                  <a:gd name="adj" fmla="val 71611"/>
                </a:avLst>
              </a:prstGeom>
              <a:solidFill>
                <a:srgbClr val="FFFFFF"/>
              </a:solidFill>
              <a:ln w="9525">
                <a:solidFill>
                  <a:srgbClr val="000000"/>
                </a:solidFill>
                <a:round/>
                <a:headEnd/>
                <a:tailEnd/>
              </a:ln>
            </p:spPr>
            <p:txBody>
              <a:bodyPr/>
              <a:lstStyle/>
              <a:p>
                <a:endParaRPr lang="en-GB"/>
              </a:p>
            </p:txBody>
          </p:sp>
          <p:sp>
            <p:nvSpPr>
              <p:cNvPr id="272405" name="AutoShape 21"/>
              <p:cNvSpPr>
                <a:spLocks noChangeArrowheads="1"/>
              </p:cNvSpPr>
              <p:nvPr/>
            </p:nvSpPr>
            <p:spPr bwMode="auto">
              <a:xfrm>
                <a:off x="8460" y="7755"/>
                <a:ext cx="541" cy="1619"/>
              </a:xfrm>
              <a:prstGeom prst="can">
                <a:avLst>
                  <a:gd name="adj" fmla="val 31880"/>
                </a:avLst>
              </a:prstGeom>
              <a:solidFill>
                <a:srgbClr val="FFFFFF"/>
              </a:solidFill>
              <a:ln w="9525">
                <a:solidFill>
                  <a:srgbClr val="000000"/>
                </a:solidFill>
                <a:round/>
                <a:headEnd/>
                <a:tailEnd/>
              </a:ln>
            </p:spPr>
            <p:txBody>
              <a:bodyPr/>
              <a:lstStyle/>
              <a:p>
                <a:endParaRPr lang="en-GB"/>
              </a:p>
            </p:txBody>
          </p:sp>
          <p:sp>
            <p:nvSpPr>
              <p:cNvPr id="272406" name="Freeform 22"/>
              <p:cNvSpPr>
                <a:spLocks/>
              </p:cNvSpPr>
              <p:nvPr/>
            </p:nvSpPr>
            <p:spPr bwMode="auto">
              <a:xfrm>
                <a:off x="5580" y="7395"/>
                <a:ext cx="3240" cy="360"/>
              </a:xfrm>
              <a:custGeom>
                <a:avLst/>
                <a:gdLst/>
                <a:ahLst/>
                <a:cxnLst>
                  <a:cxn ang="0">
                    <a:pos x="3600" y="1080"/>
                  </a:cxn>
                  <a:cxn ang="0">
                    <a:pos x="3060" y="180"/>
                  </a:cxn>
                  <a:cxn ang="0">
                    <a:pos x="0" y="0"/>
                  </a:cxn>
                </a:cxnLst>
                <a:rect l="0" t="0" r="r" b="b"/>
                <a:pathLst>
                  <a:path w="3660" h="1080">
                    <a:moveTo>
                      <a:pt x="3600" y="1080"/>
                    </a:moveTo>
                    <a:cubicBezTo>
                      <a:pt x="3630" y="720"/>
                      <a:pt x="3660" y="360"/>
                      <a:pt x="3060" y="180"/>
                    </a:cubicBezTo>
                    <a:cubicBezTo>
                      <a:pt x="2460" y="0"/>
                      <a:pt x="1230" y="0"/>
                      <a:pt x="0" y="0"/>
                    </a:cubicBezTo>
                  </a:path>
                </a:pathLst>
              </a:custGeom>
              <a:noFill/>
              <a:ln w="38100">
                <a:solidFill>
                  <a:srgbClr val="C0C0C0"/>
                </a:solidFill>
                <a:round/>
                <a:headEnd/>
                <a:tailEnd/>
              </a:ln>
            </p:spPr>
            <p:txBody>
              <a:bodyPr/>
              <a:lstStyle/>
              <a:p>
                <a:endParaRPr lang="en-GB"/>
              </a:p>
            </p:txBody>
          </p:sp>
        </p:grpSp>
        <p:grpSp>
          <p:nvGrpSpPr>
            <p:cNvPr id="6" name="Group 23"/>
            <p:cNvGrpSpPr>
              <a:grpSpLocks/>
            </p:cNvGrpSpPr>
            <p:nvPr/>
          </p:nvGrpSpPr>
          <p:grpSpPr bwMode="auto">
            <a:xfrm>
              <a:off x="5580" y="10095"/>
              <a:ext cx="3600" cy="2160"/>
              <a:chOff x="5580" y="7395"/>
              <a:chExt cx="3600" cy="2160"/>
            </a:xfrm>
          </p:grpSpPr>
          <p:sp>
            <p:nvSpPr>
              <p:cNvPr id="272408" name="AutoShape 24"/>
              <p:cNvSpPr>
                <a:spLocks noChangeArrowheads="1"/>
              </p:cNvSpPr>
              <p:nvPr/>
            </p:nvSpPr>
            <p:spPr bwMode="auto">
              <a:xfrm>
                <a:off x="8640" y="9195"/>
                <a:ext cx="180" cy="360"/>
              </a:xfrm>
              <a:prstGeom prst="can">
                <a:avLst>
                  <a:gd name="adj" fmla="val 50000"/>
                </a:avLst>
              </a:prstGeom>
              <a:solidFill>
                <a:srgbClr val="FFFFFF"/>
              </a:solidFill>
              <a:ln w="9525">
                <a:solidFill>
                  <a:srgbClr val="000000"/>
                </a:solidFill>
                <a:round/>
                <a:headEnd/>
                <a:tailEnd/>
              </a:ln>
            </p:spPr>
            <p:txBody>
              <a:bodyPr/>
              <a:lstStyle/>
              <a:p>
                <a:endParaRPr lang="en-GB"/>
              </a:p>
            </p:txBody>
          </p:sp>
          <p:sp>
            <p:nvSpPr>
              <p:cNvPr id="272409" name="AutoShape 25"/>
              <p:cNvSpPr>
                <a:spLocks noChangeArrowheads="1"/>
              </p:cNvSpPr>
              <p:nvPr/>
            </p:nvSpPr>
            <p:spPr bwMode="auto">
              <a:xfrm rot="5400000">
                <a:off x="7335" y="6809"/>
                <a:ext cx="180" cy="3511"/>
              </a:xfrm>
              <a:prstGeom prst="can">
                <a:avLst>
                  <a:gd name="adj" fmla="val 71611"/>
                </a:avLst>
              </a:prstGeom>
              <a:solidFill>
                <a:srgbClr val="FFFFFF"/>
              </a:solidFill>
              <a:ln w="9525">
                <a:solidFill>
                  <a:srgbClr val="000000"/>
                </a:solidFill>
                <a:round/>
                <a:headEnd/>
                <a:tailEnd/>
              </a:ln>
            </p:spPr>
            <p:txBody>
              <a:bodyPr/>
              <a:lstStyle/>
              <a:p>
                <a:endParaRPr lang="en-GB"/>
              </a:p>
            </p:txBody>
          </p:sp>
          <p:sp>
            <p:nvSpPr>
              <p:cNvPr id="272410" name="AutoShape 26"/>
              <p:cNvSpPr>
                <a:spLocks noChangeArrowheads="1"/>
              </p:cNvSpPr>
              <p:nvPr/>
            </p:nvSpPr>
            <p:spPr bwMode="auto">
              <a:xfrm>
                <a:off x="8460" y="7755"/>
                <a:ext cx="541" cy="1619"/>
              </a:xfrm>
              <a:prstGeom prst="can">
                <a:avLst>
                  <a:gd name="adj" fmla="val 31880"/>
                </a:avLst>
              </a:prstGeom>
              <a:solidFill>
                <a:srgbClr val="FFFFFF"/>
              </a:solidFill>
              <a:ln w="9525">
                <a:solidFill>
                  <a:srgbClr val="000000"/>
                </a:solidFill>
                <a:round/>
                <a:headEnd/>
                <a:tailEnd/>
              </a:ln>
            </p:spPr>
            <p:txBody>
              <a:bodyPr/>
              <a:lstStyle/>
              <a:p>
                <a:endParaRPr lang="en-GB"/>
              </a:p>
            </p:txBody>
          </p:sp>
          <p:sp>
            <p:nvSpPr>
              <p:cNvPr id="272411" name="Freeform 27"/>
              <p:cNvSpPr>
                <a:spLocks/>
              </p:cNvSpPr>
              <p:nvPr/>
            </p:nvSpPr>
            <p:spPr bwMode="auto">
              <a:xfrm>
                <a:off x="5580" y="7395"/>
                <a:ext cx="3240" cy="360"/>
              </a:xfrm>
              <a:custGeom>
                <a:avLst/>
                <a:gdLst/>
                <a:ahLst/>
                <a:cxnLst>
                  <a:cxn ang="0">
                    <a:pos x="3600" y="1080"/>
                  </a:cxn>
                  <a:cxn ang="0">
                    <a:pos x="3060" y="180"/>
                  </a:cxn>
                  <a:cxn ang="0">
                    <a:pos x="0" y="0"/>
                  </a:cxn>
                </a:cxnLst>
                <a:rect l="0" t="0" r="r" b="b"/>
                <a:pathLst>
                  <a:path w="3660" h="1080">
                    <a:moveTo>
                      <a:pt x="3600" y="1080"/>
                    </a:moveTo>
                    <a:cubicBezTo>
                      <a:pt x="3630" y="720"/>
                      <a:pt x="3660" y="360"/>
                      <a:pt x="3060" y="180"/>
                    </a:cubicBezTo>
                    <a:cubicBezTo>
                      <a:pt x="2460" y="0"/>
                      <a:pt x="1230" y="0"/>
                      <a:pt x="0" y="0"/>
                    </a:cubicBezTo>
                  </a:path>
                </a:pathLst>
              </a:custGeom>
              <a:noFill/>
              <a:ln w="38100">
                <a:solidFill>
                  <a:srgbClr val="C0C0C0"/>
                </a:solidFill>
                <a:round/>
                <a:headEnd/>
                <a:tailEnd/>
              </a:ln>
            </p:spPr>
            <p:txBody>
              <a:bodyPr/>
              <a:lstStyle/>
              <a:p>
                <a:endParaRPr lang="en-GB"/>
              </a:p>
            </p:txBody>
          </p:sp>
        </p:grpSp>
        <p:grpSp>
          <p:nvGrpSpPr>
            <p:cNvPr id="7" name="Group 28"/>
            <p:cNvGrpSpPr>
              <a:grpSpLocks/>
            </p:cNvGrpSpPr>
            <p:nvPr/>
          </p:nvGrpSpPr>
          <p:grpSpPr bwMode="auto">
            <a:xfrm>
              <a:off x="5580" y="12435"/>
              <a:ext cx="3600" cy="2220"/>
              <a:chOff x="5580" y="7395"/>
              <a:chExt cx="3600" cy="2160"/>
            </a:xfrm>
          </p:grpSpPr>
          <p:sp>
            <p:nvSpPr>
              <p:cNvPr id="272413" name="AutoShape 29"/>
              <p:cNvSpPr>
                <a:spLocks noChangeArrowheads="1"/>
              </p:cNvSpPr>
              <p:nvPr/>
            </p:nvSpPr>
            <p:spPr bwMode="auto">
              <a:xfrm>
                <a:off x="8640" y="9195"/>
                <a:ext cx="180" cy="360"/>
              </a:xfrm>
              <a:prstGeom prst="can">
                <a:avLst>
                  <a:gd name="adj" fmla="val 50000"/>
                </a:avLst>
              </a:prstGeom>
              <a:solidFill>
                <a:srgbClr val="FFFFFF"/>
              </a:solidFill>
              <a:ln w="9525">
                <a:solidFill>
                  <a:srgbClr val="000000"/>
                </a:solidFill>
                <a:round/>
                <a:headEnd/>
                <a:tailEnd/>
              </a:ln>
            </p:spPr>
            <p:txBody>
              <a:bodyPr/>
              <a:lstStyle/>
              <a:p>
                <a:endParaRPr lang="en-GB"/>
              </a:p>
            </p:txBody>
          </p:sp>
          <p:sp>
            <p:nvSpPr>
              <p:cNvPr id="272414" name="AutoShape 30"/>
              <p:cNvSpPr>
                <a:spLocks noChangeArrowheads="1"/>
              </p:cNvSpPr>
              <p:nvPr/>
            </p:nvSpPr>
            <p:spPr bwMode="auto">
              <a:xfrm rot="5400000">
                <a:off x="7335" y="6809"/>
                <a:ext cx="180" cy="3511"/>
              </a:xfrm>
              <a:prstGeom prst="can">
                <a:avLst>
                  <a:gd name="adj" fmla="val 71611"/>
                </a:avLst>
              </a:prstGeom>
              <a:solidFill>
                <a:srgbClr val="FFFFFF"/>
              </a:solidFill>
              <a:ln w="9525">
                <a:solidFill>
                  <a:srgbClr val="000000"/>
                </a:solidFill>
                <a:round/>
                <a:headEnd/>
                <a:tailEnd/>
              </a:ln>
            </p:spPr>
            <p:txBody>
              <a:bodyPr/>
              <a:lstStyle/>
              <a:p>
                <a:endParaRPr lang="en-GB"/>
              </a:p>
            </p:txBody>
          </p:sp>
          <p:sp>
            <p:nvSpPr>
              <p:cNvPr id="272415" name="AutoShape 31"/>
              <p:cNvSpPr>
                <a:spLocks noChangeArrowheads="1"/>
              </p:cNvSpPr>
              <p:nvPr/>
            </p:nvSpPr>
            <p:spPr bwMode="auto">
              <a:xfrm>
                <a:off x="8460" y="7755"/>
                <a:ext cx="541" cy="1619"/>
              </a:xfrm>
              <a:prstGeom prst="can">
                <a:avLst>
                  <a:gd name="adj" fmla="val 31880"/>
                </a:avLst>
              </a:prstGeom>
              <a:solidFill>
                <a:srgbClr val="FFFFFF"/>
              </a:solidFill>
              <a:ln w="9525">
                <a:solidFill>
                  <a:srgbClr val="000000"/>
                </a:solidFill>
                <a:round/>
                <a:headEnd/>
                <a:tailEnd/>
              </a:ln>
            </p:spPr>
            <p:txBody>
              <a:bodyPr/>
              <a:lstStyle/>
              <a:p>
                <a:endParaRPr lang="en-GB"/>
              </a:p>
            </p:txBody>
          </p:sp>
          <p:sp>
            <p:nvSpPr>
              <p:cNvPr id="272416" name="Freeform 32"/>
              <p:cNvSpPr>
                <a:spLocks/>
              </p:cNvSpPr>
              <p:nvPr/>
            </p:nvSpPr>
            <p:spPr bwMode="auto">
              <a:xfrm>
                <a:off x="5580" y="7395"/>
                <a:ext cx="3240" cy="360"/>
              </a:xfrm>
              <a:custGeom>
                <a:avLst/>
                <a:gdLst/>
                <a:ahLst/>
                <a:cxnLst>
                  <a:cxn ang="0">
                    <a:pos x="3600" y="1080"/>
                  </a:cxn>
                  <a:cxn ang="0">
                    <a:pos x="3060" y="180"/>
                  </a:cxn>
                  <a:cxn ang="0">
                    <a:pos x="0" y="0"/>
                  </a:cxn>
                </a:cxnLst>
                <a:rect l="0" t="0" r="r" b="b"/>
                <a:pathLst>
                  <a:path w="3660" h="1080">
                    <a:moveTo>
                      <a:pt x="3600" y="1080"/>
                    </a:moveTo>
                    <a:cubicBezTo>
                      <a:pt x="3630" y="720"/>
                      <a:pt x="3660" y="360"/>
                      <a:pt x="3060" y="180"/>
                    </a:cubicBezTo>
                    <a:cubicBezTo>
                      <a:pt x="2460" y="0"/>
                      <a:pt x="1230" y="0"/>
                      <a:pt x="0" y="0"/>
                    </a:cubicBezTo>
                  </a:path>
                </a:pathLst>
              </a:custGeom>
              <a:noFill/>
              <a:ln w="38100">
                <a:solidFill>
                  <a:srgbClr val="C0C0C0"/>
                </a:solidFill>
                <a:round/>
                <a:headEnd/>
                <a:tailEnd/>
              </a:ln>
            </p:spPr>
            <p:txBody>
              <a:bodyPr/>
              <a:lstStyle/>
              <a:p>
                <a:endParaRPr lang="en-GB"/>
              </a:p>
            </p:txBody>
          </p:sp>
        </p:grpSp>
      </p:grpSp>
      <p:sp>
        <p:nvSpPr>
          <p:cNvPr id="272417" name="AutoShape 33"/>
          <p:cNvSpPr>
            <a:spLocks noChangeArrowheads="1"/>
          </p:cNvSpPr>
          <p:nvPr/>
        </p:nvSpPr>
        <p:spPr bwMode="auto">
          <a:xfrm>
            <a:off x="5924550" y="1096963"/>
            <a:ext cx="630238" cy="4678362"/>
          </a:xfrm>
          <a:prstGeom prst="can">
            <a:avLst>
              <a:gd name="adj" fmla="val 15637"/>
            </a:avLst>
          </a:prstGeom>
          <a:solidFill>
            <a:srgbClr val="FFFFFF"/>
          </a:solidFill>
          <a:ln w="9525">
            <a:solidFill>
              <a:srgbClr val="000000"/>
            </a:solidFill>
            <a:round/>
            <a:headEnd/>
            <a:tailEnd/>
          </a:ln>
        </p:spPr>
        <p:txBody>
          <a:bodyPr/>
          <a:lstStyle/>
          <a:p>
            <a:endParaRPr lang="en-GB"/>
          </a:p>
        </p:txBody>
      </p:sp>
      <p:sp>
        <p:nvSpPr>
          <p:cNvPr id="272418" name="AutoShape 34"/>
          <p:cNvSpPr>
            <a:spLocks noChangeArrowheads="1"/>
          </p:cNvSpPr>
          <p:nvPr/>
        </p:nvSpPr>
        <p:spPr bwMode="auto">
          <a:xfrm>
            <a:off x="6154738" y="1774825"/>
            <a:ext cx="125412" cy="881063"/>
          </a:xfrm>
          <a:prstGeom prst="can">
            <a:avLst>
              <a:gd name="adj" fmla="val 31777"/>
            </a:avLst>
          </a:prstGeom>
          <a:solidFill>
            <a:srgbClr val="FFFFFF"/>
          </a:solidFill>
          <a:ln w="9525">
            <a:solidFill>
              <a:srgbClr val="000000"/>
            </a:solidFill>
            <a:round/>
            <a:headEnd/>
            <a:tailEnd/>
          </a:ln>
        </p:spPr>
        <p:txBody>
          <a:bodyPr/>
          <a:lstStyle/>
          <a:p>
            <a:endParaRPr lang="en-GB"/>
          </a:p>
        </p:txBody>
      </p:sp>
      <p:sp>
        <p:nvSpPr>
          <p:cNvPr id="272419" name="AutoShape 35"/>
          <p:cNvSpPr>
            <a:spLocks noChangeArrowheads="1"/>
          </p:cNvSpPr>
          <p:nvPr/>
        </p:nvSpPr>
        <p:spPr bwMode="auto">
          <a:xfrm>
            <a:off x="6154738" y="2587625"/>
            <a:ext cx="125412" cy="882650"/>
          </a:xfrm>
          <a:prstGeom prst="can">
            <a:avLst>
              <a:gd name="adj" fmla="val 31834"/>
            </a:avLst>
          </a:prstGeom>
          <a:solidFill>
            <a:srgbClr val="FFFFFF"/>
          </a:solidFill>
          <a:ln w="9525">
            <a:solidFill>
              <a:srgbClr val="000000"/>
            </a:solidFill>
            <a:round/>
            <a:headEnd/>
            <a:tailEnd/>
          </a:ln>
        </p:spPr>
        <p:txBody>
          <a:bodyPr/>
          <a:lstStyle/>
          <a:p>
            <a:endParaRPr lang="en-GB"/>
          </a:p>
        </p:txBody>
      </p:sp>
      <p:sp>
        <p:nvSpPr>
          <p:cNvPr id="272420" name="AutoShape 36"/>
          <p:cNvSpPr>
            <a:spLocks noChangeArrowheads="1"/>
          </p:cNvSpPr>
          <p:nvPr/>
        </p:nvSpPr>
        <p:spPr bwMode="auto">
          <a:xfrm>
            <a:off x="6154738" y="3605213"/>
            <a:ext cx="125412" cy="1062037"/>
          </a:xfrm>
          <a:prstGeom prst="can">
            <a:avLst>
              <a:gd name="adj" fmla="val 38304"/>
            </a:avLst>
          </a:prstGeom>
          <a:solidFill>
            <a:srgbClr val="FFFFFF"/>
          </a:solidFill>
          <a:ln w="9525">
            <a:solidFill>
              <a:srgbClr val="000000"/>
            </a:solidFill>
            <a:round/>
            <a:headEnd/>
            <a:tailEnd/>
          </a:ln>
        </p:spPr>
        <p:txBody>
          <a:bodyPr/>
          <a:lstStyle/>
          <a:p>
            <a:endParaRPr lang="en-GB"/>
          </a:p>
        </p:txBody>
      </p:sp>
      <p:sp>
        <p:nvSpPr>
          <p:cNvPr id="272421" name="AutoShape 37"/>
          <p:cNvSpPr>
            <a:spLocks noChangeArrowheads="1"/>
          </p:cNvSpPr>
          <p:nvPr/>
        </p:nvSpPr>
        <p:spPr bwMode="auto">
          <a:xfrm>
            <a:off x="6154738" y="4622800"/>
            <a:ext cx="125412" cy="1062038"/>
          </a:xfrm>
          <a:prstGeom prst="can">
            <a:avLst>
              <a:gd name="adj" fmla="val 38304"/>
            </a:avLst>
          </a:prstGeom>
          <a:solidFill>
            <a:srgbClr val="FFFFFF"/>
          </a:solidFill>
          <a:ln w="9525">
            <a:solidFill>
              <a:srgbClr val="000000"/>
            </a:solidFill>
            <a:round/>
            <a:headEnd/>
            <a:tailEnd/>
          </a:ln>
        </p:spPr>
        <p:txBody>
          <a:bodyPr/>
          <a:lstStyle/>
          <a:p>
            <a:endParaRPr lang="en-GB"/>
          </a:p>
        </p:txBody>
      </p:sp>
      <p:sp>
        <p:nvSpPr>
          <p:cNvPr id="272422" name="AutoShape 38"/>
          <p:cNvSpPr>
            <a:spLocks noChangeArrowheads="1"/>
          </p:cNvSpPr>
          <p:nvPr/>
        </p:nvSpPr>
        <p:spPr bwMode="auto">
          <a:xfrm>
            <a:off x="6154738" y="5708650"/>
            <a:ext cx="125412" cy="269875"/>
          </a:xfrm>
          <a:prstGeom prst="can">
            <a:avLst>
              <a:gd name="adj" fmla="val 57833"/>
            </a:avLst>
          </a:prstGeom>
          <a:solidFill>
            <a:srgbClr val="FFFFFF"/>
          </a:solidFill>
          <a:ln w="9525">
            <a:solidFill>
              <a:srgbClr val="000000"/>
            </a:solidFill>
            <a:round/>
            <a:headEnd/>
            <a:tailEnd/>
          </a:ln>
        </p:spPr>
        <p:txBody>
          <a:bodyPr/>
          <a:lstStyle/>
          <a:p>
            <a:endParaRPr lang="en-GB"/>
          </a:p>
        </p:txBody>
      </p:sp>
      <p:sp>
        <p:nvSpPr>
          <p:cNvPr id="272423" name="AutoShape 39"/>
          <p:cNvSpPr>
            <a:spLocks noChangeArrowheads="1"/>
          </p:cNvSpPr>
          <p:nvPr/>
        </p:nvSpPr>
        <p:spPr bwMode="auto">
          <a:xfrm>
            <a:off x="6038850" y="1368425"/>
            <a:ext cx="379413" cy="90488"/>
          </a:xfrm>
          <a:prstGeom prst="can">
            <a:avLst>
              <a:gd name="adj" fmla="val 24620"/>
            </a:avLst>
          </a:prstGeom>
          <a:solidFill>
            <a:srgbClr val="FFFFFF"/>
          </a:solidFill>
          <a:ln w="9525">
            <a:solidFill>
              <a:srgbClr val="000000"/>
            </a:solidFill>
            <a:round/>
            <a:headEnd/>
            <a:tailEnd/>
          </a:ln>
        </p:spPr>
        <p:txBody>
          <a:bodyPr/>
          <a:lstStyle/>
          <a:p>
            <a:endParaRPr lang="en-GB"/>
          </a:p>
        </p:txBody>
      </p:sp>
      <p:sp>
        <p:nvSpPr>
          <p:cNvPr id="272424" name="AutoShape 40"/>
          <p:cNvSpPr>
            <a:spLocks noChangeArrowheads="1"/>
          </p:cNvSpPr>
          <p:nvPr/>
        </p:nvSpPr>
        <p:spPr bwMode="auto">
          <a:xfrm>
            <a:off x="6038850" y="1547813"/>
            <a:ext cx="379413" cy="90487"/>
          </a:xfrm>
          <a:prstGeom prst="can">
            <a:avLst>
              <a:gd name="adj" fmla="val 24620"/>
            </a:avLst>
          </a:prstGeom>
          <a:solidFill>
            <a:srgbClr val="FFFFFF"/>
          </a:solidFill>
          <a:ln w="9525">
            <a:solidFill>
              <a:srgbClr val="000000"/>
            </a:solidFill>
            <a:round/>
            <a:headEnd/>
            <a:tailEnd/>
          </a:ln>
        </p:spPr>
        <p:txBody>
          <a:bodyPr/>
          <a:lstStyle/>
          <a:p>
            <a:endParaRPr lang="en-GB"/>
          </a:p>
        </p:txBody>
      </p:sp>
      <p:sp>
        <p:nvSpPr>
          <p:cNvPr id="272425" name="AutoShape 41"/>
          <p:cNvSpPr>
            <a:spLocks noChangeArrowheads="1"/>
          </p:cNvSpPr>
          <p:nvPr/>
        </p:nvSpPr>
        <p:spPr bwMode="auto">
          <a:xfrm>
            <a:off x="6038850" y="1458913"/>
            <a:ext cx="379413" cy="88900"/>
          </a:xfrm>
          <a:prstGeom prst="can">
            <a:avLst>
              <a:gd name="adj" fmla="val 24620"/>
            </a:avLst>
          </a:prstGeom>
          <a:solidFill>
            <a:srgbClr val="FFFFFF"/>
          </a:solidFill>
          <a:ln w="9525">
            <a:solidFill>
              <a:srgbClr val="000000"/>
            </a:solidFill>
            <a:round/>
            <a:headEnd/>
            <a:tailEnd/>
          </a:ln>
        </p:spPr>
        <p:txBody>
          <a:bodyPr/>
          <a:lstStyle/>
          <a:p>
            <a:endParaRPr lang="en-GB"/>
          </a:p>
        </p:txBody>
      </p:sp>
      <p:sp>
        <p:nvSpPr>
          <p:cNvPr id="272426" name="AutoShape 42" descr="50%"/>
          <p:cNvSpPr>
            <a:spLocks noChangeArrowheads="1"/>
          </p:cNvSpPr>
          <p:nvPr/>
        </p:nvSpPr>
        <p:spPr bwMode="auto">
          <a:xfrm>
            <a:off x="6154738" y="5640388"/>
            <a:ext cx="125412" cy="203200"/>
          </a:xfrm>
          <a:prstGeom prst="flowChartProcess">
            <a:avLst/>
          </a:prstGeom>
          <a:pattFill prst="pct50">
            <a:fgClr>
              <a:srgbClr val="000000"/>
            </a:fgClr>
            <a:bgClr>
              <a:srgbClr val="FFFFFF"/>
            </a:bgClr>
          </a:pattFill>
          <a:ln w="25400">
            <a:solidFill>
              <a:srgbClr val="000000"/>
            </a:solidFill>
            <a:miter lim="800000"/>
            <a:headEnd/>
            <a:tailEnd/>
          </a:ln>
        </p:spPr>
        <p:txBody>
          <a:bodyPr/>
          <a:lstStyle/>
          <a:p>
            <a:endParaRPr lang="en-GB"/>
          </a:p>
        </p:txBody>
      </p:sp>
      <p:sp>
        <p:nvSpPr>
          <p:cNvPr id="272427" name="AutoShape 43" descr="50%"/>
          <p:cNvSpPr>
            <a:spLocks noChangeArrowheads="1"/>
          </p:cNvSpPr>
          <p:nvPr/>
        </p:nvSpPr>
        <p:spPr bwMode="auto">
          <a:xfrm>
            <a:off x="6154738" y="3402013"/>
            <a:ext cx="125412" cy="271462"/>
          </a:xfrm>
          <a:prstGeom prst="flowChartProcess">
            <a:avLst/>
          </a:prstGeom>
          <a:pattFill prst="pct50">
            <a:fgClr>
              <a:srgbClr val="000000"/>
            </a:fgClr>
            <a:bgClr>
              <a:srgbClr val="FFFFFF"/>
            </a:bgClr>
          </a:pattFill>
          <a:ln w="25400">
            <a:solidFill>
              <a:srgbClr val="000000"/>
            </a:solidFill>
            <a:miter lim="800000"/>
            <a:headEnd/>
            <a:tailEnd/>
          </a:ln>
        </p:spPr>
        <p:txBody>
          <a:bodyPr/>
          <a:lstStyle/>
          <a:p>
            <a:endParaRPr lang="en-GB"/>
          </a:p>
        </p:txBody>
      </p:sp>
      <p:sp>
        <p:nvSpPr>
          <p:cNvPr id="272428" name="AutoShape 44" descr="50%"/>
          <p:cNvSpPr>
            <a:spLocks noChangeArrowheads="1"/>
          </p:cNvSpPr>
          <p:nvPr/>
        </p:nvSpPr>
        <p:spPr bwMode="auto">
          <a:xfrm>
            <a:off x="6154738" y="1638300"/>
            <a:ext cx="125412" cy="204788"/>
          </a:xfrm>
          <a:prstGeom prst="flowChartProcess">
            <a:avLst/>
          </a:prstGeom>
          <a:pattFill prst="pct50">
            <a:fgClr>
              <a:srgbClr val="000000"/>
            </a:fgClr>
            <a:bgClr>
              <a:srgbClr val="FFFFFF"/>
            </a:bgClr>
          </a:pattFill>
          <a:ln w="25400">
            <a:solidFill>
              <a:srgbClr val="000000"/>
            </a:solidFill>
            <a:miter lim="800000"/>
            <a:headEnd/>
            <a:tailEnd/>
          </a:ln>
        </p:spPr>
        <p:txBody>
          <a:bodyPr/>
          <a:lstStyle/>
          <a:p>
            <a:endParaRPr lang="en-GB"/>
          </a:p>
        </p:txBody>
      </p:sp>
      <p:sp>
        <p:nvSpPr>
          <p:cNvPr id="272429" name="AutoShape 45" descr="50%"/>
          <p:cNvSpPr>
            <a:spLocks noChangeArrowheads="1"/>
          </p:cNvSpPr>
          <p:nvPr/>
        </p:nvSpPr>
        <p:spPr bwMode="auto">
          <a:xfrm>
            <a:off x="6154738" y="1163638"/>
            <a:ext cx="125412" cy="204787"/>
          </a:xfrm>
          <a:prstGeom prst="flowChartProcess">
            <a:avLst/>
          </a:prstGeom>
          <a:pattFill prst="pct50">
            <a:fgClr>
              <a:srgbClr val="000000"/>
            </a:fgClr>
            <a:bgClr>
              <a:srgbClr val="FFFFFF"/>
            </a:bgClr>
          </a:pattFill>
          <a:ln w="25400">
            <a:solidFill>
              <a:srgbClr val="000000"/>
            </a:solidFill>
            <a:miter lim="800000"/>
            <a:headEnd/>
            <a:tailEnd/>
          </a:ln>
        </p:spPr>
        <p:txBody>
          <a:bodyPr/>
          <a:lstStyle/>
          <a:p>
            <a:endParaRPr lang="en-GB"/>
          </a:p>
        </p:txBody>
      </p:sp>
      <p:sp>
        <p:nvSpPr>
          <p:cNvPr id="272430" name="Text Box 46"/>
          <p:cNvSpPr txBox="1">
            <a:spLocks noChangeArrowheads="1"/>
          </p:cNvSpPr>
          <p:nvPr/>
        </p:nvSpPr>
        <p:spPr bwMode="auto">
          <a:xfrm>
            <a:off x="6581775" y="2565400"/>
            <a:ext cx="798513" cy="312738"/>
          </a:xfrm>
          <a:prstGeom prst="rect">
            <a:avLst/>
          </a:prstGeom>
          <a:noFill/>
          <a:ln w="9525">
            <a:noFill/>
            <a:miter lim="800000"/>
            <a:headEnd/>
            <a:tailEnd/>
          </a:ln>
        </p:spPr>
        <p:txBody>
          <a:bodyPr/>
          <a:lstStyle/>
          <a:p>
            <a:r>
              <a:rPr lang="en-GB" sz="800">
                <a:latin typeface="Verdana" pitchFamily="34" charset="0"/>
                <a:cs typeface="Arial" charset="0"/>
              </a:rPr>
              <a:t>DENUDERS</a:t>
            </a:r>
          </a:p>
          <a:p>
            <a:r>
              <a:rPr lang="en-GB" sz="800">
                <a:latin typeface="Verdana" pitchFamily="34" charset="0"/>
                <a:cs typeface="Arial" charset="0"/>
              </a:rPr>
              <a:t> FOR NH3</a:t>
            </a:r>
          </a:p>
        </p:txBody>
      </p:sp>
      <p:sp>
        <p:nvSpPr>
          <p:cNvPr id="272431" name="Text Box 47"/>
          <p:cNvSpPr txBox="1">
            <a:spLocks noChangeArrowheads="1"/>
          </p:cNvSpPr>
          <p:nvPr/>
        </p:nvSpPr>
        <p:spPr bwMode="auto">
          <a:xfrm>
            <a:off x="6588125" y="4486275"/>
            <a:ext cx="792163" cy="527050"/>
          </a:xfrm>
          <a:prstGeom prst="rect">
            <a:avLst/>
          </a:prstGeom>
          <a:solidFill>
            <a:srgbClr val="FFFFFF"/>
          </a:solidFill>
          <a:ln w="9525">
            <a:noFill/>
            <a:miter lim="800000"/>
            <a:headEnd/>
            <a:tailEnd/>
          </a:ln>
        </p:spPr>
        <p:txBody>
          <a:bodyPr/>
          <a:lstStyle/>
          <a:p>
            <a:r>
              <a:rPr lang="en-GB" sz="800">
                <a:latin typeface="Verdana" pitchFamily="34" charset="0"/>
                <a:cs typeface="Arial" charset="0"/>
              </a:rPr>
              <a:t>DENUDERS</a:t>
            </a:r>
          </a:p>
          <a:p>
            <a:r>
              <a:rPr lang="en-GB" sz="800">
                <a:latin typeface="Verdana" pitchFamily="34" charset="0"/>
                <a:cs typeface="Arial" charset="0"/>
              </a:rPr>
              <a:t>FOR HNO3, SO2</a:t>
            </a:r>
          </a:p>
        </p:txBody>
      </p:sp>
      <p:sp>
        <p:nvSpPr>
          <p:cNvPr id="272432" name="Oval 48"/>
          <p:cNvSpPr>
            <a:spLocks noChangeArrowheads="1"/>
          </p:cNvSpPr>
          <p:nvPr/>
        </p:nvSpPr>
        <p:spPr bwMode="auto">
          <a:xfrm>
            <a:off x="8350250" y="1966913"/>
            <a:ext cx="531813" cy="1179512"/>
          </a:xfrm>
          <a:prstGeom prst="ellipse">
            <a:avLst/>
          </a:prstGeom>
          <a:noFill/>
          <a:ln w="12700">
            <a:solidFill>
              <a:srgbClr val="000000"/>
            </a:solidFill>
            <a:round/>
            <a:headEnd/>
            <a:tailEnd/>
          </a:ln>
        </p:spPr>
        <p:txBody>
          <a:bodyPr/>
          <a:lstStyle/>
          <a:p>
            <a:endParaRPr lang="en-GB"/>
          </a:p>
        </p:txBody>
      </p:sp>
      <p:sp>
        <p:nvSpPr>
          <p:cNvPr id="272433" name="Freeform 49"/>
          <p:cNvSpPr>
            <a:spLocks/>
          </p:cNvSpPr>
          <p:nvPr/>
        </p:nvSpPr>
        <p:spPr bwMode="auto">
          <a:xfrm>
            <a:off x="7240588" y="1649413"/>
            <a:ext cx="1447800" cy="334962"/>
          </a:xfrm>
          <a:custGeom>
            <a:avLst/>
            <a:gdLst/>
            <a:ahLst/>
            <a:cxnLst>
              <a:cxn ang="0">
                <a:pos x="0" y="420"/>
              </a:cxn>
              <a:cxn ang="0">
                <a:pos x="1980" y="60"/>
              </a:cxn>
              <a:cxn ang="0">
                <a:pos x="3420" y="780"/>
              </a:cxn>
            </a:cxnLst>
            <a:rect l="0" t="0" r="r" b="b"/>
            <a:pathLst>
              <a:path w="3420" h="780">
                <a:moveTo>
                  <a:pt x="0" y="420"/>
                </a:moveTo>
                <a:cubicBezTo>
                  <a:pt x="705" y="210"/>
                  <a:pt x="1410" y="0"/>
                  <a:pt x="1980" y="60"/>
                </a:cubicBezTo>
                <a:cubicBezTo>
                  <a:pt x="2550" y="120"/>
                  <a:pt x="2985" y="450"/>
                  <a:pt x="3420" y="780"/>
                </a:cubicBezTo>
              </a:path>
            </a:pathLst>
          </a:custGeom>
          <a:noFill/>
          <a:ln w="9525">
            <a:solidFill>
              <a:srgbClr val="000000"/>
            </a:solidFill>
            <a:round/>
            <a:headEnd/>
            <a:tailEnd/>
          </a:ln>
        </p:spPr>
        <p:txBody>
          <a:bodyPr/>
          <a:lstStyle/>
          <a:p>
            <a:endParaRPr lang="en-GB"/>
          </a:p>
        </p:txBody>
      </p:sp>
      <p:sp>
        <p:nvSpPr>
          <p:cNvPr id="272434" name="Text Box 50"/>
          <p:cNvSpPr txBox="1">
            <a:spLocks noChangeArrowheads="1"/>
          </p:cNvSpPr>
          <p:nvPr/>
        </p:nvSpPr>
        <p:spPr bwMode="auto">
          <a:xfrm>
            <a:off x="6605588" y="1268413"/>
            <a:ext cx="774700" cy="677862"/>
          </a:xfrm>
          <a:prstGeom prst="rect">
            <a:avLst/>
          </a:prstGeom>
          <a:solidFill>
            <a:schemeClr val="bg1">
              <a:alpha val="48000"/>
            </a:schemeClr>
          </a:solidFill>
          <a:ln w="9525">
            <a:noFill/>
            <a:miter lim="800000"/>
            <a:headEnd/>
            <a:tailEnd/>
          </a:ln>
        </p:spPr>
        <p:txBody>
          <a:bodyPr/>
          <a:lstStyle/>
          <a:p>
            <a:r>
              <a:rPr lang="en-GB" sz="800">
                <a:latin typeface="Verdana" pitchFamily="34" charset="0"/>
                <a:cs typeface="Arial" charset="0"/>
              </a:rPr>
              <a:t>FILTERS</a:t>
            </a:r>
          </a:p>
          <a:p>
            <a:r>
              <a:rPr lang="en-GB" sz="800">
                <a:latin typeface="Verdana" pitchFamily="34" charset="0"/>
                <a:cs typeface="Arial" charset="0"/>
              </a:rPr>
              <a:t>FOR NH4+, NO3-,Ca, Na, Mg, Cl</a:t>
            </a:r>
          </a:p>
        </p:txBody>
      </p:sp>
      <p:sp>
        <p:nvSpPr>
          <p:cNvPr id="272435" name="AutoShape 51"/>
          <p:cNvSpPr>
            <a:spLocks noChangeArrowheads="1"/>
          </p:cNvSpPr>
          <p:nvPr/>
        </p:nvSpPr>
        <p:spPr bwMode="auto">
          <a:xfrm rot="10800000">
            <a:off x="6156325" y="6165850"/>
            <a:ext cx="144463" cy="431800"/>
          </a:xfrm>
          <a:prstGeom prst="downArrow">
            <a:avLst>
              <a:gd name="adj1" fmla="val 50000"/>
              <a:gd name="adj2" fmla="val 74725"/>
            </a:avLst>
          </a:prstGeom>
          <a:solidFill>
            <a:srgbClr val="00FFFF"/>
          </a:solidFill>
          <a:ln w="9525">
            <a:solidFill>
              <a:schemeClr val="tx1"/>
            </a:solidFill>
            <a:miter lim="800000"/>
            <a:headEnd/>
            <a:tailEnd/>
          </a:ln>
          <a:effectLst/>
        </p:spPr>
        <p:txBody>
          <a:bodyPr wrap="none" anchor="ctr"/>
          <a:lstStyle/>
          <a:p>
            <a:endParaRPr lang="en-GB"/>
          </a:p>
        </p:txBody>
      </p:sp>
      <p:sp>
        <p:nvSpPr>
          <p:cNvPr id="272436" name="Rectangle 52"/>
          <p:cNvSpPr>
            <a:spLocks noChangeArrowheads="1"/>
          </p:cNvSpPr>
          <p:nvPr/>
        </p:nvSpPr>
        <p:spPr bwMode="auto">
          <a:xfrm>
            <a:off x="34925" y="1268760"/>
            <a:ext cx="1938338" cy="604837"/>
          </a:xfrm>
          <a:prstGeom prst="rect">
            <a:avLst/>
          </a:prstGeom>
          <a:solidFill>
            <a:srgbClr val="33CCCC"/>
          </a:solidFill>
          <a:ln w="9525">
            <a:solidFill>
              <a:schemeClr val="tx1"/>
            </a:solidFill>
            <a:miter lim="800000"/>
            <a:headEnd/>
            <a:tailEnd/>
          </a:ln>
          <a:effectLst/>
        </p:spPr>
        <p:txBody>
          <a:bodyPr wrap="none" anchor="ctr"/>
          <a:lstStyle/>
          <a:p>
            <a:pPr algn="ctr"/>
            <a:r>
              <a:rPr lang="en-GB" b="1" dirty="0">
                <a:solidFill>
                  <a:schemeClr val="bg1"/>
                </a:solidFill>
                <a:latin typeface="Verdana" pitchFamily="34" charset="0"/>
                <a:cs typeface="Arial" charset="0"/>
              </a:rPr>
              <a:t>DATALOGGER</a:t>
            </a:r>
          </a:p>
        </p:txBody>
      </p:sp>
      <p:cxnSp>
        <p:nvCxnSpPr>
          <p:cNvPr id="272439" name="AutoShape 55"/>
          <p:cNvCxnSpPr>
            <a:cxnSpLocks noChangeShapeType="1"/>
            <a:stCxn id="272438" idx="3"/>
            <a:endCxn id="272429" idx="0"/>
          </p:cNvCxnSpPr>
          <p:nvPr/>
        </p:nvCxnSpPr>
        <p:spPr bwMode="auto">
          <a:xfrm flipV="1">
            <a:off x="4932363" y="1163638"/>
            <a:ext cx="1285081" cy="379636"/>
          </a:xfrm>
          <a:prstGeom prst="curvedConnector4">
            <a:avLst>
              <a:gd name="adj1" fmla="val 47560"/>
              <a:gd name="adj2" fmla="val 160216"/>
            </a:avLst>
          </a:prstGeom>
          <a:noFill/>
          <a:ln w="50800">
            <a:solidFill>
              <a:srgbClr val="33CCCC"/>
            </a:solidFill>
            <a:round/>
            <a:headEnd/>
            <a:tailEnd/>
          </a:ln>
          <a:effectLst/>
        </p:spPr>
      </p:cxnSp>
      <p:grpSp>
        <p:nvGrpSpPr>
          <p:cNvPr id="63" name="Group 62"/>
          <p:cNvGrpSpPr/>
          <p:nvPr/>
        </p:nvGrpSpPr>
        <p:grpSpPr>
          <a:xfrm>
            <a:off x="1979613" y="1052736"/>
            <a:ext cx="2952750" cy="1196975"/>
            <a:chOff x="1979613" y="1714500"/>
            <a:chExt cx="2952750" cy="1196975"/>
          </a:xfrm>
        </p:grpSpPr>
        <p:sp>
          <p:nvSpPr>
            <p:cNvPr id="272437" name="Rectangle 53"/>
            <p:cNvSpPr>
              <a:spLocks noChangeArrowheads="1"/>
            </p:cNvSpPr>
            <p:nvPr/>
          </p:nvSpPr>
          <p:spPr bwMode="auto">
            <a:xfrm>
              <a:off x="1979613" y="1987550"/>
              <a:ext cx="576262" cy="433388"/>
            </a:xfrm>
            <a:prstGeom prst="rect">
              <a:avLst/>
            </a:prstGeom>
            <a:solidFill>
              <a:srgbClr val="FFFF00"/>
            </a:solidFill>
            <a:ln w="9525">
              <a:solidFill>
                <a:schemeClr val="tx1"/>
              </a:solidFill>
              <a:miter lim="800000"/>
              <a:headEnd/>
              <a:tailEnd/>
            </a:ln>
            <a:effectLst/>
          </p:spPr>
          <p:txBody>
            <a:bodyPr wrap="none" anchor="ctr"/>
            <a:lstStyle/>
            <a:p>
              <a:pPr algn="ctr">
                <a:spcBef>
                  <a:spcPct val="50000"/>
                </a:spcBef>
              </a:pPr>
              <a:r>
                <a:rPr lang="en-GB" sz="1200" dirty="0">
                  <a:latin typeface="Verdana" pitchFamily="34" charset="0"/>
                  <a:cs typeface="Arial" charset="0"/>
                </a:rPr>
                <a:t>RELAY</a:t>
              </a:r>
            </a:p>
          </p:txBody>
        </p:sp>
        <p:sp>
          <p:nvSpPr>
            <p:cNvPr id="272438" name="Rectangle 54"/>
            <p:cNvSpPr>
              <a:spLocks noChangeArrowheads="1"/>
            </p:cNvSpPr>
            <p:nvPr/>
          </p:nvSpPr>
          <p:spPr bwMode="auto">
            <a:xfrm>
              <a:off x="3851275" y="1844675"/>
              <a:ext cx="1081088" cy="720725"/>
            </a:xfrm>
            <a:prstGeom prst="rect">
              <a:avLst/>
            </a:prstGeom>
            <a:solidFill>
              <a:srgbClr val="33CCCC"/>
            </a:solidFill>
            <a:ln w="9525">
              <a:solidFill>
                <a:schemeClr val="tx1"/>
              </a:solidFill>
              <a:miter lim="800000"/>
              <a:headEnd/>
              <a:tailEnd/>
            </a:ln>
            <a:effectLst/>
          </p:spPr>
          <p:txBody>
            <a:bodyPr wrap="none" anchor="ctr"/>
            <a:lstStyle/>
            <a:p>
              <a:pPr algn="ctr">
                <a:spcBef>
                  <a:spcPct val="50000"/>
                </a:spcBef>
              </a:pPr>
              <a:r>
                <a:rPr lang="en-GB" b="1" dirty="0">
                  <a:solidFill>
                    <a:schemeClr val="bg1"/>
                  </a:solidFill>
                  <a:latin typeface="Verdana" pitchFamily="34" charset="0"/>
                  <a:cs typeface="Arial" charset="0"/>
                </a:rPr>
                <a:t>PUMP</a:t>
              </a:r>
            </a:p>
          </p:txBody>
        </p:sp>
        <p:sp>
          <p:nvSpPr>
            <p:cNvPr id="272440" name="Rectangle 56"/>
            <p:cNvSpPr>
              <a:spLocks noChangeArrowheads="1"/>
            </p:cNvSpPr>
            <p:nvPr/>
          </p:nvSpPr>
          <p:spPr bwMode="auto">
            <a:xfrm>
              <a:off x="2555875" y="1989138"/>
              <a:ext cx="1295400" cy="71437"/>
            </a:xfrm>
            <a:prstGeom prst="rect">
              <a:avLst/>
            </a:prstGeom>
            <a:solidFill>
              <a:srgbClr val="00FF00"/>
            </a:solidFill>
            <a:ln w="9525">
              <a:solidFill>
                <a:schemeClr val="tx1"/>
              </a:solidFill>
              <a:miter lim="800000"/>
              <a:headEnd/>
              <a:tailEnd/>
            </a:ln>
            <a:effectLst/>
          </p:spPr>
          <p:txBody>
            <a:bodyPr wrap="none" anchor="ctr"/>
            <a:lstStyle/>
            <a:p>
              <a:endParaRPr lang="en-GB"/>
            </a:p>
          </p:txBody>
        </p:sp>
        <p:sp>
          <p:nvSpPr>
            <p:cNvPr id="272441" name="Rectangle 57"/>
            <p:cNvSpPr>
              <a:spLocks noChangeArrowheads="1"/>
            </p:cNvSpPr>
            <p:nvPr/>
          </p:nvSpPr>
          <p:spPr bwMode="auto">
            <a:xfrm>
              <a:off x="2555875" y="2205038"/>
              <a:ext cx="720725" cy="7143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272442" name="Rectangle 58"/>
            <p:cNvSpPr>
              <a:spLocks noChangeArrowheads="1"/>
            </p:cNvSpPr>
            <p:nvPr/>
          </p:nvSpPr>
          <p:spPr bwMode="auto">
            <a:xfrm rot="16200000">
              <a:off x="3040062" y="2403476"/>
              <a:ext cx="396875" cy="69850"/>
            </a:xfrm>
            <a:prstGeom prst="rect">
              <a:avLst/>
            </a:prstGeom>
            <a:solidFill>
              <a:srgbClr val="FF0000"/>
            </a:solidFill>
            <a:ln w="9525">
              <a:noFill/>
              <a:miter lim="800000"/>
              <a:headEnd/>
              <a:tailEnd/>
            </a:ln>
            <a:effectLst/>
          </p:spPr>
          <p:txBody>
            <a:bodyPr wrap="none" anchor="ctr"/>
            <a:lstStyle/>
            <a:p>
              <a:endParaRPr lang="en-GB"/>
            </a:p>
          </p:txBody>
        </p:sp>
        <p:sp>
          <p:nvSpPr>
            <p:cNvPr id="272443" name="Text Box 59"/>
            <p:cNvSpPr txBox="1">
              <a:spLocks noChangeArrowheads="1"/>
            </p:cNvSpPr>
            <p:nvPr/>
          </p:nvSpPr>
          <p:spPr bwMode="auto">
            <a:xfrm>
              <a:off x="2771775" y="1714500"/>
              <a:ext cx="936625" cy="274638"/>
            </a:xfrm>
            <a:prstGeom prst="rect">
              <a:avLst/>
            </a:prstGeom>
            <a:noFill/>
            <a:ln w="9525">
              <a:noFill/>
              <a:miter lim="800000"/>
              <a:headEnd/>
              <a:tailEnd/>
            </a:ln>
            <a:effectLst/>
          </p:spPr>
          <p:txBody>
            <a:bodyPr>
              <a:spAutoFit/>
            </a:bodyPr>
            <a:lstStyle/>
            <a:p>
              <a:pPr>
                <a:spcBef>
                  <a:spcPct val="50000"/>
                </a:spcBef>
              </a:pPr>
              <a:r>
                <a:rPr lang="en-GB" sz="1200">
                  <a:solidFill>
                    <a:srgbClr val="00FF00"/>
                  </a:solidFill>
                  <a:latin typeface="Verdana" pitchFamily="34" charset="0"/>
                  <a:cs typeface="Arial" charset="0"/>
                </a:rPr>
                <a:t>NEUTRAL</a:t>
              </a:r>
            </a:p>
          </p:txBody>
        </p:sp>
        <p:sp>
          <p:nvSpPr>
            <p:cNvPr id="272444" name="Text Box 60"/>
            <p:cNvSpPr txBox="1">
              <a:spLocks noChangeArrowheads="1"/>
            </p:cNvSpPr>
            <p:nvPr/>
          </p:nvSpPr>
          <p:spPr bwMode="auto">
            <a:xfrm>
              <a:off x="2700338" y="2636838"/>
              <a:ext cx="1584325" cy="274637"/>
            </a:xfrm>
            <a:prstGeom prst="rect">
              <a:avLst/>
            </a:prstGeom>
            <a:noFill/>
            <a:ln w="9525">
              <a:noFill/>
              <a:miter lim="800000"/>
              <a:headEnd/>
              <a:tailEnd/>
            </a:ln>
            <a:effectLst/>
          </p:spPr>
          <p:txBody>
            <a:bodyPr>
              <a:spAutoFit/>
            </a:bodyPr>
            <a:lstStyle/>
            <a:p>
              <a:pPr>
                <a:spcBef>
                  <a:spcPct val="50000"/>
                </a:spcBef>
              </a:pPr>
              <a:r>
                <a:rPr lang="en-GB" sz="1200">
                  <a:solidFill>
                    <a:srgbClr val="FF0000"/>
                  </a:solidFill>
                  <a:latin typeface="Verdana" pitchFamily="34" charset="0"/>
                  <a:cs typeface="Arial" charset="0"/>
                </a:rPr>
                <a:t>NON-NEUTRAL</a:t>
              </a:r>
            </a:p>
          </p:txBody>
        </p:sp>
      </p:grpSp>
    </p:spTree>
    <p:extLst>
      <p:ext uri="{BB962C8B-B14F-4D97-AF65-F5344CB8AC3E}">
        <p14:creationId xmlns:p14="http://schemas.microsoft.com/office/powerpoint/2010/main" val="3524306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Measured and modelled fluxes (5 point)</a:t>
            </a:r>
            <a:endParaRPr lang="en-GB" dirty="0"/>
          </a:p>
        </p:txBody>
      </p:sp>
      <p:pic>
        <p:nvPicPr>
          <p:cNvPr id="12" name="Picture 11"/>
          <p:cNvPicPr>
            <a:picLocks noChangeAspect="1"/>
          </p:cNvPicPr>
          <p:nvPr/>
        </p:nvPicPr>
        <p:blipFill>
          <a:blip r:embed="rId2"/>
          <a:stretch>
            <a:fillRect/>
          </a:stretch>
        </p:blipFill>
        <p:spPr>
          <a:xfrm>
            <a:off x="102445" y="1916832"/>
            <a:ext cx="8939109" cy="4326910"/>
          </a:xfrm>
          <a:prstGeom prst="rect">
            <a:avLst/>
          </a:prstGeom>
          <a:solidFill>
            <a:schemeClr val="accent2">
              <a:lumMod val="20000"/>
              <a:lumOff val="80000"/>
            </a:schemeClr>
          </a:solidFill>
        </p:spPr>
      </p:pic>
      <p:sp>
        <p:nvSpPr>
          <p:cNvPr id="13" name="TextBox 12"/>
          <p:cNvSpPr txBox="1"/>
          <p:nvPr/>
        </p:nvSpPr>
        <p:spPr>
          <a:xfrm>
            <a:off x="46176" y="743810"/>
            <a:ext cx="8702456" cy="1477328"/>
          </a:xfrm>
          <a:prstGeom prst="rect">
            <a:avLst/>
          </a:prstGeom>
          <a:noFill/>
        </p:spPr>
        <p:txBody>
          <a:bodyPr wrap="square" rtlCol="0">
            <a:spAutoFit/>
          </a:bodyPr>
          <a:lstStyle/>
          <a:p>
            <a:pPr marL="285750" indent="-285750">
              <a:buFont typeface="Arial" panose="020B0604020202020204" pitchFamily="34" charset="0"/>
              <a:buChar char="•"/>
            </a:pPr>
            <a:r>
              <a:rPr lang="en-GB" sz="3000" dirty="0" smtClean="0"/>
              <a:t>MARGA fluxes are calculated using an inferential model and the measured concentrations.</a:t>
            </a:r>
          </a:p>
          <a:p>
            <a:pPr marL="285750" indent="-285750">
              <a:buFont typeface="Arial" panose="020B0604020202020204" pitchFamily="34" charset="0"/>
              <a:buChar char="•"/>
            </a:pPr>
            <a:endParaRPr lang="en-GB" sz="3000" dirty="0"/>
          </a:p>
        </p:txBody>
      </p:sp>
    </p:spTree>
    <p:extLst>
      <p:ext uri="{BB962C8B-B14F-4D97-AF65-F5344CB8AC3E}">
        <p14:creationId xmlns:p14="http://schemas.microsoft.com/office/powerpoint/2010/main" val="284446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Measured and modelled fluxes (5 point)</a:t>
            </a:r>
            <a:endParaRPr lang="en-GB" dirty="0"/>
          </a:p>
        </p:txBody>
      </p:sp>
      <p:pic>
        <p:nvPicPr>
          <p:cNvPr id="10" name="Picture 9"/>
          <p:cNvPicPr/>
          <p:nvPr/>
        </p:nvPicPr>
        <p:blipFill>
          <a:blip r:embed="rId2" cstate="print"/>
          <a:srcRect/>
          <a:stretch>
            <a:fillRect/>
          </a:stretch>
        </p:blipFill>
        <p:spPr bwMode="auto">
          <a:xfrm>
            <a:off x="539551" y="1743868"/>
            <a:ext cx="8280921" cy="4191562"/>
          </a:xfrm>
          <a:prstGeom prst="rect">
            <a:avLst/>
          </a:prstGeom>
          <a:noFill/>
          <a:ln w="9525">
            <a:noFill/>
            <a:miter lim="800000"/>
            <a:headEnd/>
            <a:tailEnd/>
          </a:ln>
        </p:spPr>
      </p:pic>
      <p:sp>
        <p:nvSpPr>
          <p:cNvPr id="13" name="TextBox 12"/>
          <p:cNvSpPr txBox="1"/>
          <p:nvPr/>
        </p:nvSpPr>
        <p:spPr>
          <a:xfrm>
            <a:off x="84072" y="728205"/>
            <a:ext cx="8450936" cy="1015663"/>
          </a:xfrm>
          <a:prstGeom prst="rect">
            <a:avLst/>
          </a:prstGeom>
          <a:noFill/>
        </p:spPr>
        <p:txBody>
          <a:bodyPr wrap="square" rtlCol="0">
            <a:spAutoFit/>
          </a:bodyPr>
          <a:lstStyle/>
          <a:p>
            <a:r>
              <a:rPr lang="en-GB" sz="3000" dirty="0" smtClean="0"/>
              <a:t>Gradient </a:t>
            </a:r>
            <a:r>
              <a:rPr lang="en-GB" sz="3000" dirty="0" smtClean="0"/>
              <a:t>fluxes: 5 point concentration using a </a:t>
            </a:r>
            <a:r>
              <a:rPr lang="en-GB" sz="3000" dirty="0" err="1" smtClean="0"/>
              <a:t>Thermo</a:t>
            </a:r>
            <a:r>
              <a:rPr lang="en-GB" sz="3000" dirty="0" smtClean="0"/>
              <a:t> Fisher analyser.</a:t>
            </a:r>
            <a:endParaRPr lang="en-GB" sz="3000" dirty="0"/>
          </a:p>
        </p:txBody>
      </p:sp>
    </p:spTree>
    <p:extLst>
      <p:ext uri="{BB962C8B-B14F-4D97-AF65-F5344CB8AC3E}">
        <p14:creationId xmlns:p14="http://schemas.microsoft.com/office/powerpoint/2010/main" val="604149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Future potential for fluxes at EMEP sites</a:t>
            </a:r>
            <a:endParaRPr lang="en-GB" dirty="0"/>
          </a:p>
        </p:txBody>
      </p:sp>
      <p:sp>
        <p:nvSpPr>
          <p:cNvPr id="4" name="TextBox 3"/>
          <p:cNvSpPr txBox="1"/>
          <p:nvPr/>
        </p:nvSpPr>
        <p:spPr>
          <a:xfrm>
            <a:off x="251520" y="836712"/>
            <a:ext cx="8086188" cy="5632311"/>
          </a:xfrm>
          <a:prstGeom prst="rect">
            <a:avLst/>
          </a:prstGeom>
          <a:noFill/>
        </p:spPr>
        <p:txBody>
          <a:bodyPr wrap="none" rtlCol="0">
            <a:spAutoFit/>
          </a:bodyPr>
          <a:lstStyle/>
          <a:p>
            <a:pPr marL="285750" indent="-285750">
              <a:buFont typeface="Arial" panose="020B0604020202020204" pitchFamily="34" charset="0"/>
              <a:buChar char="•"/>
            </a:pPr>
            <a:r>
              <a:rPr lang="en-GB" sz="2400" dirty="0" smtClean="0"/>
              <a:t>Assess which sites also have micrometeorology operating</a:t>
            </a:r>
          </a:p>
          <a:p>
            <a:pPr marL="800100" lvl="1" indent="-342900">
              <a:buFont typeface="Wingdings" panose="05000000000000000000" pitchFamily="2" charset="2"/>
              <a:buChar char="Ø"/>
            </a:pPr>
            <a:r>
              <a:rPr lang="en-GB" sz="2400" dirty="0" smtClean="0">
                <a:solidFill>
                  <a:schemeClr val="accent2">
                    <a:lumMod val="60000"/>
                    <a:lumOff val="40000"/>
                  </a:schemeClr>
                </a:solidFill>
              </a:rPr>
              <a:t>Link across to ICOS</a:t>
            </a:r>
          </a:p>
          <a:p>
            <a:pPr marL="285750" indent="-285750">
              <a:buFont typeface="Arial" panose="020B0604020202020204" pitchFamily="34" charset="0"/>
              <a:buChar char="•"/>
            </a:pPr>
            <a:r>
              <a:rPr lang="en-GB" sz="2400" dirty="0" smtClean="0"/>
              <a:t>Assess potential to do site specific deposition</a:t>
            </a:r>
          </a:p>
          <a:p>
            <a:pPr marL="742950" lvl="1" indent="-285750">
              <a:buFont typeface="Arial" panose="020B0604020202020204" pitchFamily="34" charset="0"/>
              <a:buChar char="•"/>
            </a:pPr>
            <a:r>
              <a:rPr lang="en-GB" sz="2400" dirty="0" smtClean="0"/>
              <a:t>Basic requirement for N deposition:</a:t>
            </a:r>
          </a:p>
          <a:p>
            <a:pPr marL="800100" lvl="1" indent="-342900">
              <a:buFont typeface="Wingdings" panose="05000000000000000000" pitchFamily="2" charset="2"/>
              <a:buChar char="Ø"/>
            </a:pPr>
            <a:r>
              <a:rPr lang="en-GB" sz="2400" dirty="0" smtClean="0"/>
              <a:t>NH</a:t>
            </a:r>
            <a:r>
              <a:rPr lang="en-GB" sz="2400" baseline="-25000" dirty="0" smtClean="0"/>
              <a:t>3</a:t>
            </a:r>
            <a:endParaRPr lang="en-GB" sz="2400" dirty="0" smtClean="0"/>
          </a:p>
          <a:p>
            <a:pPr marL="800100" lvl="1" indent="-342900">
              <a:buFont typeface="Wingdings" panose="05000000000000000000" pitchFamily="2" charset="2"/>
              <a:buChar char="Ø"/>
            </a:pPr>
            <a:r>
              <a:rPr lang="en-GB" sz="2400" dirty="0" smtClean="0"/>
              <a:t>NO</a:t>
            </a:r>
            <a:r>
              <a:rPr lang="en-GB" sz="2400" baseline="-25000" dirty="0" smtClean="0"/>
              <a:t>2</a:t>
            </a:r>
          </a:p>
          <a:p>
            <a:pPr marL="800100" lvl="1" indent="-342900">
              <a:buFont typeface="Wingdings" panose="05000000000000000000" pitchFamily="2" charset="2"/>
              <a:buChar char="Ø"/>
            </a:pPr>
            <a:r>
              <a:rPr lang="en-GB" sz="2400" dirty="0" smtClean="0"/>
              <a:t>Daily or higher temporal resolution wet deposition</a:t>
            </a:r>
          </a:p>
          <a:p>
            <a:pPr marL="342900" indent="-342900">
              <a:buFont typeface="Arial" panose="020B0604020202020204" pitchFamily="34" charset="0"/>
              <a:buChar char="•"/>
            </a:pPr>
            <a:r>
              <a:rPr lang="en-GB" sz="2400" dirty="0" smtClean="0"/>
              <a:t>Other components to consider:</a:t>
            </a:r>
          </a:p>
          <a:p>
            <a:pPr marL="800100" lvl="1" indent="-342900">
              <a:buFont typeface="Wingdings" panose="05000000000000000000" pitchFamily="2" charset="2"/>
              <a:buChar char="Ø"/>
            </a:pPr>
            <a:r>
              <a:rPr lang="en-GB" sz="2400" dirty="0" smtClean="0"/>
              <a:t>HNO</a:t>
            </a:r>
            <a:r>
              <a:rPr lang="en-GB" sz="2400" baseline="-25000" dirty="0" smtClean="0"/>
              <a:t>3</a:t>
            </a:r>
            <a:r>
              <a:rPr lang="en-GB" sz="2400" dirty="0" smtClean="0"/>
              <a:t> </a:t>
            </a:r>
          </a:p>
          <a:p>
            <a:pPr marL="800100" lvl="1" indent="-342900">
              <a:buFont typeface="Wingdings" panose="05000000000000000000" pitchFamily="2" charset="2"/>
              <a:buChar char="Ø"/>
            </a:pPr>
            <a:r>
              <a:rPr lang="en-GB" sz="2400" dirty="0" smtClean="0"/>
              <a:t>HONO</a:t>
            </a:r>
          </a:p>
          <a:p>
            <a:pPr marL="800100" lvl="1" indent="-342900">
              <a:buFont typeface="Wingdings" panose="05000000000000000000" pitchFamily="2" charset="2"/>
              <a:buChar char="Ø"/>
            </a:pPr>
            <a:r>
              <a:rPr lang="en-GB" sz="2400" dirty="0" smtClean="0"/>
              <a:t>O</a:t>
            </a:r>
            <a:r>
              <a:rPr lang="en-GB" sz="2400" baseline="-25000" dirty="0" smtClean="0"/>
              <a:t>3</a:t>
            </a:r>
          </a:p>
          <a:p>
            <a:pPr marL="800100" lvl="1" indent="-342900">
              <a:buFont typeface="Wingdings" panose="05000000000000000000" pitchFamily="2" charset="2"/>
              <a:buChar char="Ø"/>
            </a:pPr>
            <a:r>
              <a:rPr lang="en-GB" sz="2400" dirty="0" smtClean="0"/>
              <a:t>SO</a:t>
            </a:r>
            <a:r>
              <a:rPr lang="en-GB" sz="2400" baseline="-25000" dirty="0" smtClean="0"/>
              <a:t>2</a:t>
            </a:r>
            <a:endParaRPr lang="en-GB" sz="2400" dirty="0" smtClean="0"/>
          </a:p>
          <a:p>
            <a:pPr marL="800100" lvl="1" indent="-342900">
              <a:buFont typeface="Wingdings" panose="05000000000000000000" pitchFamily="2" charset="2"/>
              <a:buChar char="Ø"/>
            </a:pPr>
            <a:r>
              <a:rPr lang="en-GB" sz="2400" dirty="0" smtClean="0">
                <a:solidFill>
                  <a:schemeClr val="accent2">
                    <a:lumMod val="60000"/>
                    <a:lumOff val="40000"/>
                  </a:schemeClr>
                </a:solidFill>
              </a:rPr>
              <a:t>Target component most relevant and easiest to do at site</a:t>
            </a:r>
          </a:p>
          <a:p>
            <a:pPr lvl="1"/>
            <a:endParaRPr lang="en-GB" sz="2400" dirty="0" smtClean="0"/>
          </a:p>
          <a:p>
            <a:pPr lvl="1"/>
            <a:endParaRPr lang="en-GB" sz="2400" dirty="0"/>
          </a:p>
        </p:txBody>
      </p:sp>
    </p:spTree>
    <p:extLst>
      <p:ext uri="{BB962C8B-B14F-4D97-AF65-F5344CB8AC3E}">
        <p14:creationId xmlns:p14="http://schemas.microsoft.com/office/powerpoint/2010/main" val="3578025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dirty="0" smtClean="0"/>
              <a:t>AU –  Ozone Deposition Nov 2012 – Aug 2014</a:t>
            </a:r>
            <a:endParaRPr lang="en-GB" sz="2000" dirty="0"/>
          </a:p>
        </p:txBody>
      </p:sp>
      <p:pic>
        <p:nvPicPr>
          <p:cNvPr id="5" name="Picture 2"/>
          <p:cNvPicPr>
            <a:picLocks noChangeAspect="1" noChangeArrowheads="1"/>
          </p:cNvPicPr>
          <p:nvPr/>
        </p:nvPicPr>
        <p:blipFill>
          <a:blip r:embed="rId2" cstate="print"/>
          <a:srcRect/>
          <a:stretch>
            <a:fillRect/>
          </a:stretch>
        </p:blipFill>
        <p:spPr bwMode="auto">
          <a:xfrm>
            <a:off x="3131840" y="1268760"/>
            <a:ext cx="5619927" cy="3384376"/>
          </a:xfrm>
          <a:prstGeom prst="rect">
            <a:avLst/>
          </a:prstGeom>
          <a:noFill/>
          <a:ln w="9525">
            <a:noFill/>
            <a:miter lim="800000"/>
            <a:headEnd/>
            <a:tailEnd/>
          </a:ln>
          <a:effectLst/>
        </p:spPr>
      </p:pic>
      <p:sp>
        <p:nvSpPr>
          <p:cNvPr id="6" name="TextBox 5"/>
          <p:cNvSpPr txBox="1"/>
          <p:nvPr/>
        </p:nvSpPr>
        <p:spPr>
          <a:xfrm>
            <a:off x="3491880" y="4653136"/>
            <a:ext cx="4752528" cy="1200329"/>
          </a:xfrm>
          <a:prstGeom prst="rect">
            <a:avLst/>
          </a:prstGeom>
          <a:noFill/>
        </p:spPr>
        <p:txBody>
          <a:bodyPr wrap="square" rtlCol="0">
            <a:spAutoFit/>
          </a:bodyPr>
          <a:lstStyle/>
          <a:p>
            <a:pPr>
              <a:tabLst>
                <a:tab pos="1250950" algn="l"/>
                <a:tab pos="3144838" algn="l"/>
              </a:tabLst>
            </a:pPr>
            <a:r>
              <a:rPr lang="en-GB" sz="2400" dirty="0" smtClean="0"/>
              <a:t>EC 	-195 </a:t>
            </a:r>
            <a:r>
              <a:rPr lang="en-GB" sz="2400" dirty="0" err="1" smtClean="0"/>
              <a:t>ng</a:t>
            </a:r>
            <a:r>
              <a:rPr lang="en-GB" sz="2400" baseline="30000" dirty="0" smtClean="0"/>
              <a:t> </a:t>
            </a:r>
            <a:r>
              <a:rPr lang="en-GB" sz="2400" dirty="0" smtClean="0"/>
              <a:t>m</a:t>
            </a:r>
            <a:r>
              <a:rPr lang="en-GB" sz="2400" baseline="30000" dirty="0" smtClean="0"/>
              <a:t>-2</a:t>
            </a:r>
            <a:r>
              <a:rPr lang="en-GB" sz="2400" dirty="0" smtClean="0"/>
              <a:t> s</a:t>
            </a:r>
            <a:r>
              <a:rPr lang="en-GB" sz="2400" baseline="30000" dirty="0" smtClean="0"/>
              <a:t>-2</a:t>
            </a:r>
            <a:r>
              <a:rPr lang="en-GB" sz="2400" dirty="0" smtClean="0"/>
              <a:t> 	3.4 cm s</a:t>
            </a:r>
            <a:r>
              <a:rPr lang="en-GB" sz="2400" baseline="30000" dirty="0" smtClean="0"/>
              <a:t>-1</a:t>
            </a:r>
          </a:p>
          <a:p>
            <a:pPr>
              <a:tabLst>
                <a:tab pos="1250950" algn="l"/>
                <a:tab pos="3144838" algn="l"/>
              </a:tabLst>
            </a:pPr>
            <a:r>
              <a:rPr lang="en-GB" sz="2400" dirty="0" smtClean="0"/>
              <a:t>Grad 	-222 </a:t>
            </a:r>
            <a:r>
              <a:rPr lang="en-GB" sz="2400" dirty="0" err="1" smtClean="0"/>
              <a:t>ng</a:t>
            </a:r>
            <a:r>
              <a:rPr lang="en-GB" sz="2400" dirty="0" smtClean="0"/>
              <a:t> m</a:t>
            </a:r>
            <a:r>
              <a:rPr lang="en-GB" sz="2400" baseline="30000" dirty="0" smtClean="0"/>
              <a:t>-2</a:t>
            </a:r>
            <a:r>
              <a:rPr lang="en-GB" sz="2400" dirty="0" smtClean="0"/>
              <a:t> s</a:t>
            </a:r>
            <a:r>
              <a:rPr lang="en-GB" sz="2400" baseline="30000" dirty="0" smtClean="0"/>
              <a:t>-1</a:t>
            </a:r>
            <a:r>
              <a:rPr lang="en-GB" sz="2400" dirty="0" smtClean="0"/>
              <a:t> 	3.6 cm s</a:t>
            </a:r>
            <a:r>
              <a:rPr lang="en-GB" sz="2400" baseline="30000" dirty="0" smtClean="0"/>
              <a:t>-1</a:t>
            </a:r>
            <a:endParaRPr lang="en-GB" sz="2400" baseline="-25000" dirty="0" smtClean="0"/>
          </a:p>
          <a:p>
            <a:pPr>
              <a:tabLst>
                <a:tab pos="1250950" algn="l"/>
                <a:tab pos="3144838" algn="l"/>
              </a:tabLst>
            </a:pPr>
            <a:r>
              <a:rPr lang="en-GB" sz="2400" i="1" dirty="0" smtClean="0"/>
              <a:t>1995-98 	-205 </a:t>
            </a:r>
            <a:r>
              <a:rPr lang="en-GB" sz="2400" i="1" dirty="0" err="1" smtClean="0"/>
              <a:t>ng</a:t>
            </a:r>
            <a:r>
              <a:rPr lang="en-GB" sz="2400" i="1" dirty="0" smtClean="0"/>
              <a:t> m</a:t>
            </a:r>
            <a:r>
              <a:rPr lang="en-GB" sz="2400" i="1" baseline="30000" dirty="0" smtClean="0"/>
              <a:t>-2</a:t>
            </a:r>
            <a:r>
              <a:rPr lang="en-GB" sz="2400" i="1" dirty="0" smtClean="0"/>
              <a:t> s</a:t>
            </a:r>
            <a:r>
              <a:rPr lang="en-GB" sz="2400" i="1" baseline="30000" dirty="0" smtClean="0"/>
              <a:t>-1</a:t>
            </a:r>
            <a:r>
              <a:rPr lang="en-GB" sz="2400" i="1" dirty="0" smtClean="0"/>
              <a:t> 	3.6 cm s</a:t>
            </a:r>
            <a:r>
              <a:rPr lang="en-GB" sz="2400" i="1" baseline="30000" dirty="0" smtClean="0"/>
              <a:t>-1</a:t>
            </a:r>
            <a:endParaRPr lang="en-GB" sz="2400" i="1" baseline="-25000" dirty="0" smtClean="0"/>
          </a:p>
        </p:txBody>
      </p:sp>
      <p:pic>
        <p:nvPicPr>
          <p:cNvPr id="5122" name="Picture 2"/>
          <p:cNvPicPr>
            <a:picLocks noChangeAspect="1" noChangeArrowheads="1"/>
          </p:cNvPicPr>
          <p:nvPr/>
        </p:nvPicPr>
        <p:blipFill>
          <a:blip r:embed="rId3" cstate="print"/>
          <a:srcRect/>
          <a:stretch>
            <a:fillRect/>
          </a:stretch>
        </p:blipFill>
        <p:spPr bwMode="auto">
          <a:xfrm>
            <a:off x="539551" y="764704"/>
            <a:ext cx="4065479" cy="2448272"/>
          </a:xfrm>
          <a:prstGeom prst="rect">
            <a:avLst/>
          </a:prstGeom>
          <a:noFill/>
          <a:ln w="9525">
            <a:noFill/>
            <a:miter lim="800000"/>
            <a:headEnd/>
            <a:tailEnd/>
          </a:ln>
          <a:effectLst/>
        </p:spPr>
      </p:pic>
    </p:spTree>
    <p:extLst>
      <p:ext uri="{BB962C8B-B14F-4D97-AF65-F5344CB8AC3E}">
        <p14:creationId xmlns:p14="http://schemas.microsoft.com/office/powerpoint/2010/main" val="4088997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GB"/>
          </a:p>
        </p:txBody>
      </p:sp>
      <p:sp>
        <p:nvSpPr>
          <p:cNvPr id="5" name="Text Placeholder 2"/>
          <p:cNvSpPr>
            <a:spLocks noGrp="1"/>
          </p:cNvSpPr>
          <p:nvPr>
            <p:ph type="body" sz="quarter" idx="12"/>
          </p:nvPr>
        </p:nvSpPr>
        <p:spPr>
          <a:xfrm>
            <a:off x="0" y="715043"/>
            <a:ext cx="9144000" cy="6127750"/>
          </a:xfrm>
        </p:spPr>
        <p:txBody>
          <a:bodyPr/>
          <a:lstStyle/>
          <a:p>
            <a:r>
              <a:rPr lang="en-GB" dirty="0" smtClean="0"/>
              <a:t>Some of the science and policy challenges outlined</a:t>
            </a:r>
          </a:p>
          <a:p>
            <a:r>
              <a:rPr lang="en-GB" dirty="0" smtClean="0"/>
              <a:t>NO</a:t>
            </a:r>
            <a:r>
              <a:rPr lang="en-GB" baseline="-25000" dirty="0" smtClean="0"/>
              <a:t>2</a:t>
            </a:r>
          </a:p>
          <a:p>
            <a:r>
              <a:rPr lang="en-GB" dirty="0" smtClean="0"/>
              <a:t>Examples </a:t>
            </a:r>
            <a:r>
              <a:rPr lang="en-GB" dirty="0" smtClean="0"/>
              <a:t>of flux methods applied at an EMEP </a:t>
            </a:r>
            <a:r>
              <a:rPr lang="en-GB" dirty="0" smtClean="0"/>
              <a:t>site</a:t>
            </a:r>
          </a:p>
          <a:p>
            <a:r>
              <a:rPr lang="en-GB" dirty="0" smtClean="0">
                <a:solidFill>
                  <a:schemeClr val="accent2">
                    <a:lumMod val="60000"/>
                    <a:lumOff val="40000"/>
                  </a:schemeClr>
                </a:solidFill>
              </a:rPr>
              <a:t>Wet deposition</a:t>
            </a:r>
          </a:p>
          <a:p>
            <a:r>
              <a:rPr lang="en-GB" dirty="0"/>
              <a:t>Site specific N </a:t>
            </a:r>
            <a:r>
              <a:rPr lang="en-GB" dirty="0" smtClean="0"/>
              <a:t>deposition</a:t>
            </a:r>
          </a:p>
          <a:p>
            <a:r>
              <a:rPr lang="en-GB" dirty="0" smtClean="0"/>
              <a:t>Ammonia </a:t>
            </a:r>
            <a:endParaRPr lang="en-GB" dirty="0" smtClean="0"/>
          </a:p>
          <a:p>
            <a:pPr marL="357188" indent="0">
              <a:buNone/>
            </a:pPr>
            <a:endParaRPr lang="en-GB" dirty="0"/>
          </a:p>
        </p:txBody>
      </p:sp>
    </p:spTree>
    <p:extLst>
      <p:ext uri="{BB962C8B-B14F-4D97-AF65-F5344CB8AC3E}">
        <p14:creationId xmlns:p14="http://schemas.microsoft.com/office/powerpoint/2010/main" val="2811846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Harwell and </a:t>
            </a:r>
            <a:r>
              <a:rPr lang="en-GB" dirty="0" err="1" smtClean="0"/>
              <a:t>Auchencorth</a:t>
            </a:r>
            <a:r>
              <a:rPr lang="en-GB" dirty="0" smtClean="0"/>
              <a:t> vital statistics</a:t>
            </a:r>
            <a:endParaRPr lang="en-GB" dirty="0"/>
          </a:p>
        </p:txBody>
      </p:sp>
      <p:pic>
        <p:nvPicPr>
          <p:cNvPr id="6" name="Picture 5"/>
          <p:cNvPicPr>
            <a:picLocks noChangeAspect="1"/>
          </p:cNvPicPr>
          <p:nvPr/>
        </p:nvPicPr>
        <p:blipFill rotWithShape="1">
          <a:blip r:embed="rId2"/>
          <a:srcRect l="-1" r="66271"/>
          <a:stretch/>
        </p:blipFill>
        <p:spPr>
          <a:xfrm>
            <a:off x="1907704" y="729958"/>
            <a:ext cx="3866903" cy="5519300"/>
          </a:xfrm>
          <a:prstGeom prst="rect">
            <a:avLst/>
          </a:prstGeom>
        </p:spPr>
      </p:pic>
    </p:spTree>
    <p:extLst>
      <p:ext uri="{BB962C8B-B14F-4D97-AF65-F5344CB8AC3E}">
        <p14:creationId xmlns:p14="http://schemas.microsoft.com/office/powerpoint/2010/main" val="3569917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NH</a:t>
            </a:r>
            <a:r>
              <a:rPr lang="en-GB" baseline="-25000" dirty="0" smtClean="0"/>
              <a:t>4</a:t>
            </a:r>
            <a:r>
              <a:rPr lang="en-GB" baseline="30000" dirty="0" smtClean="0"/>
              <a:t>+</a:t>
            </a:r>
            <a:endParaRPr lang="en-GB" dirty="0"/>
          </a:p>
        </p:txBody>
      </p:sp>
      <p:pic>
        <p:nvPicPr>
          <p:cNvPr id="5" name="Picture 4"/>
          <p:cNvPicPr>
            <a:picLocks noChangeAspect="1"/>
          </p:cNvPicPr>
          <p:nvPr/>
        </p:nvPicPr>
        <p:blipFill>
          <a:blip r:embed="rId2"/>
          <a:stretch>
            <a:fillRect/>
          </a:stretch>
        </p:blipFill>
        <p:spPr>
          <a:xfrm>
            <a:off x="4139952" y="688894"/>
            <a:ext cx="5561896" cy="4252274"/>
          </a:xfrm>
          <a:prstGeom prst="rect">
            <a:avLst/>
          </a:prstGeom>
        </p:spPr>
      </p:pic>
      <p:pic>
        <p:nvPicPr>
          <p:cNvPr id="7" name="Picture 6"/>
          <p:cNvPicPr>
            <a:picLocks noChangeAspect="1"/>
          </p:cNvPicPr>
          <p:nvPr/>
        </p:nvPicPr>
        <p:blipFill>
          <a:blip r:embed="rId3"/>
          <a:stretch>
            <a:fillRect/>
          </a:stretch>
        </p:blipFill>
        <p:spPr>
          <a:xfrm>
            <a:off x="-324544" y="620688"/>
            <a:ext cx="5504726" cy="4208566"/>
          </a:xfrm>
          <a:prstGeom prst="rect">
            <a:avLst/>
          </a:prstGeom>
        </p:spPr>
      </p:pic>
      <p:sp>
        <p:nvSpPr>
          <p:cNvPr id="8" name="TextBox 7"/>
          <p:cNvSpPr txBox="1"/>
          <p:nvPr/>
        </p:nvSpPr>
        <p:spPr>
          <a:xfrm>
            <a:off x="5195214" y="1187460"/>
            <a:ext cx="1393010" cy="369332"/>
          </a:xfrm>
          <a:prstGeom prst="rect">
            <a:avLst/>
          </a:prstGeom>
          <a:solidFill>
            <a:schemeClr val="bg1"/>
          </a:solidFill>
        </p:spPr>
        <p:txBody>
          <a:bodyPr wrap="none" rtlCol="0">
            <a:spAutoFit/>
          </a:bodyPr>
          <a:lstStyle/>
          <a:p>
            <a:r>
              <a:rPr lang="en-GB" dirty="0" err="1" smtClean="0"/>
              <a:t>Auchencorth</a:t>
            </a:r>
            <a:endParaRPr lang="en-GB" dirty="0"/>
          </a:p>
        </p:txBody>
      </p:sp>
      <p:sp>
        <p:nvSpPr>
          <p:cNvPr id="9" name="TextBox 8"/>
          <p:cNvSpPr txBox="1"/>
          <p:nvPr/>
        </p:nvSpPr>
        <p:spPr>
          <a:xfrm>
            <a:off x="683568" y="1124744"/>
            <a:ext cx="905184" cy="369332"/>
          </a:xfrm>
          <a:prstGeom prst="rect">
            <a:avLst/>
          </a:prstGeom>
          <a:solidFill>
            <a:schemeClr val="bg1"/>
          </a:solidFill>
        </p:spPr>
        <p:txBody>
          <a:bodyPr wrap="none" rtlCol="0">
            <a:spAutoFit/>
          </a:bodyPr>
          <a:lstStyle/>
          <a:p>
            <a:r>
              <a:rPr lang="en-GB" dirty="0" smtClean="0"/>
              <a:t>Harwell</a:t>
            </a:r>
            <a:endParaRPr lang="en-GB" dirty="0"/>
          </a:p>
        </p:txBody>
      </p:sp>
    </p:spTree>
    <p:extLst>
      <p:ext uri="{BB962C8B-B14F-4D97-AF65-F5344CB8AC3E}">
        <p14:creationId xmlns:p14="http://schemas.microsoft.com/office/powerpoint/2010/main" val="3652043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NO</a:t>
            </a:r>
            <a:r>
              <a:rPr lang="en-GB" baseline="-25000" dirty="0" smtClean="0"/>
              <a:t>3</a:t>
            </a:r>
            <a:r>
              <a:rPr lang="en-GB" baseline="30000" dirty="0" smtClean="0"/>
              <a:t>-</a:t>
            </a:r>
            <a:endParaRPr lang="en-GB" dirty="0"/>
          </a:p>
        </p:txBody>
      </p:sp>
      <p:pic>
        <p:nvPicPr>
          <p:cNvPr id="7" name="Picture 6"/>
          <p:cNvPicPr>
            <a:picLocks noChangeAspect="1"/>
          </p:cNvPicPr>
          <p:nvPr/>
        </p:nvPicPr>
        <p:blipFill>
          <a:blip r:embed="rId2"/>
          <a:stretch>
            <a:fillRect/>
          </a:stretch>
        </p:blipFill>
        <p:spPr>
          <a:xfrm>
            <a:off x="4283968" y="908720"/>
            <a:ext cx="5359596" cy="4097608"/>
          </a:xfrm>
          <a:prstGeom prst="rect">
            <a:avLst/>
          </a:prstGeom>
        </p:spPr>
      </p:pic>
      <p:pic>
        <p:nvPicPr>
          <p:cNvPr id="8" name="Picture 7"/>
          <p:cNvPicPr>
            <a:picLocks noChangeAspect="1"/>
          </p:cNvPicPr>
          <p:nvPr/>
        </p:nvPicPr>
        <p:blipFill>
          <a:blip r:embed="rId3"/>
          <a:stretch>
            <a:fillRect/>
          </a:stretch>
        </p:blipFill>
        <p:spPr>
          <a:xfrm>
            <a:off x="-252536" y="888331"/>
            <a:ext cx="5386264" cy="4117997"/>
          </a:xfrm>
          <a:prstGeom prst="rect">
            <a:avLst/>
          </a:prstGeom>
        </p:spPr>
      </p:pic>
      <p:sp>
        <p:nvSpPr>
          <p:cNvPr id="9" name="TextBox 8"/>
          <p:cNvSpPr txBox="1"/>
          <p:nvPr/>
        </p:nvSpPr>
        <p:spPr>
          <a:xfrm>
            <a:off x="5123206" y="927151"/>
            <a:ext cx="1393010" cy="369332"/>
          </a:xfrm>
          <a:prstGeom prst="rect">
            <a:avLst/>
          </a:prstGeom>
          <a:solidFill>
            <a:schemeClr val="bg1"/>
          </a:solidFill>
        </p:spPr>
        <p:txBody>
          <a:bodyPr wrap="none" rtlCol="0">
            <a:spAutoFit/>
          </a:bodyPr>
          <a:lstStyle/>
          <a:p>
            <a:r>
              <a:rPr lang="en-GB" dirty="0" err="1" smtClean="0"/>
              <a:t>Auchencorth</a:t>
            </a:r>
            <a:endParaRPr lang="en-GB" dirty="0"/>
          </a:p>
        </p:txBody>
      </p:sp>
      <p:sp>
        <p:nvSpPr>
          <p:cNvPr id="10" name="TextBox 9"/>
          <p:cNvSpPr txBox="1"/>
          <p:nvPr/>
        </p:nvSpPr>
        <p:spPr>
          <a:xfrm>
            <a:off x="611560" y="864435"/>
            <a:ext cx="905184" cy="369332"/>
          </a:xfrm>
          <a:prstGeom prst="rect">
            <a:avLst/>
          </a:prstGeom>
          <a:solidFill>
            <a:schemeClr val="bg1"/>
          </a:solidFill>
        </p:spPr>
        <p:txBody>
          <a:bodyPr wrap="none" rtlCol="0">
            <a:spAutoFit/>
          </a:bodyPr>
          <a:lstStyle/>
          <a:p>
            <a:r>
              <a:rPr lang="en-GB" dirty="0" smtClean="0"/>
              <a:t>Harwell</a:t>
            </a:r>
            <a:endParaRPr lang="en-GB" dirty="0"/>
          </a:p>
        </p:txBody>
      </p:sp>
      <p:sp>
        <p:nvSpPr>
          <p:cNvPr id="11" name="TextBox 10"/>
          <p:cNvSpPr txBox="1"/>
          <p:nvPr/>
        </p:nvSpPr>
        <p:spPr>
          <a:xfrm>
            <a:off x="579723" y="4653136"/>
            <a:ext cx="8064896" cy="1569660"/>
          </a:xfrm>
          <a:prstGeom prst="rect">
            <a:avLst/>
          </a:prstGeom>
          <a:noFill/>
        </p:spPr>
        <p:txBody>
          <a:bodyPr wrap="square" rtlCol="0">
            <a:spAutoFit/>
          </a:bodyPr>
          <a:lstStyle/>
          <a:p>
            <a:pPr marL="285750" indent="-285750">
              <a:buFont typeface="Wingdings" panose="05000000000000000000" pitchFamily="2" charset="2"/>
              <a:buChar char="§"/>
            </a:pPr>
            <a:r>
              <a:rPr lang="en-GB" sz="2400" dirty="0" smtClean="0"/>
              <a:t>Opportunity for comparing annual patterns of deposition at sites</a:t>
            </a:r>
          </a:p>
          <a:p>
            <a:pPr marL="285750" indent="-285750">
              <a:buFont typeface="Wingdings" panose="05000000000000000000" pitchFamily="2" charset="2"/>
              <a:buChar char="§"/>
            </a:pPr>
            <a:r>
              <a:rPr lang="en-GB" sz="2400" dirty="0" smtClean="0"/>
              <a:t>New technologies available for on-line precipitation composition should be assessed for Level II/III sites</a:t>
            </a:r>
            <a:endParaRPr lang="en-GB" sz="2400" dirty="0"/>
          </a:p>
        </p:txBody>
      </p:sp>
    </p:spTree>
    <p:extLst>
      <p:ext uri="{BB962C8B-B14F-4D97-AF65-F5344CB8AC3E}">
        <p14:creationId xmlns:p14="http://schemas.microsoft.com/office/powerpoint/2010/main" val="158862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20966" y="285835"/>
            <a:ext cx="9180512" cy="523220"/>
          </a:xfrm>
          <a:prstGeom prst="rect">
            <a:avLst/>
          </a:prstGeom>
          <a:noFill/>
        </p:spPr>
        <p:txBody>
          <a:bodyPr wrap="square" rtlCol="0">
            <a:spAutoFit/>
          </a:bodyPr>
          <a:lstStyle/>
          <a:p>
            <a:r>
              <a:rPr lang="en-GB" sz="2800" smtClean="0">
                <a:solidFill>
                  <a:schemeClr val="bg1"/>
                </a:solidFill>
              </a:rPr>
              <a:t>Surface oxidised N budget: atmospheric deposition/emission </a:t>
            </a:r>
            <a:endParaRPr lang="en-GB" sz="2800" dirty="0">
              <a:solidFill>
                <a:schemeClr val="bg1"/>
              </a:solidFill>
            </a:endParaRPr>
          </a:p>
        </p:txBody>
      </p:sp>
      <p:grpSp>
        <p:nvGrpSpPr>
          <p:cNvPr id="5" name="Group 4"/>
          <p:cNvGrpSpPr/>
          <p:nvPr/>
        </p:nvGrpSpPr>
        <p:grpSpPr>
          <a:xfrm>
            <a:off x="-75422" y="725062"/>
            <a:ext cx="9362585" cy="6107171"/>
            <a:chOff x="-75422" y="725062"/>
            <a:chExt cx="9362585" cy="6107171"/>
          </a:xfrm>
        </p:grpSpPr>
        <p:sp>
          <p:nvSpPr>
            <p:cNvPr id="111" name="Rectangle 110"/>
            <p:cNvSpPr/>
            <p:nvPr/>
          </p:nvSpPr>
          <p:spPr>
            <a:xfrm>
              <a:off x="-35496" y="4899368"/>
              <a:ext cx="9144000" cy="193286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p:cNvSpPr/>
            <p:nvPr/>
          </p:nvSpPr>
          <p:spPr>
            <a:xfrm>
              <a:off x="-18256" y="3140472"/>
              <a:ext cx="9144000" cy="18722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p:cNvSpPr/>
            <p:nvPr/>
          </p:nvSpPr>
          <p:spPr>
            <a:xfrm>
              <a:off x="-18256" y="764703"/>
              <a:ext cx="9144000" cy="237626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2341926" y="986672"/>
              <a:ext cx="1080120" cy="523220"/>
            </a:xfrm>
            <a:prstGeom prst="rect">
              <a:avLst/>
            </a:prstGeom>
            <a:noFill/>
          </p:spPr>
          <p:txBody>
            <a:bodyPr wrap="square" rtlCol="0">
              <a:spAutoFit/>
            </a:bodyPr>
            <a:lstStyle/>
            <a:p>
              <a:r>
                <a:rPr lang="en-GB" sz="2800" dirty="0" smtClean="0"/>
                <a:t>HNO</a:t>
              </a:r>
              <a:r>
                <a:rPr lang="en-GB" sz="2800" baseline="-25000" dirty="0" smtClean="0"/>
                <a:t>3</a:t>
              </a:r>
              <a:endParaRPr lang="en-GB" sz="2800" dirty="0"/>
            </a:p>
          </p:txBody>
        </p:sp>
        <p:sp>
          <p:nvSpPr>
            <p:cNvPr id="9" name="Right Arrow 8"/>
            <p:cNvSpPr/>
            <p:nvPr/>
          </p:nvSpPr>
          <p:spPr>
            <a:xfrm rot="5400000">
              <a:off x="2200650" y="2359187"/>
              <a:ext cx="1225288" cy="39434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TextBox 10"/>
            <p:cNvSpPr txBox="1"/>
            <p:nvPr/>
          </p:nvSpPr>
          <p:spPr>
            <a:xfrm>
              <a:off x="6713248" y="3724583"/>
              <a:ext cx="1114809" cy="646331"/>
            </a:xfrm>
            <a:prstGeom prst="rect">
              <a:avLst/>
            </a:prstGeom>
            <a:noFill/>
          </p:spPr>
          <p:txBody>
            <a:bodyPr wrap="square" rtlCol="0">
              <a:spAutoFit/>
            </a:bodyPr>
            <a:lstStyle/>
            <a:p>
              <a:r>
                <a:rPr lang="en-GB" sz="3600" dirty="0" smtClean="0"/>
                <a:t>NO</a:t>
              </a:r>
              <a:r>
                <a:rPr lang="en-GB" sz="3600" baseline="-25000" dirty="0" smtClean="0"/>
                <a:t>3</a:t>
              </a:r>
              <a:r>
                <a:rPr lang="en-GB" sz="3600" baseline="30000" dirty="0" smtClean="0"/>
                <a:t>-</a:t>
              </a:r>
              <a:endParaRPr lang="en-GB" sz="3600" dirty="0"/>
            </a:p>
          </p:txBody>
        </p:sp>
        <p:sp>
          <p:nvSpPr>
            <p:cNvPr id="12" name="TextBox 11"/>
            <p:cNvSpPr txBox="1"/>
            <p:nvPr/>
          </p:nvSpPr>
          <p:spPr>
            <a:xfrm>
              <a:off x="1582192" y="1398360"/>
              <a:ext cx="1467936" cy="523220"/>
            </a:xfrm>
            <a:prstGeom prst="rect">
              <a:avLst/>
            </a:prstGeom>
            <a:noFill/>
          </p:spPr>
          <p:txBody>
            <a:bodyPr wrap="square" rtlCol="0">
              <a:spAutoFit/>
            </a:bodyPr>
            <a:lstStyle/>
            <a:p>
              <a:r>
                <a:rPr lang="en-GB" sz="2800" dirty="0" smtClean="0"/>
                <a:t>HONO</a:t>
              </a:r>
              <a:endParaRPr lang="en-GB" sz="2800" dirty="0"/>
            </a:p>
          </p:txBody>
        </p:sp>
        <p:sp>
          <p:nvSpPr>
            <p:cNvPr id="14" name="TextBox 13"/>
            <p:cNvSpPr txBox="1"/>
            <p:nvPr/>
          </p:nvSpPr>
          <p:spPr>
            <a:xfrm>
              <a:off x="742737" y="1472887"/>
              <a:ext cx="867284" cy="523220"/>
            </a:xfrm>
            <a:prstGeom prst="rect">
              <a:avLst/>
            </a:prstGeom>
            <a:noFill/>
          </p:spPr>
          <p:txBody>
            <a:bodyPr wrap="square" rtlCol="0">
              <a:spAutoFit/>
            </a:bodyPr>
            <a:lstStyle/>
            <a:p>
              <a:r>
                <a:rPr lang="en-GB" sz="2800" dirty="0" smtClean="0"/>
                <a:t>NO</a:t>
              </a:r>
              <a:r>
                <a:rPr lang="en-GB" sz="2800" baseline="-25000" dirty="0" smtClean="0"/>
                <a:t>2</a:t>
              </a:r>
              <a:endParaRPr lang="en-GB" sz="2800" dirty="0"/>
            </a:p>
          </p:txBody>
        </p:sp>
        <p:sp>
          <p:nvSpPr>
            <p:cNvPr id="15" name="Right Arrow 14"/>
            <p:cNvSpPr/>
            <p:nvPr/>
          </p:nvSpPr>
          <p:spPr>
            <a:xfrm rot="5400000">
              <a:off x="3106655" y="2367153"/>
              <a:ext cx="1153280" cy="39434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2" name="Right Arrow 71"/>
            <p:cNvSpPr/>
            <p:nvPr/>
          </p:nvSpPr>
          <p:spPr>
            <a:xfrm rot="16200000">
              <a:off x="7738234" y="2808964"/>
              <a:ext cx="576064" cy="144016"/>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4" name="TextBox 73"/>
            <p:cNvSpPr txBox="1"/>
            <p:nvPr/>
          </p:nvSpPr>
          <p:spPr>
            <a:xfrm>
              <a:off x="8234232" y="2088176"/>
              <a:ext cx="1052931" cy="523220"/>
            </a:xfrm>
            <a:prstGeom prst="rect">
              <a:avLst/>
            </a:prstGeom>
            <a:noFill/>
          </p:spPr>
          <p:txBody>
            <a:bodyPr wrap="square" rtlCol="0">
              <a:spAutoFit/>
            </a:bodyPr>
            <a:lstStyle/>
            <a:p>
              <a:r>
                <a:rPr lang="en-GB" sz="2800" dirty="0" smtClean="0"/>
                <a:t>HNO</a:t>
              </a:r>
              <a:r>
                <a:rPr lang="en-GB" sz="2800" baseline="-25000" dirty="0" smtClean="0"/>
                <a:t>3</a:t>
              </a:r>
              <a:endParaRPr lang="en-GB" sz="2800" dirty="0"/>
            </a:p>
          </p:txBody>
        </p:sp>
        <p:sp>
          <p:nvSpPr>
            <p:cNvPr id="79" name="TextBox 78"/>
            <p:cNvSpPr txBox="1"/>
            <p:nvPr/>
          </p:nvSpPr>
          <p:spPr>
            <a:xfrm rot="16200000">
              <a:off x="-364539" y="3585690"/>
              <a:ext cx="1409232" cy="830997"/>
            </a:xfrm>
            <a:prstGeom prst="rect">
              <a:avLst/>
            </a:prstGeom>
            <a:noFill/>
          </p:spPr>
          <p:txBody>
            <a:bodyPr wrap="none" rtlCol="0">
              <a:spAutoFit/>
            </a:bodyPr>
            <a:lstStyle/>
            <a:p>
              <a:r>
                <a:rPr lang="en-GB" sz="2400" dirty="0" smtClean="0"/>
                <a:t>Surface</a:t>
              </a:r>
            </a:p>
            <a:p>
              <a:r>
                <a:rPr lang="en-GB" sz="2400" dirty="0" smtClean="0"/>
                <a:t>processes</a:t>
              </a:r>
              <a:endParaRPr lang="en-GB" sz="2400" dirty="0"/>
            </a:p>
          </p:txBody>
        </p:sp>
        <p:cxnSp>
          <p:nvCxnSpPr>
            <p:cNvPr id="81" name="Straight Connector 80"/>
            <p:cNvCxnSpPr/>
            <p:nvPr/>
          </p:nvCxnSpPr>
          <p:spPr>
            <a:xfrm flipH="1">
              <a:off x="899592" y="5013176"/>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rot="16200000">
              <a:off x="-310382" y="5490658"/>
              <a:ext cx="1471367" cy="830997"/>
            </a:xfrm>
            <a:prstGeom prst="rect">
              <a:avLst/>
            </a:prstGeom>
            <a:noFill/>
          </p:spPr>
          <p:txBody>
            <a:bodyPr wrap="square" rtlCol="0">
              <a:spAutoFit/>
            </a:bodyPr>
            <a:lstStyle/>
            <a:p>
              <a:r>
                <a:rPr lang="en-GB" sz="2400" dirty="0" smtClean="0"/>
                <a:t>Substrate Processes</a:t>
              </a:r>
            </a:p>
          </p:txBody>
        </p:sp>
        <p:sp>
          <p:nvSpPr>
            <p:cNvPr id="83" name="Rectangle 82"/>
            <p:cNvSpPr/>
            <p:nvPr/>
          </p:nvSpPr>
          <p:spPr>
            <a:xfrm>
              <a:off x="5707351" y="3710204"/>
              <a:ext cx="1039067" cy="646331"/>
            </a:xfrm>
            <a:prstGeom prst="rect">
              <a:avLst/>
            </a:prstGeom>
          </p:spPr>
          <p:txBody>
            <a:bodyPr wrap="none">
              <a:spAutoFit/>
            </a:bodyPr>
            <a:lstStyle/>
            <a:p>
              <a:r>
                <a:rPr lang="en-GB" sz="3600" dirty="0" smtClean="0"/>
                <a:t>NO</a:t>
              </a:r>
              <a:r>
                <a:rPr lang="en-GB" sz="3600" baseline="-25000" dirty="0" smtClean="0"/>
                <a:t>2</a:t>
              </a:r>
              <a:r>
                <a:rPr lang="en-GB" sz="3600" baseline="30000" dirty="0" smtClean="0"/>
                <a:t>-</a:t>
              </a:r>
              <a:endParaRPr lang="en-GB" sz="3600" dirty="0"/>
            </a:p>
          </p:txBody>
        </p:sp>
        <p:sp>
          <p:nvSpPr>
            <p:cNvPr id="87" name="TextBox 86"/>
            <p:cNvSpPr txBox="1"/>
            <p:nvPr/>
          </p:nvSpPr>
          <p:spPr>
            <a:xfrm>
              <a:off x="1163873" y="5477472"/>
              <a:ext cx="7822591" cy="553998"/>
            </a:xfrm>
            <a:prstGeom prst="rect">
              <a:avLst/>
            </a:prstGeom>
            <a:noFill/>
          </p:spPr>
          <p:txBody>
            <a:bodyPr wrap="none" rtlCol="0">
              <a:spAutoFit/>
            </a:bodyPr>
            <a:lstStyle/>
            <a:p>
              <a:r>
                <a:rPr lang="en-GB" sz="3000" dirty="0" smtClean="0"/>
                <a:t>Plants, animals, soils, microbes, water, buildings, </a:t>
              </a:r>
              <a:endParaRPr lang="en-GB" sz="3000" dirty="0"/>
            </a:p>
          </p:txBody>
        </p:sp>
        <p:sp>
          <p:nvSpPr>
            <p:cNvPr id="88" name="TextBox 87"/>
            <p:cNvSpPr txBox="1"/>
            <p:nvPr/>
          </p:nvSpPr>
          <p:spPr>
            <a:xfrm rot="16200000">
              <a:off x="-650521" y="1411069"/>
              <a:ext cx="2123728" cy="830997"/>
            </a:xfrm>
            <a:prstGeom prst="rect">
              <a:avLst/>
            </a:prstGeom>
            <a:noFill/>
          </p:spPr>
          <p:txBody>
            <a:bodyPr wrap="square" rtlCol="0">
              <a:spAutoFit/>
            </a:bodyPr>
            <a:lstStyle/>
            <a:p>
              <a:r>
                <a:rPr lang="en-GB" sz="2400" dirty="0" smtClean="0"/>
                <a:t>Atmospheric components</a:t>
              </a:r>
              <a:endParaRPr lang="en-GB" sz="2400" dirty="0"/>
            </a:p>
          </p:txBody>
        </p:sp>
        <p:sp>
          <p:nvSpPr>
            <p:cNvPr id="89" name="Down Arrow 88"/>
            <p:cNvSpPr/>
            <p:nvPr/>
          </p:nvSpPr>
          <p:spPr>
            <a:xfrm rot="10800000">
              <a:off x="5313409" y="1173407"/>
              <a:ext cx="396423" cy="4139924"/>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p:cNvSpPr txBox="1"/>
            <p:nvPr/>
          </p:nvSpPr>
          <p:spPr>
            <a:xfrm>
              <a:off x="6684005" y="2111472"/>
              <a:ext cx="1206223" cy="523220"/>
            </a:xfrm>
            <a:prstGeom prst="rect">
              <a:avLst/>
            </a:prstGeom>
            <a:noFill/>
          </p:spPr>
          <p:txBody>
            <a:bodyPr wrap="square" rtlCol="0">
              <a:spAutoFit/>
            </a:bodyPr>
            <a:lstStyle/>
            <a:p>
              <a:r>
                <a:rPr lang="en-GB" sz="2800" dirty="0" smtClean="0"/>
                <a:t>HONO</a:t>
              </a:r>
              <a:endParaRPr lang="en-GB" sz="2800" dirty="0"/>
            </a:p>
          </p:txBody>
        </p:sp>
        <p:sp>
          <p:nvSpPr>
            <p:cNvPr id="91" name="Right Arrow 90"/>
            <p:cNvSpPr/>
            <p:nvPr/>
          </p:nvSpPr>
          <p:spPr>
            <a:xfrm rot="16200000">
              <a:off x="6254660" y="2808965"/>
              <a:ext cx="576064" cy="144016"/>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4" name="TextBox 93"/>
            <p:cNvSpPr txBox="1"/>
            <p:nvPr/>
          </p:nvSpPr>
          <p:spPr>
            <a:xfrm>
              <a:off x="7659761" y="2084828"/>
              <a:ext cx="658121" cy="523220"/>
            </a:xfrm>
            <a:prstGeom prst="rect">
              <a:avLst/>
            </a:prstGeom>
            <a:noFill/>
          </p:spPr>
          <p:txBody>
            <a:bodyPr wrap="square" rtlCol="0">
              <a:spAutoFit/>
            </a:bodyPr>
            <a:lstStyle/>
            <a:p>
              <a:r>
                <a:rPr lang="en-GB" sz="2800" dirty="0" smtClean="0"/>
                <a:t>NO</a:t>
              </a:r>
              <a:endParaRPr lang="en-GB" sz="2800" dirty="0"/>
            </a:p>
          </p:txBody>
        </p:sp>
        <p:sp>
          <p:nvSpPr>
            <p:cNvPr id="121" name="Right Arrow 120"/>
            <p:cNvSpPr/>
            <p:nvPr/>
          </p:nvSpPr>
          <p:spPr>
            <a:xfrm rot="5400000">
              <a:off x="451942" y="2367153"/>
              <a:ext cx="1153280" cy="39434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6" name="TextBox 125"/>
            <p:cNvSpPr txBox="1"/>
            <p:nvPr/>
          </p:nvSpPr>
          <p:spPr>
            <a:xfrm>
              <a:off x="7351808" y="797091"/>
              <a:ext cx="1736373" cy="646331"/>
            </a:xfrm>
            <a:prstGeom prst="rect">
              <a:avLst/>
            </a:prstGeom>
            <a:noFill/>
          </p:spPr>
          <p:txBody>
            <a:bodyPr wrap="none" rtlCol="0">
              <a:spAutoFit/>
            </a:bodyPr>
            <a:lstStyle/>
            <a:p>
              <a:r>
                <a:rPr lang="en-GB" sz="3600" i="1" dirty="0" smtClean="0">
                  <a:solidFill>
                    <a:schemeClr val="accent2"/>
                  </a:solidFill>
                </a:rPr>
                <a:t>h</a:t>
              </a:r>
              <a:r>
                <a:rPr lang="en-GB" sz="3600" i="1" dirty="0" smtClean="0">
                  <a:solidFill>
                    <a:schemeClr val="accent2"/>
                  </a:solidFill>
                  <a:latin typeface="Symbol" pitchFamily="18" charset="2"/>
                </a:rPr>
                <a:t>n+H</a:t>
              </a:r>
              <a:r>
                <a:rPr lang="en-GB" sz="3600" i="1" baseline="-25000" dirty="0" smtClean="0">
                  <a:solidFill>
                    <a:schemeClr val="accent2"/>
                  </a:solidFill>
                  <a:latin typeface="Symbol" pitchFamily="18" charset="2"/>
                </a:rPr>
                <a:t>2</a:t>
              </a:r>
              <a:r>
                <a:rPr lang="en-GB" sz="3600" i="1" dirty="0" smtClean="0">
                  <a:solidFill>
                    <a:schemeClr val="accent2"/>
                  </a:solidFill>
                  <a:latin typeface="Symbol" pitchFamily="18" charset="2"/>
                </a:rPr>
                <a:t>O</a:t>
              </a:r>
              <a:endParaRPr lang="en-GB" sz="3600" i="1" dirty="0">
                <a:solidFill>
                  <a:schemeClr val="accent2"/>
                </a:solidFill>
              </a:endParaRPr>
            </a:p>
          </p:txBody>
        </p:sp>
        <p:sp>
          <p:nvSpPr>
            <p:cNvPr id="127" name="Right Arrow 126"/>
            <p:cNvSpPr/>
            <p:nvPr/>
          </p:nvSpPr>
          <p:spPr>
            <a:xfrm rot="16200000">
              <a:off x="7087271" y="2823344"/>
              <a:ext cx="576064" cy="144016"/>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0" name="TextBox 129"/>
            <p:cNvSpPr txBox="1"/>
            <p:nvPr/>
          </p:nvSpPr>
          <p:spPr>
            <a:xfrm>
              <a:off x="4243681" y="725062"/>
              <a:ext cx="2601486" cy="523220"/>
            </a:xfrm>
            <a:prstGeom prst="rect">
              <a:avLst/>
            </a:prstGeom>
            <a:noFill/>
          </p:spPr>
          <p:txBody>
            <a:bodyPr wrap="square" rtlCol="0">
              <a:spAutoFit/>
            </a:bodyPr>
            <a:lstStyle/>
            <a:p>
              <a:r>
                <a:rPr lang="en-GB" sz="2800" dirty="0" smtClean="0">
                  <a:solidFill>
                    <a:srgbClr val="FFC000"/>
                  </a:solidFill>
                </a:rPr>
                <a:t>Direct emissions</a:t>
              </a:r>
              <a:endParaRPr lang="en-GB" sz="2800" dirty="0">
                <a:solidFill>
                  <a:srgbClr val="FFC000"/>
                </a:solidFill>
              </a:endParaRPr>
            </a:p>
          </p:txBody>
        </p:sp>
        <p:sp>
          <p:nvSpPr>
            <p:cNvPr id="131" name="Right Arrow 130"/>
            <p:cNvSpPr/>
            <p:nvPr/>
          </p:nvSpPr>
          <p:spPr>
            <a:xfrm rot="16200000">
              <a:off x="8512853" y="2808964"/>
              <a:ext cx="576064" cy="144016"/>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7" name="TextBox 136"/>
            <p:cNvSpPr txBox="1"/>
            <p:nvPr/>
          </p:nvSpPr>
          <p:spPr>
            <a:xfrm>
              <a:off x="2980718" y="3724583"/>
              <a:ext cx="1262963" cy="646331"/>
            </a:xfrm>
            <a:prstGeom prst="rect">
              <a:avLst/>
            </a:prstGeom>
            <a:noFill/>
          </p:spPr>
          <p:txBody>
            <a:bodyPr wrap="square" rtlCol="0">
              <a:spAutoFit/>
            </a:bodyPr>
            <a:lstStyle/>
            <a:p>
              <a:r>
                <a:rPr lang="en-GB" sz="3600" dirty="0" smtClean="0"/>
                <a:t>NO</a:t>
              </a:r>
              <a:r>
                <a:rPr lang="en-GB" sz="3600" baseline="-25000" dirty="0" smtClean="0"/>
                <a:t>2</a:t>
              </a:r>
              <a:r>
                <a:rPr lang="en-GB" sz="3600" baseline="30000" dirty="0" smtClean="0"/>
                <a:t>*</a:t>
              </a:r>
              <a:endParaRPr lang="en-GB" sz="3600" dirty="0"/>
            </a:p>
          </p:txBody>
        </p:sp>
        <p:sp>
          <p:nvSpPr>
            <p:cNvPr id="3" name="Rectangle 2"/>
            <p:cNvSpPr/>
            <p:nvPr/>
          </p:nvSpPr>
          <p:spPr>
            <a:xfrm>
              <a:off x="1878340" y="3724583"/>
              <a:ext cx="1098378" cy="646331"/>
            </a:xfrm>
            <a:prstGeom prst="rect">
              <a:avLst/>
            </a:prstGeom>
          </p:spPr>
          <p:txBody>
            <a:bodyPr wrap="none">
              <a:spAutoFit/>
            </a:bodyPr>
            <a:lstStyle/>
            <a:p>
              <a:r>
                <a:rPr lang="en-GB" sz="3600" dirty="0" smtClean="0"/>
                <a:t>NO</a:t>
              </a:r>
              <a:r>
                <a:rPr lang="en-GB" sz="3600" baseline="-25000" dirty="0" smtClean="0"/>
                <a:t>3</a:t>
              </a:r>
              <a:r>
                <a:rPr lang="en-GB" sz="3600" baseline="30000" dirty="0" smtClean="0"/>
                <a:t>*</a:t>
              </a:r>
              <a:endParaRPr lang="en-GB" sz="3600" dirty="0"/>
            </a:p>
          </p:txBody>
        </p:sp>
        <p:sp>
          <p:nvSpPr>
            <p:cNvPr id="66" name="TextBox 65"/>
            <p:cNvSpPr txBox="1"/>
            <p:nvPr/>
          </p:nvSpPr>
          <p:spPr>
            <a:xfrm>
              <a:off x="803553" y="937263"/>
              <a:ext cx="1482152" cy="523220"/>
            </a:xfrm>
            <a:prstGeom prst="rect">
              <a:avLst/>
            </a:prstGeom>
            <a:noFill/>
          </p:spPr>
          <p:txBody>
            <a:bodyPr wrap="square" rtlCol="0">
              <a:spAutoFit/>
            </a:bodyPr>
            <a:lstStyle/>
            <a:p>
              <a:pPr algn="ctr"/>
              <a:r>
                <a:rPr lang="en-GB" sz="2800" dirty="0" smtClean="0"/>
                <a:t>ClNO</a:t>
              </a:r>
              <a:r>
                <a:rPr lang="en-GB" sz="2800" baseline="-25000" dirty="0" smtClean="0"/>
                <a:t>2</a:t>
              </a:r>
              <a:endParaRPr lang="en-GB" sz="2800" dirty="0"/>
            </a:p>
          </p:txBody>
        </p:sp>
        <p:sp>
          <p:nvSpPr>
            <p:cNvPr id="67" name="Right Arrow 66"/>
            <p:cNvSpPr/>
            <p:nvPr/>
          </p:nvSpPr>
          <p:spPr>
            <a:xfrm rot="5400000">
              <a:off x="1234711" y="2367153"/>
              <a:ext cx="1153280" cy="39434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p:cNvSpPr txBox="1"/>
            <p:nvPr/>
          </p:nvSpPr>
          <p:spPr>
            <a:xfrm>
              <a:off x="5564372" y="2069224"/>
              <a:ext cx="1385131" cy="523220"/>
            </a:xfrm>
            <a:prstGeom prst="rect">
              <a:avLst/>
            </a:prstGeom>
            <a:noFill/>
          </p:spPr>
          <p:txBody>
            <a:bodyPr wrap="square" rtlCol="0">
              <a:spAutoFit/>
            </a:bodyPr>
            <a:lstStyle/>
            <a:p>
              <a:r>
                <a:rPr lang="en-GB" sz="2800" dirty="0" smtClean="0"/>
                <a:t>VOC(N)</a:t>
              </a:r>
              <a:endParaRPr lang="en-GB" sz="2800" dirty="0"/>
            </a:p>
          </p:txBody>
        </p:sp>
        <p:sp>
          <p:nvSpPr>
            <p:cNvPr id="71" name="TextBox 70"/>
            <p:cNvSpPr txBox="1"/>
            <p:nvPr/>
          </p:nvSpPr>
          <p:spPr>
            <a:xfrm>
              <a:off x="7250091" y="4328017"/>
              <a:ext cx="1736373" cy="646331"/>
            </a:xfrm>
            <a:prstGeom prst="rect">
              <a:avLst/>
            </a:prstGeom>
            <a:noFill/>
          </p:spPr>
          <p:txBody>
            <a:bodyPr wrap="none" rtlCol="0">
              <a:spAutoFit/>
            </a:bodyPr>
            <a:lstStyle/>
            <a:p>
              <a:r>
                <a:rPr lang="en-GB" sz="3600" i="1" dirty="0" smtClean="0">
                  <a:solidFill>
                    <a:schemeClr val="accent2"/>
                  </a:solidFill>
                </a:rPr>
                <a:t>h</a:t>
              </a:r>
              <a:r>
                <a:rPr lang="en-GB" sz="3600" i="1" dirty="0" smtClean="0">
                  <a:solidFill>
                    <a:schemeClr val="accent2"/>
                  </a:solidFill>
                  <a:latin typeface="Symbol" pitchFamily="18" charset="2"/>
                </a:rPr>
                <a:t>n+H</a:t>
              </a:r>
              <a:r>
                <a:rPr lang="en-GB" sz="3600" i="1" baseline="-25000" dirty="0" smtClean="0">
                  <a:solidFill>
                    <a:schemeClr val="accent2"/>
                  </a:solidFill>
                  <a:latin typeface="Symbol" pitchFamily="18" charset="2"/>
                </a:rPr>
                <a:t>2</a:t>
              </a:r>
              <a:r>
                <a:rPr lang="en-GB" sz="3600" i="1" dirty="0" smtClean="0">
                  <a:solidFill>
                    <a:schemeClr val="accent2"/>
                  </a:solidFill>
                  <a:latin typeface="Symbol" pitchFamily="18" charset="2"/>
                </a:rPr>
                <a:t>O</a:t>
              </a:r>
              <a:endParaRPr lang="en-GB" sz="3600" i="1" dirty="0">
                <a:solidFill>
                  <a:schemeClr val="accent2"/>
                </a:solidFill>
              </a:endParaRPr>
            </a:p>
          </p:txBody>
        </p:sp>
        <p:sp>
          <p:nvSpPr>
            <p:cNvPr id="73" name="TextBox 72"/>
            <p:cNvSpPr txBox="1"/>
            <p:nvPr/>
          </p:nvSpPr>
          <p:spPr>
            <a:xfrm>
              <a:off x="7196785" y="6072856"/>
              <a:ext cx="1736373" cy="646331"/>
            </a:xfrm>
            <a:prstGeom prst="rect">
              <a:avLst/>
            </a:prstGeom>
            <a:noFill/>
          </p:spPr>
          <p:txBody>
            <a:bodyPr wrap="none" rtlCol="0">
              <a:spAutoFit/>
            </a:bodyPr>
            <a:lstStyle/>
            <a:p>
              <a:r>
                <a:rPr lang="en-GB" sz="3600" i="1" dirty="0" smtClean="0">
                  <a:solidFill>
                    <a:schemeClr val="accent2"/>
                  </a:solidFill>
                </a:rPr>
                <a:t>h</a:t>
              </a:r>
              <a:r>
                <a:rPr lang="en-GB" sz="3600" i="1" dirty="0" smtClean="0">
                  <a:solidFill>
                    <a:schemeClr val="accent2"/>
                  </a:solidFill>
                  <a:latin typeface="Symbol" pitchFamily="18" charset="2"/>
                </a:rPr>
                <a:t>n+H</a:t>
              </a:r>
              <a:r>
                <a:rPr lang="en-GB" sz="3600" i="1" baseline="-25000" dirty="0" smtClean="0">
                  <a:solidFill>
                    <a:schemeClr val="accent2"/>
                  </a:solidFill>
                  <a:latin typeface="Symbol" pitchFamily="18" charset="2"/>
                </a:rPr>
                <a:t>2</a:t>
              </a:r>
              <a:r>
                <a:rPr lang="en-GB" sz="3600" i="1" dirty="0" smtClean="0">
                  <a:solidFill>
                    <a:schemeClr val="accent2"/>
                  </a:solidFill>
                  <a:latin typeface="Symbol" pitchFamily="18" charset="2"/>
                </a:rPr>
                <a:t>O</a:t>
              </a:r>
              <a:endParaRPr lang="en-GB" sz="3600" i="1" dirty="0">
                <a:solidFill>
                  <a:schemeClr val="accent2"/>
                </a:solidFill>
              </a:endParaRPr>
            </a:p>
          </p:txBody>
        </p:sp>
        <p:sp>
          <p:nvSpPr>
            <p:cNvPr id="75" name="Right Arrow 74"/>
            <p:cNvSpPr/>
            <p:nvPr/>
          </p:nvSpPr>
          <p:spPr>
            <a:xfrm rot="5400000">
              <a:off x="4030051" y="2357274"/>
              <a:ext cx="1153280" cy="39434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6" name="TextBox 75"/>
            <p:cNvSpPr txBox="1"/>
            <p:nvPr/>
          </p:nvSpPr>
          <p:spPr>
            <a:xfrm>
              <a:off x="2934848" y="1407432"/>
              <a:ext cx="1267147" cy="523220"/>
            </a:xfrm>
            <a:prstGeom prst="rect">
              <a:avLst/>
            </a:prstGeom>
            <a:noFill/>
          </p:spPr>
          <p:txBody>
            <a:bodyPr wrap="square" rtlCol="0">
              <a:spAutoFit/>
            </a:bodyPr>
            <a:lstStyle/>
            <a:p>
              <a:r>
                <a:rPr lang="en-GB" sz="2800" dirty="0" smtClean="0"/>
                <a:t>VOC(N)</a:t>
              </a:r>
              <a:endParaRPr lang="en-GB" sz="2800" dirty="0"/>
            </a:p>
          </p:txBody>
        </p:sp>
        <p:sp>
          <p:nvSpPr>
            <p:cNvPr id="77" name="TextBox 76"/>
            <p:cNvSpPr txBox="1"/>
            <p:nvPr/>
          </p:nvSpPr>
          <p:spPr>
            <a:xfrm>
              <a:off x="4296198" y="1308403"/>
              <a:ext cx="1267147" cy="523220"/>
            </a:xfrm>
            <a:prstGeom prst="rect">
              <a:avLst/>
            </a:prstGeom>
            <a:noFill/>
          </p:spPr>
          <p:txBody>
            <a:bodyPr wrap="square" rtlCol="0">
              <a:spAutoFit/>
            </a:bodyPr>
            <a:lstStyle/>
            <a:p>
              <a:r>
                <a:rPr lang="en-GB" sz="2800" dirty="0" smtClean="0"/>
                <a:t>PM(N)</a:t>
              </a:r>
              <a:endParaRPr lang="en-GB" sz="2800" dirty="0"/>
            </a:p>
          </p:txBody>
        </p:sp>
        <p:sp>
          <p:nvSpPr>
            <p:cNvPr id="2" name="Rectangle 1"/>
            <p:cNvSpPr/>
            <p:nvPr/>
          </p:nvSpPr>
          <p:spPr>
            <a:xfrm>
              <a:off x="3309916" y="809613"/>
              <a:ext cx="898003" cy="523220"/>
            </a:xfrm>
            <a:prstGeom prst="rect">
              <a:avLst/>
            </a:prstGeom>
          </p:spPr>
          <p:txBody>
            <a:bodyPr wrap="none">
              <a:spAutoFit/>
            </a:bodyPr>
            <a:lstStyle/>
            <a:p>
              <a:pPr algn="ctr"/>
              <a:r>
                <a:rPr lang="en-GB" sz="2800" dirty="0"/>
                <a:t>N</a:t>
              </a:r>
              <a:r>
                <a:rPr lang="en-GB" sz="2800" baseline="-25000" dirty="0"/>
                <a:t>2</a:t>
              </a:r>
              <a:r>
                <a:rPr lang="en-GB" sz="2800" dirty="0"/>
                <a:t>O</a:t>
              </a:r>
              <a:r>
                <a:rPr lang="en-GB" sz="2800" baseline="-25000" dirty="0"/>
                <a:t>5</a:t>
              </a:r>
            </a:p>
          </p:txBody>
        </p:sp>
      </p:grpSp>
      <p:sp>
        <p:nvSpPr>
          <p:cNvPr id="4" name="Rectangle 3"/>
          <p:cNvSpPr/>
          <p:nvPr/>
        </p:nvSpPr>
        <p:spPr>
          <a:xfrm>
            <a:off x="55439" y="-97651"/>
            <a:ext cx="4761496" cy="523220"/>
          </a:xfrm>
          <a:prstGeom prst="rect">
            <a:avLst/>
          </a:prstGeom>
        </p:spPr>
        <p:txBody>
          <a:bodyPr wrap="none">
            <a:spAutoFit/>
          </a:bodyPr>
          <a:lstStyle/>
          <a:p>
            <a:r>
              <a:rPr lang="en-GB" sz="2800" dirty="0">
                <a:solidFill>
                  <a:schemeClr val="bg1"/>
                </a:solidFill>
              </a:rPr>
              <a:t>S</a:t>
            </a:r>
            <a:r>
              <a:rPr lang="en-GB" sz="2800" dirty="0" smtClean="0">
                <a:solidFill>
                  <a:schemeClr val="bg1"/>
                </a:solidFill>
              </a:rPr>
              <a:t>cience </a:t>
            </a:r>
            <a:r>
              <a:rPr lang="en-GB" sz="2800" dirty="0">
                <a:solidFill>
                  <a:schemeClr val="bg1"/>
                </a:solidFill>
              </a:rPr>
              <a:t>and policy </a:t>
            </a:r>
            <a:r>
              <a:rPr lang="en-GB" sz="2800" dirty="0" smtClean="0">
                <a:solidFill>
                  <a:schemeClr val="bg1"/>
                </a:solidFill>
              </a:rPr>
              <a:t>challenge 1: </a:t>
            </a:r>
            <a:endParaRPr lang="en-GB" sz="2800" dirty="0">
              <a:solidFill>
                <a:schemeClr val="bg1"/>
              </a:solidFill>
            </a:endParaRPr>
          </a:p>
        </p:txBody>
      </p:sp>
    </p:spTree>
    <p:extLst>
      <p:ext uri="{BB962C8B-B14F-4D97-AF65-F5344CB8AC3E}">
        <p14:creationId xmlns:p14="http://schemas.microsoft.com/office/powerpoint/2010/main" val="2311578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GB"/>
          </a:p>
        </p:txBody>
      </p:sp>
      <p:sp>
        <p:nvSpPr>
          <p:cNvPr id="5" name="Text Placeholder 2"/>
          <p:cNvSpPr>
            <a:spLocks noGrp="1"/>
          </p:cNvSpPr>
          <p:nvPr>
            <p:ph type="body" sz="quarter" idx="12"/>
          </p:nvPr>
        </p:nvSpPr>
        <p:spPr>
          <a:xfrm>
            <a:off x="0" y="715043"/>
            <a:ext cx="9144000" cy="6127750"/>
          </a:xfrm>
        </p:spPr>
        <p:txBody>
          <a:bodyPr/>
          <a:lstStyle/>
          <a:p>
            <a:r>
              <a:rPr lang="en-GB" dirty="0" smtClean="0"/>
              <a:t>Some of the science and policy challenges outlined</a:t>
            </a:r>
          </a:p>
          <a:p>
            <a:r>
              <a:rPr lang="en-GB" dirty="0" smtClean="0"/>
              <a:t>NO</a:t>
            </a:r>
            <a:r>
              <a:rPr lang="en-GB" baseline="-25000" dirty="0" smtClean="0"/>
              <a:t>2</a:t>
            </a:r>
          </a:p>
          <a:p>
            <a:r>
              <a:rPr lang="en-GB" dirty="0" smtClean="0"/>
              <a:t>Examples </a:t>
            </a:r>
            <a:r>
              <a:rPr lang="en-GB" dirty="0" smtClean="0"/>
              <a:t>of flux methods applied at an EMEP </a:t>
            </a:r>
            <a:r>
              <a:rPr lang="en-GB" dirty="0" smtClean="0"/>
              <a:t>site</a:t>
            </a:r>
          </a:p>
          <a:p>
            <a:r>
              <a:rPr lang="en-GB" dirty="0" smtClean="0"/>
              <a:t>Wet deposition</a:t>
            </a:r>
          </a:p>
          <a:p>
            <a:r>
              <a:rPr lang="en-GB" dirty="0">
                <a:solidFill>
                  <a:schemeClr val="accent2">
                    <a:lumMod val="60000"/>
                    <a:lumOff val="40000"/>
                  </a:schemeClr>
                </a:solidFill>
              </a:rPr>
              <a:t>Site specific N </a:t>
            </a:r>
            <a:r>
              <a:rPr lang="en-GB" dirty="0" smtClean="0">
                <a:solidFill>
                  <a:schemeClr val="accent2">
                    <a:lumMod val="60000"/>
                    <a:lumOff val="40000"/>
                  </a:schemeClr>
                </a:solidFill>
              </a:rPr>
              <a:t>deposition</a:t>
            </a:r>
          </a:p>
          <a:p>
            <a:r>
              <a:rPr lang="en-GB" dirty="0" smtClean="0"/>
              <a:t>Ammonia </a:t>
            </a:r>
            <a:endParaRPr lang="en-GB" dirty="0" smtClean="0"/>
          </a:p>
          <a:p>
            <a:pPr marL="357188" indent="0">
              <a:buNone/>
            </a:pPr>
            <a:endParaRPr lang="en-GB" dirty="0"/>
          </a:p>
        </p:txBody>
      </p:sp>
    </p:spTree>
    <p:extLst>
      <p:ext uri="{BB962C8B-B14F-4D97-AF65-F5344CB8AC3E}">
        <p14:creationId xmlns:p14="http://schemas.microsoft.com/office/powerpoint/2010/main" val="3871496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The ammonia measurement challenge</a:t>
            </a:r>
            <a:endParaRPr lang="en-GB" dirty="0"/>
          </a:p>
        </p:txBody>
      </p:sp>
      <p:sp>
        <p:nvSpPr>
          <p:cNvPr id="4" name="TextBox 3"/>
          <p:cNvSpPr txBox="1"/>
          <p:nvPr/>
        </p:nvSpPr>
        <p:spPr>
          <a:xfrm>
            <a:off x="0" y="706144"/>
            <a:ext cx="9144000" cy="954107"/>
          </a:xfrm>
          <a:prstGeom prst="rect">
            <a:avLst/>
          </a:prstGeom>
          <a:noFill/>
        </p:spPr>
        <p:txBody>
          <a:bodyPr wrap="square" rtlCol="0">
            <a:spAutoFit/>
          </a:bodyPr>
          <a:lstStyle/>
          <a:p>
            <a:pPr algn="ctr"/>
            <a:r>
              <a:rPr lang="en-GB" sz="2800" dirty="0" smtClean="0"/>
              <a:t>Aim: quantitative, molecule specific measurements fit to the purpose of the research or policy question</a:t>
            </a:r>
            <a:endParaRPr lang="en-GB" sz="2800" dirty="0"/>
          </a:p>
        </p:txBody>
      </p:sp>
      <p:sp>
        <p:nvSpPr>
          <p:cNvPr id="5" name="TextBox 4"/>
          <p:cNvSpPr txBox="1"/>
          <p:nvPr/>
        </p:nvSpPr>
        <p:spPr>
          <a:xfrm>
            <a:off x="763371" y="1569695"/>
            <a:ext cx="7948651" cy="523220"/>
          </a:xfrm>
          <a:prstGeom prst="rect">
            <a:avLst/>
          </a:prstGeom>
          <a:noFill/>
        </p:spPr>
        <p:txBody>
          <a:bodyPr wrap="none" rtlCol="0">
            <a:spAutoFit/>
          </a:bodyPr>
          <a:lstStyle/>
          <a:p>
            <a:r>
              <a:rPr lang="en-GB" sz="2800" dirty="0" smtClean="0">
                <a:solidFill>
                  <a:schemeClr val="accent3">
                    <a:lumMod val="75000"/>
                  </a:schemeClr>
                </a:solidFill>
              </a:rPr>
              <a:t>Gas-phase extraction followed by analytical chemical </a:t>
            </a:r>
            <a:endParaRPr lang="en-GB" sz="2800" dirty="0">
              <a:solidFill>
                <a:schemeClr val="accent3">
                  <a:lumMod val="75000"/>
                </a:schemeClr>
              </a:solidFill>
            </a:endParaRPr>
          </a:p>
        </p:txBody>
      </p:sp>
      <p:sp>
        <p:nvSpPr>
          <p:cNvPr id="6" name="TextBox 5"/>
          <p:cNvSpPr txBox="1"/>
          <p:nvPr/>
        </p:nvSpPr>
        <p:spPr>
          <a:xfrm>
            <a:off x="2396479" y="3546766"/>
            <a:ext cx="4682436" cy="523220"/>
          </a:xfrm>
          <a:prstGeom prst="rect">
            <a:avLst/>
          </a:prstGeom>
          <a:noFill/>
        </p:spPr>
        <p:txBody>
          <a:bodyPr wrap="none" rtlCol="0">
            <a:spAutoFit/>
          </a:bodyPr>
          <a:lstStyle/>
          <a:p>
            <a:r>
              <a:rPr lang="en-GB" sz="2800" dirty="0" smtClean="0">
                <a:solidFill>
                  <a:schemeClr val="accent3">
                    <a:lumMod val="75000"/>
                  </a:schemeClr>
                </a:solidFill>
              </a:rPr>
              <a:t>Direct gas phase measurement</a:t>
            </a:r>
            <a:endParaRPr lang="en-GB" sz="2800" dirty="0">
              <a:solidFill>
                <a:schemeClr val="accent3">
                  <a:lumMod val="75000"/>
                </a:schemeClr>
              </a:solidFill>
            </a:endParaRPr>
          </a:p>
        </p:txBody>
      </p:sp>
      <p:cxnSp>
        <p:nvCxnSpPr>
          <p:cNvPr id="8" name="Straight Arrow Connector 7"/>
          <p:cNvCxnSpPr/>
          <p:nvPr/>
        </p:nvCxnSpPr>
        <p:spPr>
          <a:xfrm flipH="1">
            <a:off x="1372285" y="2221371"/>
            <a:ext cx="2115528" cy="815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37697" y="2207205"/>
            <a:ext cx="2177892" cy="72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9414" y="2967274"/>
            <a:ext cx="1252266" cy="523220"/>
          </a:xfrm>
          <a:prstGeom prst="rect">
            <a:avLst/>
          </a:prstGeom>
          <a:noFill/>
        </p:spPr>
        <p:txBody>
          <a:bodyPr wrap="none" rtlCol="0">
            <a:spAutoFit/>
          </a:bodyPr>
          <a:lstStyle/>
          <a:p>
            <a:r>
              <a:rPr lang="en-GB" sz="2800" dirty="0" smtClean="0"/>
              <a:t>On-line</a:t>
            </a:r>
            <a:endParaRPr lang="en-GB" sz="2800" dirty="0"/>
          </a:p>
        </p:txBody>
      </p:sp>
      <p:sp>
        <p:nvSpPr>
          <p:cNvPr id="12" name="TextBox 11"/>
          <p:cNvSpPr txBox="1"/>
          <p:nvPr/>
        </p:nvSpPr>
        <p:spPr>
          <a:xfrm>
            <a:off x="6440118" y="2895691"/>
            <a:ext cx="1277594" cy="523220"/>
          </a:xfrm>
          <a:prstGeom prst="rect">
            <a:avLst/>
          </a:prstGeom>
          <a:noFill/>
        </p:spPr>
        <p:txBody>
          <a:bodyPr wrap="none" rtlCol="0">
            <a:spAutoFit/>
          </a:bodyPr>
          <a:lstStyle/>
          <a:p>
            <a:r>
              <a:rPr lang="en-GB" sz="2800" dirty="0" smtClean="0"/>
              <a:t>Off-line</a:t>
            </a:r>
            <a:endParaRPr lang="en-GB" sz="2800" dirty="0"/>
          </a:p>
        </p:txBody>
      </p:sp>
      <p:sp>
        <p:nvSpPr>
          <p:cNvPr id="17" name="TextBox 16"/>
          <p:cNvSpPr txBox="1"/>
          <p:nvPr/>
        </p:nvSpPr>
        <p:spPr>
          <a:xfrm>
            <a:off x="91682" y="4886328"/>
            <a:ext cx="2934714" cy="523220"/>
          </a:xfrm>
          <a:prstGeom prst="rect">
            <a:avLst/>
          </a:prstGeom>
          <a:noFill/>
        </p:spPr>
        <p:txBody>
          <a:bodyPr wrap="none" rtlCol="0">
            <a:spAutoFit/>
          </a:bodyPr>
          <a:lstStyle/>
          <a:p>
            <a:r>
              <a:rPr lang="en-GB" sz="2800" dirty="0" smtClean="0"/>
              <a:t>Open path/remote</a:t>
            </a:r>
            <a:endParaRPr lang="en-GB" sz="2800" dirty="0"/>
          </a:p>
        </p:txBody>
      </p:sp>
      <p:sp>
        <p:nvSpPr>
          <p:cNvPr id="18" name="TextBox 17"/>
          <p:cNvSpPr txBox="1"/>
          <p:nvPr/>
        </p:nvSpPr>
        <p:spPr>
          <a:xfrm>
            <a:off x="5242098" y="5043816"/>
            <a:ext cx="3901902" cy="523220"/>
          </a:xfrm>
          <a:prstGeom prst="rect">
            <a:avLst/>
          </a:prstGeom>
          <a:noFill/>
        </p:spPr>
        <p:txBody>
          <a:bodyPr wrap="none" rtlCol="0">
            <a:spAutoFit/>
          </a:bodyPr>
          <a:lstStyle/>
          <a:p>
            <a:r>
              <a:rPr lang="en-GB" sz="2800" dirty="0" smtClean="0"/>
              <a:t>Closed path/gas sampling</a:t>
            </a:r>
            <a:endParaRPr lang="en-GB" sz="2800" dirty="0"/>
          </a:p>
        </p:txBody>
      </p:sp>
      <p:cxnSp>
        <p:nvCxnSpPr>
          <p:cNvPr id="21" name="Straight Arrow Connector 20"/>
          <p:cNvCxnSpPr/>
          <p:nvPr/>
        </p:nvCxnSpPr>
        <p:spPr>
          <a:xfrm flipH="1">
            <a:off x="1524685" y="4091238"/>
            <a:ext cx="2115528" cy="815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90097" y="4077072"/>
            <a:ext cx="2177892" cy="72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07630" y="5607999"/>
            <a:ext cx="4528740" cy="923330"/>
          </a:xfrm>
          <a:prstGeom prst="rect">
            <a:avLst/>
          </a:prstGeom>
          <a:solidFill>
            <a:schemeClr val="accent3"/>
          </a:solidFill>
        </p:spPr>
        <p:txBody>
          <a:bodyPr wrap="none" rtlCol="0">
            <a:spAutoFit/>
          </a:bodyPr>
          <a:lstStyle/>
          <a:p>
            <a:pPr algn="ctr"/>
            <a:r>
              <a:rPr lang="en-GB" dirty="0" smtClean="0"/>
              <a:t>Target data quality?</a:t>
            </a:r>
          </a:p>
          <a:p>
            <a:pPr algn="ctr"/>
            <a:r>
              <a:rPr lang="en-GB" dirty="0" smtClean="0"/>
              <a:t>accuracy: ±5% reference traceable calibrations</a:t>
            </a:r>
          </a:p>
          <a:p>
            <a:pPr algn="ctr"/>
            <a:r>
              <a:rPr lang="en-GB" dirty="0" smtClean="0"/>
              <a:t>Temporal resolution? </a:t>
            </a:r>
            <a:endParaRPr lang="en-GB" dirty="0"/>
          </a:p>
        </p:txBody>
      </p:sp>
    </p:spTree>
    <p:extLst>
      <p:ext uri="{BB962C8B-B14F-4D97-AF65-F5344CB8AC3E}">
        <p14:creationId xmlns:p14="http://schemas.microsoft.com/office/powerpoint/2010/main" val="3085363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Set up key for high temporal resolution</a:t>
            </a:r>
            <a:endParaRPr lang="en-GB" dirty="0"/>
          </a:p>
        </p:txBody>
      </p:sp>
      <p:grpSp>
        <p:nvGrpSpPr>
          <p:cNvPr id="3" name="Group 2"/>
          <p:cNvGrpSpPr/>
          <p:nvPr/>
        </p:nvGrpSpPr>
        <p:grpSpPr>
          <a:xfrm>
            <a:off x="755576" y="1196752"/>
            <a:ext cx="7128792" cy="4634879"/>
            <a:chOff x="755576" y="1196752"/>
            <a:chExt cx="7128792" cy="4634879"/>
          </a:xfrm>
        </p:grpSpPr>
        <p:cxnSp>
          <p:nvCxnSpPr>
            <p:cNvPr id="6" name="Straight Arrow Connector 5"/>
            <p:cNvCxnSpPr/>
            <p:nvPr/>
          </p:nvCxnSpPr>
          <p:spPr>
            <a:xfrm>
              <a:off x="755576" y="1565067"/>
              <a:ext cx="1656184"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71600" y="1277035"/>
              <a:ext cx="1093569" cy="646331"/>
            </a:xfrm>
            <a:prstGeom prst="rect">
              <a:avLst/>
            </a:prstGeom>
            <a:noFill/>
          </p:spPr>
          <p:txBody>
            <a:bodyPr wrap="none" rtlCol="0">
              <a:spAutoFit/>
            </a:bodyPr>
            <a:lstStyle/>
            <a:p>
              <a:r>
                <a:rPr lang="en-GB" dirty="0" smtClean="0"/>
                <a:t>Ammonia</a:t>
              </a:r>
            </a:p>
            <a:p>
              <a:pPr algn="ctr"/>
              <a:r>
                <a:rPr lang="en-GB" dirty="0" smtClean="0"/>
                <a:t>Source</a:t>
              </a:r>
              <a:endParaRPr lang="en-GB" dirty="0"/>
            </a:p>
          </p:txBody>
        </p:sp>
        <p:sp>
          <p:nvSpPr>
            <p:cNvPr id="9" name="Rectangle 8"/>
            <p:cNvSpPr/>
            <p:nvPr/>
          </p:nvSpPr>
          <p:spPr>
            <a:xfrm>
              <a:off x="2411760" y="1529063"/>
              <a:ext cx="410445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516216" y="1196752"/>
              <a:ext cx="1368152" cy="718339"/>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Instrument</a:t>
              </a:r>
              <a:endParaRPr lang="en-GB" dirty="0">
                <a:solidFill>
                  <a:schemeClr val="tx1"/>
                </a:solidFill>
              </a:endParaRPr>
            </a:p>
          </p:txBody>
        </p:sp>
        <p:sp>
          <p:nvSpPr>
            <p:cNvPr id="11" name="TextBox 10"/>
            <p:cNvSpPr txBox="1"/>
            <p:nvPr/>
          </p:nvSpPr>
          <p:spPr>
            <a:xfrm>
              <a:off x="4067944" y="1614554"/>
              <a:ext cx="608243" cy="369332"/>
            </a:xfrm>
            <a:prstGeom prst="rect">
              <a:avLst/>
            </a:prstGeom>
            <a:noFill/>
          </p:spPr>
          <p:txBody>
            <a:bodyPr wrap="none" rtlCol="0">
              <a:spAutoFit/>
            </a:bodyPr>
            <a:lstStyle/>
            <a:p>
              <a:r>
                <a:rPr lang="en-GB" dirty="0" smtClean="0"/>
                <a:t>Inlet</a:t>
              </a:r>
              <a:endParaRPr lang="en-GB" dirty="0"/>
            </a:p>
          </p:txBody>
        </p:sp>
        <p:graphicFrame>
          <p:nvGraphicFramePr>
            <p:cNvPr id="12" name="Chart 11"/>
            <p:cNvGraphicFramePr>
              <a:graphicFrameLocks/>
            </p:cNvGraphicFramePr>
            <p:nvPr>
              <p:extLst/>
            </p:nvPr>
          </p:nvGraphicFramePr>
          <p:xfrm>
            <a:off x="971600" y="2693342"/>
            <a:ext cx="6770340" cy="3138289"/>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4178122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Passive sampler/Denuders: QA</a:t>
            </a:r>
            <a:endParaRPr lang="en-GB" dirty="0"/>
          </a:p>
        </p:txBody>
      </p:sp>
      <p:pic>
        <p:nvPicPr>
          <p:cNvPr id="5" name="Picture 4"/>
          <p:cNvPicPr>
            <a:picLocks noChangeAspect="1"/>
          </p:cNvPicPr>
          <p:nvPr/>
        </p:nvPicPr>
        <p:blipFill rotWithShape="1">
          <a:blip r:embed="rId2"/>
          <a:srcRect r="20091" b="22775"/>
          <a:stretch/>
        </p:blipFill>
        <p:spPr>
          <a:xfrm>
            <a:off x="-396760" y="427651"/>
            <a:ext cx="6699299" cy="454195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08366533"/>
              </p:ext>
            </p:extLst>
          </p:nvPr>
        </p:nvGraphicFramePr>
        <p:xfrm>
          <a:off x="1530053" y="13590935"/>
          <a:ext cx="6606783" cy="7299535"/>
        </p:xfrm>
        <a:graphic>
          <a:graphicData uri="http://schemas.openxmlformats.org/drawingml/2006/table">
            <a:tbl>
              <a:tblPr firstRow="1" bandRow="1">
                <a:tableStyleId>{5940675A-B579-460E-94D1-54222C63F5DA}</a:tableStyleId>
              </a:tblPr>
              <a:tblGrid>
                <a:gridCol w="4047459"/>
                <a:gridCol w="2559324"/>
              </a:tblGrid>
              <a:tr h="665603">
                <a:tc>
                  <a:txBody>
                    <a:bodyPr/>
                    <a:lstStyle/>
                    <a:p>
                      <a:pPr marL="0" algn="ctr" defTabSz="4176431" rtl="0" eaLnBrk="1" latinLnBrk="0" hangingPunct="1"/>
                      <a:r>
                        <a:rPr lang="en-GB" sz="2800" b="1" kern="1200" dirty="0" smtClean="0">
                          <a:solidFill>
                            <a:schemeClr val="bg1">
                              <a:lumMod val="50000"/>
                            </a:schemeClr>
                          </a:solidFill>
                          <a:latin typeface="+mn-lt"/>
                          <a:ea typeface="+mn-ea"/>
                          <a:cs typeface="+mn-cs"/>
                        </a:rPr>
                        <a:t>Sampler</a:t>
                      </a:r>
                      <a:endParaRPr lang="en-GB" sz="2800" b="1" kern="1200" dirty="0">
                        <a:solidFill>
                          <a:schemeClr val="bg1">
                            <a:lumMod val="50000"/>
                          </a:schemeClr>
                        </a:solidFill>
                        <a:latin typeface="+mn-lt"/>
                        <a:ea typeface="+mn-ea"/>
                        <a:cs typeface="+mn-cs"/>
                      </a:endParaRPr>
                    </a:p>
                  </a:txBody>
                  <a:tcPr anchor="ctr"/>
                </a:tc>
                <a:tc>
                  <a:txBody>
                    <a:bodyPr/>
                    <a:lstStyle/>
                    <a:p>
                      <a:pPr marL="0" marR="0" lvl="0" indent="0" algn="ctr" defTabSz="4176431" rtl="0" eaLnBrk="1" fontAlgn="auto" latinLnBrk="0" hangingPunct="1">
                        <a:lnSpc>
                          <a:spcPct val="100000"/>
                        </a:lnSpc>
                        <a:spcBef>
                          <a:spcPts val="0"/>
                        </a:spcBef>
                        <a:spcAft>
                          <a:spcPts val="0"/>
                        </a:spcAft>
                        <a:buClrTx/>
                        <a:buSzTx/>
                        <a:buFontTx/>
                        <a:buNone/>
                        <a:tabLst/>
                        <a:defRPr/>
                      </a:pPr>
                      <a:r>
                        <a:rPr lang="en-GB" sz="2800" b="1" kern="1200" dirty="0" smtClean="0">
                          <a:solidFill>
                            <a:schemeClr val="bg1">
                              <a:lumMod val="50000"/>
                            </a:schemeClr>
                          </a:solidFill>
                          <a:latin typeface="+mn-lt"/>
                          <a:ea typeface="+mn-ea"/>
                          <a:cs typeface="+mn-cs"/>
                        </a:rPr>
                        <a:t>Shelter Design</a:t>
                      </a:r>
                    </a:p>
                  </a:txBody>
                  <a:tcPr anchor="ctr"/>
                </a:tc>
              </a:tr>
              <a:tr h="830522">
                <a:tc>
                  <a:txBody>
                    <a:bodyPr/>
                    <a:lstStyle/>
                    <a:p>
                      <a:pPr marL="0" algn="l" defTabSz="4176431" rtl="0" eaLnBrk="1" latinLnBrk="0" hangingPunct="1"/>
                      <a:r>
                        <a:rPr lang="en-GB" sz="3200" b="1" kern="1200" dirty="0" smtClean="0">
                          <a:solidFill>
                            <a:schemeClr val="tx1"/>
                          </a:solidFill>
                          <a:latin typeface="+mn-lt"/>
                          <a:ea typeface="+mn-ea"/>
                          <a:cs typeface="+mn-cs"/>
                        </a:rPr>
                        <a:t>CEH</a:t>
                      </a:r>
                      <a:r>
                        <a:rPr lang="en-GB" sz="3200" b="1" kern="1200" baseline="0" dirty="0" smtClean="0">
                          <a:solidFill>
                            <a:schemeClr val="tx1"/>
                          </a:solidFill>
                          <a:latin typeface="+mn-lt"/>
                          <a:ea typeface="+mn-ea"/>
                          <a:cs typeface="+mn-cs"/>
                        </a:rPr>
                        <a:t> </a:t>
                      </a:r>
                      <a:r>
                        <a:rPr lang="en-GB" sz="3200" b="1" kern="1200" dirty="0" smtClean="0">
                          <a:solidFill>
                            <a:schemeClr val="tx1"/>
                          </a:solidFill>
                          <a:latin typeface="+mn-lt"/>
                          <a:ea typeface="+mn-ea"/>
                          <a:cs typeface="+mn-cs"/>
                        </a:rPr>
                        <a:t>Edinburgh - ALPHA</a:t>
                      </a:r>
                      <a:endParaRPr lang="en-GB" sz="3200" b="1" kern="1200" dirty="0">
                        <a:solidFill>
                          <a:schemeClr val="tx1"/>
                        </a:solidFill>
                        <a:latin typeface="+mn-lt"/>
                        <a:ea typeface="+mn-ea"/>
                        <a:cs typeface="+mn-cs"/>
                      </a:endParaRPr>
                    </a:p>
                  </a:txBody>
                  <a:tcPr/>
                </a:tc>
                <a:tc>
                  <a:txBody>
                    <a:bodyPr/>
                    <a:lstStyle/>
                    <a:p>
                      <a:pPr marL="0" algn="l" defTabSz="4176431" rtl="0" eaLnBrk="1" latinLnBrk="0" hangingPunct="1"/>
                      <a:endParaRPr lang="en-GB" sz="3200" b="1" kern="1200" dirty="0">
                        <a:solidFill>
                          <a:schemeClr val="tx1"/>
                        </a:solidFill>
                        <a:latin typeface="+mn-lt"/>
                        <a:ea typeface="+mn-ea"/>
                        <a:cs typeface="+mn-cs"/>
                      </a:endParaRPr>
                    </a:p>
                  </a:txBody>
                  <a:tcPr/>
                </a:tc>
              </a:tr>
              <a:tr h="1023823">
                <a:tc>
                  <a:txBody>
                    <a:bodyPr/>
                    <a:lstStyle/>
                    <a:p>
                      <a:pPr marL="0" marR="0" lvl="0" indent="0" algn="l" defTabSz="4176431" rtl="0" eaLnBrk="1" fontAlgn="auto" latinLnBrk="0" hangingPunct="1">
                        <a:lnSpc>
                          <a:spcPct val="100000"/>
                        </a:lnSpc>
                        <a:spcBef>
                          <a:spcPts val="0"/>
                        </a:spcBef>
                        <a:spcAft>
                          <a:spcPts val="0"/>
                        </a:spcAft>
                        <a:buClrTx/>
                        <a:buSzTx/>
                        <a:buFontTx/>
                        <a:buNone/>
                        <a:tabLst/>
                        <a:defRPr/>
                      </a:pPr>
                      <a:r>
                        <a:rPr lang="en-GB" sz="3200" b="1" kern="1200" dirty="0" err="1" smtClean="0">
                          <a:solidFill>
                            <a:schemeClr val="tx1"/>
                          </a:solidFill>
                          <a:latin typeface="+mn-lt"/>
                          <a:ea typeface="+mn-ea"/>
                          <a:cs typeface="+mn-cs"/>
                        </a:rPr>
                        <a:t>Gradko</a:t>
                      </a:r>
                      <a:r>
                        <a:rPr lang="en-GB" sz="3200" b="1" kern="1200" dirty="0" smtClean="0">
                          <a:solidFill>
                            <a:schemeClr val="tx1"/>
                          </a:solidFill>
                          <a:latin typeface="+mn-lt"/>
                          <a:ea typeface="+mn-ea"/>
                          <a:cs typeface="+mn-cs"/>
                        </a:rPr>
                        <a:t> - Diffusion</a:t>
                      </a:r>
                      <a:r>
                        <a:rPr lang="en-GB" sz="3200" b="1" kern="1200" baseline="0" dirty="0" smtClean="0">
                          <a:solidFill>
                            <a:schemeClr val="tx1"/>
                          </a:solidFill>
                          <a:latin typeface="+mn-lt"/>
                          <a:ea typeface="+mn-ea"/>
                          <a:cs typeface="+mn-cs"/>
                        </a:rPr>
                        <a:t> tubes</a:t>
                      </a:r>
                      <a:endParaRPr lang="en-GB" sz="3200" b="1" kern="1200" dirty="0" smtClean="0">
                        <a:solidFill>
                          <a:schemeClr val="tx1"/>
                        </a:solidFill>
                        <a:latin typeface="+mn-lt"/>
                        <a:ea typeface="+mn-ea"/>
                        <a:cs typeface="+mn-cs"/>
                      </a:endParaRPr>
                    </a:p>
                  </a:txBody>
                  <a:tcPr/>
                </a:tc>
                <a:tc>
                  <a:txBody>
                    <a:bodyPr/>
                    <a:lstStyle/>
                    <a:p>
                      <a:pPr marL="0" marR="0" lvl="0" indent="0" algn="l" defTabSz="4176431" rtl="0" eaLnBrk="1" fontAlgn="auto" latinLnBrk="0" hangingPunct="1">
                        <a:lnSpc>
                          <a:spcPct val="100000"/>
                        </a:lnSpc>
                        <a:spcBef>
                          <a:spcPts val="0"/>
                        </a:spcBef>
                        <a:spcAft>
                          <a:spcPts val="0"/>
                        </a:spcAft>
                        <a:buClrTx/>
                        <a:buSzTx/>
                        <a:buFontTx/>
                        <a:buNone/>
                        <a:tabLst/>
                        <a:defRPr/>
                      </a:pPr>
                      <a:endParaRPr lang="en-GB" sz="3200" b="1" kern="1200" dirty="0" smtClean="0">
                        <a:solidFill>
                          <a:schemeClr val="tx1"/>
                        </a:solidFill>
                        <a:latin typeface="+mn-lt"/>
                        <a:ea typeface="+mn-ea"/>
                        <a:cs typeface="+mn-cs"/>
                      </a:endParaRPr>
                    </a:p>
                  </a:txBody>
                  <a:tcPr/>
                </a:tc>
              </a:tr>
              <a:tr h="605405">
                <a:tc>
                  <a:txBody>
                    <a:bodyPr/>
                    <a:lstStyle/>
                    <a:p>
                      <a:pPr marL="0" marR="0" lvl="0" indent="0" algn="l" defTabSz="4176431" rtl="0" eaLnBrk="1" fontAlgn="auto" latinLnBrk="0" hangingPunct="1">
                        <a:lnSpc>
                          <a:spcPct val="100000"/>
                        </a:lnSpc>
                        <a:spcBef>
                          <a:spcPts val="0"/>
                        </a:spcBef>
                        <a:spcAft>
                          <a:spcPts val="0"/>
                        </a:spcAft>
                        <a:buClrTx/>
                        <a:buSzTx/>
                        <a:buFontTx/>
                        <a:buNone/>
                        <a:tabLst/>
                        <a:defRPr/>
                      </a:pPr>
                      <a:r>
                        <a:rPr lang="en-GB" sz="3200" b="1" kern="1200" dirty="0" err="1" smtClean="0">
                          <a:solidFill>
                            <a:schemeClr val="tx1"/>
                          </a:solidFill>
                          <a:latin typeface="+mn-lt"/>
                          <a:ea typeface="+mn-ea"/>
                          <a:cs typeface="+mn-cs"/>
                        </a:rPr>
                        <a:t>Gradko</a:t>
                      </a:r>
                      <a:r>
                        <a:rPr lang="en-GB" sz="3200" b="1" kern="1200" dirty="0" smtClean="0">
                          <a:solidFill>
                            <a:schemeClr val="tx1"/>
                          </a:solidFill>
                          <a:latin typeface="+mn-lt"/>
                          <a:ea typeface="+mn-ea"/>
                          <a:cs typeface="+mn-cs"/>
                        </a:rPr>
                        <a:t> - RAM</a:t>
                      </a:r>
                    </a:p>
                  </a:txBody>
                  <a:tcPr/>
                </a:tc>
                <a:tc>
                  <a:txBody>
                    <a:bodyPr/>
                    <a:lstStyle/>
                    <a:p>
                      <a:pPr marL="0" marR="0" lvl="0" indent="0" algn="l" defTabSz="4176431" rtl="0" eaLnBrk="1" fontAlgn="auto" latinLnBrk="0" hangingPunct="1">
                        <a:lnSpc>
                          <a:spcPct val="100000"/>
                        </a:lnSpc>
                        <a:spcBef>
                          <a:spcPts val="0"/>
                        </a:spcBef>
                        <a:spcAft>
                          <a:spcPts val="0"/>
                        </a:spcAft>
                        <a:buClrTx/>
                        <a:buSzTx/>
                        <a:buFontTx/>
                        <a:buNone/>
                        <a:tabLst/>
                        <a:defRPr/>
                      </a:pPr>
                      <a:endParaRPr lang="en-GB" sz="3200" b="1" kern="1200" dirty="0" smtClean="0">
                        <a:solidFill>
                          <a:schemeClr val="tx1"/>
                        </a:solidFill>
                        <a:latin typeface="+mn-lt"/>
                        <a:ea typeface="+mn-ea"/>
                        <a:cs typeface="+mn-cs"/>
                      </a:endParaRPr>
                    </a:p>
                  </a:txBody>
                  <a:tcPr/>
                </a:tc>
              </a:tr>
              <a:tr h="845497">
                <a:tc>
                  <a:txBody>
                    <a:bodyPr/>
                    <a:lstStyle/>
                    <a:p>
                      <a:pPr marL="0" algn="l" defTabSz="4176431" rtl="0" eaLnBrk="1" latinLnBrk="0" hangingPunct="1"/>
                      <a:r>
                        <a:rPr lang="en-GB" sz="3200" b="1" kern="1200" dirty="0" err="1" smtClean="0">
                          <a:solidFill>
                            <a:schemeClr val="tx1"/>
                          </a:solidFill>
                          <a:latin typeface="+mn-lt"/>
                          <a:ea typeface="+mn-ea"/>
                          <a:cs typeface="+mn-cs"/>
                        </a:rPr>
                        <a:t>Passam</a:t>
                      </a:r>
                      <a:r>
                        <a:rPr lang="en-GB" sz="3200" b="1" kern="1200" dirty="0" smtClean="0">
                          <a:solidFill>
                            <a:schemeClr val="tx1"/>
                          </a:solidFill>
                          <a:latin typeface="+mn-lt"/>
                          <a:ea typeface="+mn-ea"/>
                          <a:cs typeface="+mn-cs"/>
                        </a:rPr>
                        <a:t> – </a:t>
                      </a:r>
                      <a:r>
                        <a:rPr lang="en-GB" sz="3200" b="1" kern="1200" dirty="0" err="1" smtClean="0">
                          <a:solidFill>
                            <a:schemeClr val="tx1"/>
                          </a:solidFill>
                          <a:latin typeface="+mn-lt"/>
                          <a:ea typeface="+mn-ea"/>
                          <a:cs typeface="+mn-cs"/>
                        </a:rPr>
                        <a:t>Passam</a:t>
                      </a:r>
                      <a:endParaRPr lang="en-GB" sz="3200" b="1" kern="1200" dirty="0">
                        <a:solidFill>
                          <a:schemeClr val="tx1"/>
                        </a:solidFill>
                        <a:latin typeface="+mn-lt"/>
                        <a:ea typeface="+mn-ea"/>
                        <a:cs typeface="+mn-cs"/>
                      </a:endParaRPr>
                    </a:p>
                  </a:txBody>
                  <a:tcPr/>
                </a:tc>
                <a:tc>
                  <a:txBody>
                    <a:bodyPr/>
                    <a:lstStyle/>
                    <a:p>
                      <a:pPr marL="0" algn="l" defTabSz="4176431" rtl="0" eaLnBrk="1" latinLnBrk="0" hangingPunct="1"/>
                      <a:endParaRPr lang="en-GB" sz="3200" b="1" kern="1200" dirty="0">
                        <a:solidFill>
                          <a:schemeClr val="tx1"/>
                        </a:solidFill>
                        <a:latin typeface="+mn-lt"/>
                        <a:ea typeface="+mn-ea"/>
                        <a:cs typeface="+mn-cs"/>
                      </a:endParaRPr>
                    </a:p>
                  </a:txBody>
                  <a:tcPr/>
                </a:tc>
              </a:tr>
              <a:tr h="712467">
                <a:tc>
                  <a:txBody>
                    <a:bodyPr/>
                    <a:lstStyle/>
                    <a:p>
                      <a:pPr marL="0" algn="l" defTabSz="4176431" rtl="0" eaLnBrk="1" latinLnBrk="0" hangingPunct="1"/>
                      <a:r>
                        <a:rPr lang="en-GB" sz="3200" b="1" kern="1200" dirty="0" smtClean="0">
                          <a:solidFill>
                            <a:schemeClr val="tx1"/>
                          </a:solidFill>
                          <a:latin typeface="+mn-lt"/>
                          <a:ea typeface="+mn-ea"/>
                          <a:cs typeface="+mn-cs"/>
                        </a:rPr>
                        <a:t>ICS Maugeri -  </a:t>
                      </a:r>
                      <a:r>
                        <a:rPr lang="en-GB" sz="3200" b="1" kern="1200" dirty="0" err="1" smtClean="0">
                          <a:solidFill>
                            <a:schemeClr val="tx1"/>
                          </a:solidFill>
                          <a:latin typeface="+mn-lt"/>
                          <a:ea typeface="+mn-ea"/>
                          <a:cs typeface="+mn-cs"/>
                        </a:rPr>
                        <a:t>Radiello</a:t>
                      </a:r>
                      <a:endParaRPr lang="en-GB" sz="3200" b="1" kern="1200" dirty="0">
                        <a:solidFill>
                          <a:schemeClr val="tx1"/>
                        </a:solidFill>
                        <a:latin typeface="+mn-lt"/>
                        <a:ea typeface="+mn-ea"/>
                        <a:cs typeface="+mn-cs"/>
                      </a:endParaRPr>
                    </a:p>
                  </a:txBody>
                  <a:tcPr/>
                </a:tc>
                <a:tc>
                  <a:txBody>
                    <a:bodyPr/>
                    <a:lstStyle/>
                    <a:p>
                      <a:pPr marL="0" algn="l" defTabSz="4176431" rtl="0" eaLnBrk="1" latinLnBrk="0" hangingPunct="1"/>
                      <a:endParaRPr lang="en-GB" sz="3200" b="1" kern="1200" dirty="0">
                        <a:solidFill>
                          <a:schemeClr val="tx1"/>
                        </a:solidFill>
                        <a:latin typeface="+mn-lt"/>
                        <a:ea typeface="+mn-ea"/>
                        <a:cs typeface="+mn-cs"/>
                      </a:endParaRPr>
                    </a:p>
                  </a:txBody>
                  <a:tcPr/>
                </a:tc>
              </a:tr>
              <a:tr h="714072">
                <a:tc>
                  <a:txBody>
                    <a:bodyPr/>
                    <a:lstStyle/>
                    <a:p>
                      <a:pPr marL="0" algn="l" defTabSz="4176431" rtl="0" eaLnBrk="1" latinLnBrk="0" hangingPunct="1"/>
                      <a:r>
                        <a:rPr lang="en-GB" sz="3200" b="1" kern="1200" dirty="0" smtClean="0">
                          <a:solidFill>
                            <a:schemeClr val="tx1"/>
                          </a:solidFill>
                          <a:latin typeface="+mn-lt"/>
                          <a:ea typeface="+mn-ea"/>
                          <a:cs typeface="+mn-cs"/>
                        </a:rPr>
                        <a:t>FUB – </a:t>
                      </a:r>
                      <a:r>
                        <a:rPr lang="en-GB" sz="3200" b="1" kern="1200" dirty="0" err="1" smtClean="0">
                          <a:solidFill>
                            <a:schemeClr val="tx1"/>
                          </a:solidFill>
                          <a:latin typeface="+mn-lt"/>
                          <a:ea typeface="+mn-ea"/>
                          <a:cs typeface="+mn-cs"/>
                        </a:rPr>
                        <a:t>Radiello</a:t>
                      </a:r>
                      <a:endParaRPr lang="en-GB" sz="3200" b="1" kern="1200" dirty="0">
                        <a:solidFill>
                          <a:schemeClr val="tx1"/>
                        </a:solidFill>
                        <a:latin typeface="+mn-lt"/>
                        <a:ea typeface="+mn-ea"/>
                        <a:cs typeface="+mn-cs"/>
                      </a:endParaRPr>
                    </a:p>
                  </a:txBody>
                  <a:tcPr/>
                </a:tc>
                <a:tc>
                  <a:txBody>
                    <a:bodyPr/>
                    <a:lstStyle/>
                    <a:p>
                      <a:pPr marL="0" algn="l" defTabSz="4176431" rtl="0" eaLnBrk="1" latinLnBrk="0" hangingPunct="1"/>
                      <a:endParaRPr lang="en-GB" sz="3200" b="1" kern="1200" dirty="0">
                        <a:solidFill>
                          <a:schemeClr val="tx1"/>
                        </a:solidFill>
                        <a:latin typeface="+mn-lt"/>
                        <a:ea typeface="+mn-ea"/>
                        <a:cs typeface="+mn-cs"/>
                      </a:endParaRPr>
                    </a:p>
                  </a:txBody>
                  <a:tcPr/>
                </a:tc>
              </a:tr>
              <a:tr h="852654">
                <a:tc>
                  <a:txBody>
                    <a:bodyPr/>
                    <a:lstStyle/>
                    <a:p>
                      <a:pPr marL="0" algn="l" defTabSz="4176431" rtl="0" eaLnBrk="1" latinLnBrk="0" hangingPunct="1"/>
                      <a:r>
                        <a:rPr lang="en-GB" sz="3200" b="1" kern="1200" dirty="0" smtClean="0">
                          <a:solidFill>
                            <a:schemeClr val="tx1"/>
                          </a:solidFill>
                          <a:latin typeface="+mn-lt"/>
                          <a:ea typeface="+mn-ea"/>
                          <a:cs typeface="+mn-cs"/>
                        </a:rPr>
                        <a:t>IVL – IVL</a:t>
                      </a:r>
                      <a:endParaRPr lang="en-GB" sz="3200" b="1" kern="1200" dirty="0">
                        <a:solidFill>
                          <a:schemeClr val="tx1"/>
                        </a:solidFill>
                        <a:latin typeface="+mn-lt"/>
                        <a:ea typeface="+mn-ea"/>
                        <a:cs typeface="+mn-cs"/>
                      </a:endParaRPr>
                    </a:p>
                  </a:txBody>
                  <a:tcPr/>
                </a:tc>
                <a:tc>
                  <a:txBody>
                    <a:bodyPr/>
                    <a:lstStyle/>
                    <a:p>
                      <a:pPr marL="0" algn="l" defTabSz="4176431" rtl="0" eaLnBrk="1" latinLnBrk="0" hangingPunct="1"/>
                      <a:endParaRPr lang="en-GB" sz="3200" b="1" kern="1200" dirty="0">
                        <a:solidFill>
                          <a:schemeClr val="tx1"/>
                        </a:solidFill>
                        <a:latin typeface="+mn-lt"/>
                        <a:ea typeface="+mn-ea"/>
                        <a:cs typeface="+mn-cs"/>
                      </a:endParaRPr>
                    </a:p>
                  </a:txBody>
                  <a:tcPr/>
                </a:tc>
              </a:tr>
              <a:tr h="770237">
                <a:tc>
                  <a:txBody>
                    <a:bodyPr/>
                    <a:lstStyle/>
                    <a:p>
                      <a:r>
                        <a:rPr lang="en-GB" sz="3200" b="1" dirty="0" smtClean="0">
                          <a:latin typeface="+mn-lt"/>
                        </a:rPr>
                        <a:t>FUB – Ferm</a:t>
                      </a:r>
                      <a:endParaRPr lang="en-GB" sz="3200" b="1" dirty="0">
                        <a:latin typeface="+mn-lt"/>
                      </a:endParaRPr>
                    </a:p>
                  </a:txBody>
                  <a:tcPr/>
                </a:tc>
                <a:tc>
                  <a:txBody>
                    <a:bodyPr/>
                    <a:lstStyle/>
                    <a:p>
                      <a:endParaRPr lang="en-GB" sz="3200" b="1" dirty="0">
                        <a:latin typeface="+mn-lt"/>
                      </a:endParaRPr>
                    </a:p>
                  </a:txBody>
                  <a:tcPr/>
                </a:tc>
              </a:tr>
            </a:tbl>
          </a:graphicData>
        </a:graphic>
      </p:graphicFrame>
      <p:grpSp>
        <p:nvGrpSpPr>
          <p:cNvPr id="7" name="Group 6"/>
          <p:cNvGrpSpPr/>
          <p:nvPr/>
        </p:nvGrpSpPr>
        <p:grpSpPr>
          <a:xfrm>
            <a:off x="5832011" y="14402472"/>
            <a:ext cx="2073798" cy="6426008"/>
            <a:chOff x="6157487" y="14721664"/>
            <a:chExt cx="1878994" cy="6645471"/>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654" t="19294" r="25480" b="9157"/>
            <a:stretch/>
          </p:blipFill>
          <p:spPr>
            <a:xfrm>
              <a:off x="7074993" y="20725659"/>
              <a:ext cx="794339" cy="641476"/>
            </a:xfrm>
            <a:prstGeom prst="rect">
              <a:avLst/>
            </a:prstGeom>
          </p:spPr>
        </p:pic>
        <p:pic>
          <p:nvPicPr>
            <p:cNvPr id="9" name="Content Placeholder 5"/>
            <p:cNvPicPr>
              <a:picLocks noChangeAspect="1"/>
            </p:cNvPicPr>
            <p:nvPr/>
          </p:nvPicPr>
          <p:blipFill rotWithShape="1">
            <a:blip r:embed="rId4" cstate="print">
              <a:extLst>
                <a:ext uri="{28A0092B-C50C-407E-A947-70E740481C1C}">
                  <a14:useLocalDpi xmlns:a14="http://schemas.microsoft.com/office/drawing/2010/main" val="0"/>
                </a:ext>
              </a:extLst>
            </a:blip>
            <a:srcRect l="34178" t="45571" r="26597" b="32964"/>
            <a:stretch/>
          </p:blipFill>
          <p:spPr>
            <a:xfrm>
              <a:off x="6247212" y="15919653"/>
              <a:ext cx="1427667" cy="607254"/>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9325" t="11627" r="25607" b="19209"/>
            <a:stretch/>
          </p:blipFill>
          <p:spPr>
            <a:xfrm>
              <a:off x="7117690" y="17380704"/>
              <a:ext cx="912923" cy="891244"/>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1532" t="28322" r="14109" b="39140"/>
            <a:stretch/>
          </p:blipFill>
          <p:spPr>
            <a:xfrm>
              <a:off x="6157487" y="16780113"/>
              <a:ext cx="1711844" cy="582222"/>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31892" t="172" r="17837" b="39686"/>
            <a:stretch/>
          </p:blipFill>
          <p:spPr>
            <a:xfrm>
              <a:off x="6224008" y="14721664"/>
              <a:ext cx="1153150" cy="803149"/>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20443" t="2555" r="12991" b="9030"/>
            <a:stretch/>
          </p:blipFill>
          <p:spPr>
            <a:xfrm>
              <a:off x="6224008" y="19764528"/>
              <a:ext cx="831158" cy="858079"/>
            </a:xfrm>
            <a:prstGeom prst="rect">
              <a:avLst/>
            </a:prstGeom>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l="831" t="24532" r="15482" b="18229"/>
            <a:stretch/>
          </p:blipFill>
          <p:spPr>
            <a:xfrm>
              <a:off x="6748518" y="18994826"/>
              <a:ext cx="1287963" cy="684724"/>
            </a:xfrm>
            <a:prstGeom prst="rect">
              <a:avLst/>
            </a:prstGeom>
          </p:spPr>
        </p:pic>
        <p:pic>
          <p:nvPicPr>
            <p:cNvPr id="15" name="Picture 14"/>
            <p:cNvPicPr>
              <a:picLocks noChangeAspect="1"/>
            </p:cNvPicPr>
            <p:nvPr/>
          </p:nvPicPr>
          <p:blipFill rotWithShape="1">
            <a:blip r:embed="rId10" cstate="print">
              <a:extLst>
                <a:ext uri="{28A0092B-C50C-407E-A947-70E740481C1C}">
                  <a14:useLocalDpi xmlns:a14="http://schemas.microsoft.com/office/drawing/2010/main" val="0"/>
                </a:ext>
              </a:extLst>
            </a:blip>
            <a:srcRect l="37851" t="38204" r="18325" b="7112"/>
            <a:stretch/>
          </p:blipFill>
          <p:spPr>
            <a:xfrm>
              <a:off x="6224008" y="18245307"/>
              <a:ext cx="758981" cy="739020"/>
            </a:xfrm>
            <a:prstGeom prst="rect">
              <a:avLst/>
            </a:prstGeom>
          </p:spPr>
        </p:pic>
      </p:grpSp>
      <p:pic>
        <p:nvPicPr>
          <p:cNvPr id="16" name="Picture 15"/>
          <p:cNvPicPr>
            <a:picLocks noChangeAspect="1"/>
          </p:cNvPicPr>
          <p:nvPr/>
        </p:nvPicPr>
        <p:blipFill>
          <a:blip r:embed="rId11"/>
          <a:stretch>
            <a:fillRect/>
          </a:stretch>
        </p:blipFill>
        <p:spPr>
          <a:xfrm>
            <a:off x="5931038" y="1088378"/>
            <a:ext cx="3117785" cy="3443524"/>
          </a:xfrm>
          <a:prstGeom prst="rect">
            <a:avLst/>
          </a:prstGeom>
        </p:spPr>
      </p:pic>
      <p:sp>
        <p:nvSpPr>
          <p:cNvPr id="17" name="TextBox 16"/>
          <p:cNvSpPr txBox="1"/>
          <p:nvPr/>
        </p:nvSpPr>
        <p:spPr>
          <a:xfrm>
            <a:off x="937561" y="5074086"/>
            <a:ext cx="7644913" cy="1200329"/>
          </a:xfrm>
          <a:prstGeom prst="rect">
            <a:avLst/>
          </a:prstGeom>
          <a:noFill/>
        </p:spPr>
        <p:txBody>
          <a:bodyPr wrap="none" rtlCol="0">
            <a:spAutoFit/>
          </a:bodyPr>
          <a:lstStyle/>
          <a:p>
            <a:pPr marL="285750" indent="-285750">
              <a:buFont typeface="Arial" panose="020B0604020202020204" pitchFamily="34" charset="0"/>
              <a:buChar char="•"/>
            </a:pPr>
            <a:r>
              <a:rPr lang="en-GB" sz="2400" dirty="0" smtClean="0"/>
              <a:t>Temperature specific uptake required</a:t>
            </a:r>
          </a:p>
          <a:p>
            <a:pPr marL="285750" indent="-285750">
              <a:buFont typeface="Arial" panose="020B0604020202020204" pitchFamily="34" charset="0"/>
              <a:buChar char="•"/>
            </a:pPr>
            <a:r>
              <a:rPr lang="en-GB" sz="2400" dirty="0" smtClean="0"/>
              <a:t>Low cost and ideal for seasonal and annual trends of NH</a:t>
            </a:r>
            <a:r>
              <a:rPr lang="en-GB" sz="2400" baseline="-25000" dirty="0" smtClean="0"/>
              <a:t>3</a:t>
            </a:r>
            <a:r>
              <a:rPr lang="en-GB" sz="2400" dirty="0" smtClean="0"/>
              <a:t> </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423561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13046106"/>
              </p:ext>
            </p:extLst>
          </p:nvPr>
        </p:nvGraphicFramePr>
        <p:xfrm>
          <a:off x="752406" y="1412776"/>
          <a:ext cx="7272808" cy="3691308"/>
        </p:xfrm>
        <a:graphic>
          <a:graphicData uri="http://schemas.openxmlformats.org/drawingml/2006/table">
            <a:tbl>
              <a:tblPr firstRow="1" firstCol="1" bandRow="1">
                <a:tableStyleId>{5C22544A-7EE6-4342-B048-85BDC9FD1C3A}</a:tableStyleId>
              </a:tblPr>
              <a:tblGrid>
                <a:gridCol w="1818202"/>
                <a:gridCol w="1818202"/>
                <a:gridCol w="1818202"/>
                <a:gridCol w="1818202"/>
              </a:tblGrid>
              <a:tr h="756084">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Temporal resolution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Uncertainty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Method Documentation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6084">
                <a:tc>
                  <a:txBody>
                    <a:bodyPr/>
                    <a:lstStyle/>
                    <a:p>
                      <a:pPr>
                        <a:lnSpc>
                          <a:spcPct val="107000"/>
                        </a:lnSpc>
                        <a:spcAft>
                          <a:spcPts val="0"/>
                        </a:spcAft>
                      </a:pPr>
                      <a:r>
                        <a:rPr lang="en-GB" sz="2000">
                          <a:effectLst/>
                        </a:rPr>
                        <a:t>Level I</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1 day - 1 month</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&lt;30%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CEN standard or ISO or EMEP defined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6084">
                <a:tc>
                  <a:txBody>
                    <a:bodyPr/>
                    <a:lstStyle/>
                    <a:p>
                      <a:pPr>
                        <a:lnSpc>
                          <a:spcPct val="107000"/>
                        </a:lnSpc>
                        <a:spcAft>
                          <a:spcPts val="0"/>
                        </a:spcAft>
                      </a:pPr>
                      <a:r>
                        <a:rPr lang="en-GB" sz="2000">
                          <a:effectLst/>
                        </a:rPr>
                        <a:t>Level II</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Maximum daily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&lt;10%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CEN standard or ISI publication defined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6084">
                <a:tc>
                  <a:txBody>
                    <a:bodyPr/>
                    <a:lstStyle/>
                    <a:p>
                      <a:pPr>
                        <a:lnSpc>
                          <a:spcPct val="107000"/>
                        </a:lnSpc>
                        <a:spcAft>
                          <a:spcPts val="0"/>
                        </a:spcAft>
                      </a:pPr>
                      <a:r>
                        <a:rPr lang="en-GB" sz="2000" dirty="0">
                          <a:effectLst/>
                        </a:rPr>
                        <a:t>Level III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10 Hz- Hourly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Better than 5% or RESEARCH level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User provided; Research evidence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1"/>
          <p:cNvSpPr>
            <a:spLocks noChangeArrowheads="1"/>
          </p:cNvSpPr>
          <p:nvPr/>
        </p:nvSpPr>
        <p:spPr bwMode="auto">
          <a:xfrm>
            <a:off x="182682" y="0"/>
            <a:ext cx="78425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Suggested level </a:t>
            </a:r>
            <a:r>
              <a:rPr kumimoji="0" lang="en-GB" altLang="en-US" sz="3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definitions for EMEP NH</a:t>
            </a:r>
            <a:r>
              <a:rPr kumimoji="0" lang="en-GB" altLang="en-US" sz="3600" b="0" i="0" u="none" strike="noStrike" cap="none" normalizeH="0" baseline="-2500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endParaRPr kumimoji="0" lang="en-GB" altLang="en-US" sz="36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421958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26846" y="0"/>
            <a:ext cx="6253892" cy="954107"/>
          </a:xfrm>
          <a:prstGeom prst="rect">
            <a:avLst/>
          </a:prstGeom>
        </p:spPr>
        <p:txBody>
          <a:bodyPr wrap="none">
            <a:spAutoFit/>
          </a:bodyPr>
          <a:lstStyle/>
          <a:p>
            <a:r>
              <a:rPr lang="en-GB" sz="2800" dirty="0">
                <a:solidFill>
                  <a:schemeClr val="bg1"/>
                </a:solidFill>
              </a:rPr>
              <a:t>S</a:t>
            </a:r>
            <a:r>
              <a:rPr lang="en-GB" sz="2800" dirty="0" smtClean="0">
                <a:solidFill>
                  <a:schemeClr val="bg1"/>
                </a:solidFill>
              </a:rPr>
              <a:t>cience </a:t>
            </a:r>
            <a:r>
              <a:rPr lang="en-GB" sz="2800" dirty="0">
                <a:solidFill>
                  <a:schemeClr val="bg1"/>
                </a:solidFill>
              </a:rPr>
              <a:t>and policy </a:t>
            </a:r>
            <a:r>
              <a:rPr lang="en-GB" sz="2800" dirty="0" smtClean="0">
                <a:solidFill>
                  <a:schemeClr val="bg1"/>
                </a:solidFill>
              </a:rPr>
              <a:t>challenge 2: </a:t>
            </a:r>
            <a:r>
              <a:rPr lang="en-GB" sz="2800" dirty="0">
                <a:solidFill>
                  <a:schemeClr val="bg1"/>
                </a:solidFill>
              </a:rPr>
              <a:t>Air quality</a:t>
            </a:r>
          </a:p>
          <a:p>
            <a:r>
              <a:rPr lang="en-GB" sz="2800" dirty="0" smtClean="0">
                <a:solidFill>
                  <a:schemeClr val="bg1"/>
                </a:solidFill>
              </a:rPr>
              <a:t> </a:t>
            </a:r>
            <a:endParaRPr lang="en-GB" sz="2800" dirty="0">
              <a:solidFill>
                <a:schemeClr val="bg1"/>
              </a:solidFill>
            </a:endParaRPr>
          </a:p>
        </p:txBody>
      </p:sp>
      <p:sp>
        <p:nvSpPr>
          <p:cNvPr id="2" name="TextBox 1"/>
          <p:cNvSpPr txBox="1"/>
          <p:nvPr/>
        </p:nvSpPr>
        <p:spPr>
          <a:xfrm>
            <a:off x="75150" y="724491"/>
            <a:ext cx="7848872" cy="954107"/>
          </a:xfrm>
          <a:prstGeom prst="rect">
            <a:avLst/>
          </a:prstGeom>
          <a:noFill/>
        </p:spPr>
        <p:txBody>
          <a:bodyPr wrap="square" rtlCol="0">
            <a:spAutoFit/>
          </a:bodyPr>
          <a:lstStyle/>
          <a:p>
            <a:r>
              <a:rPr lang="en-GB" sz="2800" dirty="0"/>
              <a:t>a</a:t>
            </a:r>
            <a:r>
              <a:rPr lang="en-GB" sz="2800" dirty="0" smtClean="0"/>
              <a:t>. Understand the short episodic and long term impacts of the chemical components</a:t>
            </a:r>
            <a:endParaRPr lang="en-GB" sz="2800" dirty="0"/>
          </a:p>
        </p:txBody>
      </p:sp>
      <p:grpSp>
        <p:nvGrpSpPr>
          <p:cNvPr id="11" name="Group 10"/>
          <p:cNvGrpSpPr/>
          <p:nvPr/>
        </p:nvGrpSpPr>
        <p:grpSpPr>
          <a:xfrm>
            <a:off x="566655" y="1627639"/>
            <a:ext cx="7234231" cy="3410078"/>
            <a:chOff x="566655" y="1627639"/>
            <a:chExt cx="7234231" cy="3410078"/>
          </a:xfrm>
        </p:grpSpPr>
        <p:sp>
          <p:nvSpPr>
            <p:cNvPr id="3" name="Cloud 2"/>
            <p:cNvSpPr/>
            <p:nvPr/>
          </p:nvSpPr>
          <p:spPr>
            <a:xfrm>
              <a:off x="566655" y="1627639"/>
              <a:ext cx="7234231" cy="341007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459526" y="2584853"/>
              <a:ext cx="1080120" cy="523220"/>
            </a:xfrm>
            <a:prstGeom prst="rect">
              <a:avLst/>
            </a:prstGeom>
            <a:noFill/>
          </p:spPr>
          <p:txBody>
            <a:bodyPr wrap="square" rtlCol="0">
              <a:spAutoFit/>
            </a:bodyPr>
            <a:lstStyle/>
            <a:p>
              <a:r>
                <a:rPr lang="en-GB" sz="2800" dirty="0" smtClean="0"/>
                <a:t>HNO</a:t>
              </a:r>
              <a:r>
                <a:rPr lang="en-GB" sz="2800" baseline="-25000" dirty="0" smtClean="0"/>
                <a:t>3</a:t>
              </a:r>
              <a:endParaRPr lang="en-GB" sz="2800" dirty="0"/>
            </a:p>
          </p:txBody>
        </p:sp>
        <p:sp>
          <p:nvSpPr>
            <p:cNvPr id="5" name="TextBox 4"/>
            <p:cNvSpPr txBox="1"/>
            <p:nvPr/>
          </p:nvSpPr>
          <p:spPr>
            <a:xfrm>
              <a:off x="2725558" y="3594288"/>
              <a:ext cx="1467936" cy="523220"/>
            </a:xfrm>
            <a:prstGeom prst="rect">
              <a:avLst/>
            </a:prstGeom>
            <a:noFill/>
          </p:spPr>
          <p:txBody>
            <a:bodyPr wrap="square" rtlCol="0">
              <a:spAutoFit/>
            </a:bodyPr>
            <a:lstStyle/>
            <a:p>
              <a:r>
                <a:rPr lang="en-GB" sz="2800" dirty="0" smtClean="0"/>
                <a:t>HONO</a:t>
              </a:r>
              <a:endParaRPr lang="en-GB" sz="2800" dirty="0"/>
            </a:p>
          </p:txBody>
        </p:sp>
        <p:sp>
          <p:nvSpPr>
            <p:cNvPr id="6" name="TextBox 5"/>
            <p:cNvSpPr txBox="1"/>
            <p:nvPr/>
          </p:nvSpPr>
          <p:spPr>
            <a:xfrm>
              <a:off x="1860337" y="3071068"/>
              <a:ext cx="867284" cy="523220"/>
            </a:xfrm>
            <a:prstGeom prst="rect">
              <a:avLst/>
            </a:prstGeom>
            <a:noFill/>
          </p:spPr>
          <p:txBody>
            <a:bodyPr wrap="square" rtlCol="0">
              <a:spAutoFit/>
            </a:bodyPr>
            <a:lstStyle/>
            <a:p>
              <a:r>
                <a:rPr lang="en-GB" sz="2800" dirty="0" smtClean="0"/>
                <a:t>NO</a:t>
              </a:r>
              <a:r>
                <a:rPr lang="en-GB" sz="2800" baseline="-25000" dirty="0" smtClean="0"/>
                <a:t>2</a:t>
              </a:r>
              <a:endParaRPr lang="en-GB" sz="2800" dirty="0"/>
            </a:p>
          </p:txBody>
        </p:sp>
        <p:sp>
          <p:nvSpPr>
            <p:cNvPr id="7" name="TextBox 6"/>
            <p:cNvSpPr txBox="1"/>
            <p:nvPr/>
          </p:nvSpPr>
          <p:spPr>
            <a:xfrm>
              <a:off x="1921153" y="2535444"/>
              <a:ext cx="1482152" cy="523220"/>
            </a:xfrm>
            <a:prstGeom prst="rect">
              <a:avLst/>
            </a:prstGeom>
            <a:noFill/>
          </p:spPr>
          <p:txBody>
            <a:bodyPr wrap="square" rtlCol="0">
              <a:spAutoFit/>
            </a:bodyPr>
            <a:lstStyle/>
            <a:p>
              <a:pPr algn="ctr"/>
              <a:r>
                <a:rPr lang="en-GB" sz="2800" dirty="0" smtClean="0"/>
                <a:t>ClNO</a:t>
              </a:r>
              <a:r>
                <a:rPr lang="en-GB" sz="2800" baseline="-25000" dirty="0" smtClean="0"/>
                <a:t>2</a:t>
              </a:r>
              <a:endParaRPr lang="en-GB" sz="2800" dirty="0"/>
            </a:p>
          </p:txBody>
        </p:sp>
        <p:sp>
          <p:nvSpPr>
            <p:cNvPr id="8" name="TextBox 7"/>
            <p:cNvSpPr txBox="1"/>
            <p:nvPr/>
          </p:nvSpPr>
          <p:spPr>
            <a:xfrm>
              <a:off x="4183771" y="3469092"/>
              <a:ext cx="1267147" cy="523220"/>
            </a:xfrm>
            <a:prstGeom prst="rect">
              <a:avLst/>
            </a:prstGeom>
            <a:noFill/>
          </p:spPr>
          <p:txBody>
            <a:bodyPr wrap="square" rtlCol="0">
              <a:spAutoFit/>
            </a:bodyPr>
            <a:lstStyle/>
            <a:p>
              <a:r>
                <a:rPr lang="en-GB" sz="2800" dirty="0" smtClean="0"/>
                <a:t>VOC(N)</a:t>
              </a:r>
              <a:endParaRPr lang="en-GB" sz="2800" dirty="0"/>
            </a:p>
          </p:txBody>
        </p:sp>
        <p:sp>
          <p:nvSpPr>
            <p:cNvPr id="9" name="TextBox 8"/>
            <p:cNvSpPr txBox="1"/>
            <p:nvPr/>
          </p:nvSpPr>
          <p:spPr>
            <a:xfrm>
              <a:off x="5413798" y="2906584"/>
              <a:ext cx="1267147" cy="523220"/>
            </a:xfrm>
            <a:prstGeom prst="rect">
              <a:avLst/>
            </a:prstGeom>
            <a:noFill/>
          </p:spPr>
          <p:txBody>
            <a:bodyPr wrap="square" rtlCol="0">
              <a:spAutoFit/>
            </a:bodyPr>
            <a:lstStyle/>
            <a:p>
              <a:r>
                <a:rPr lang="en-GB" sz="2800" dirty="0" smtClean="0"/>
                <a:t>PM(N)</a:t>
              </a:r>
              <a:endParaRPr lang="en-GB" sz="2800" dirty="0"/>
            </a:p>
          </p:txBody>
        </p:sp>
        <p:sp>
          <p:nvSpPr>
            <p:cNvPr id="10" name="Rectangle 9"/>
            <p:cNvSpPr/>
            <p:nvPr/>
          </p:nvSpPr>
          <p:spPr>
            <a:xfrm>
              <a:off x="4427516" y="2407794"/>
              <a:ext cx="898003" cy="523220"/>
            </a:xfrm>
            <a:prstGeom prst="rect">
              <a:avLst/>
            </a:prstGeom>
          </p:spPr>
          <p:txBody>
            <a:bodyPr wrap="none">
              <a:spAutoFit/>
            </a:bodyPr>
            <a:lstStyle/>
            <a:p>
              <a:pPr algn="ctr"/>
              <a:r>
                <a:rPr lang="en-GB" sz="2800" dirty="0"/>
                <a:t>N</a:t>
              </a:r>
              <a:r>
                <a:rPr lang="en-GB" sz="2800" baseline="-25000" dirty="0"/>
                <a:t>2</a:t>
              </a:r>
              <a:r>
                <a:rPr lang="en-GB" sz="2800" dirty="0"/>
                <a:t>O</a:t>
              </a:r>
              <a:r>
                <a:rPr lang="en-GB" sz="2800" baseline="-25000" dirty="0"/>
                <a:t>5</a:t>
              </a:r>
            </a:p>
          </p:txBody>
        </p:sp>
        <p:sp>
          <p:nvSpPr>
            <p:cNvPr id="12" name="TextBox 11"/>
            <p:cNvSpPr txBox="1"/>
            <p:nvPr/>
          </p:nvSpPr>
          <p:spPr>
            <a:xfrm>
              <a:off x="5695918" y="2058526"/>
              <a:ext cx="867284" cy="523220"/>
            </a:xfrm>
            <a:prstGeom prst="rect">
              <a:avLst/>
            </a:prstGeom>
            <a:noFill/>
          </p:spPr>
          <p:txBody>
            <a:bodyPr wrap="square" rtlCol="0">
              <a:spAutoFit/>
            </a:bodyPr>
            <a:lstStyle/>
            <a:p>
              <a:r>
                <a:rPr lang="en-GB" sz="2800" dirty="0" smtClean="0"/>
                <a:t>NH</a:t>
              </a:r>
              <a:r>
                <a:rPr lang="en-GB" sz="2800" baseline="-25000" dirty="0"/>
                <a:t>3</a:t>
              </a:r>
              <a:endParaRPr lang="en-GB" sz="2800" dirty="0"/>
            </a:p>
          </p:txBody>
        </p:sp>
      </p:grpSp>
      <p:sp>
        <p:nvSpPr>
          <p:cNvPr id="13" name="TextBox 12"/>
          <p:cNvSpPr txBox="1"/>
          <p:nvPr/>
        </p:nvSpPr>
        <p:spPr>
          <a:xfrm>
            <a:off x="269058" y="5175518"/>
            <a:ext cx="7848872" cy="523220"/>
          </a:xfrm>
          <a:prstGeom prst="rect">
            <a:avLst/>
          </a:prstGeom>
          <a:noFill/>
        </p:spPr>
        <p:txBody>
          <a:bodyPr wrap="square" rtlCol="0">
            <a:spAutoFit/>
          </a:bodyPr>
          <a:lstStyle/>
          <a:p>
            <a:r>
              <a:rPr lang="en-GB" sz="2800" dirty="0" smtClean="0"/>
              <a:t>b. Provide evidence to improve model processes</a:t>
            </a:r>
            <a:endParaRPr lang="en-GB" sz="2800" dirty="0"/>
          </a:p>
        </p:txBody>
      </p:sp>
      <p:sp>
        <p:nvSpPr>
          <p:cNvPr id="15" name="Smiley Face 14"/>
          <p:cNvSpPr/>
          <p:nvPr/>
        </p:nvSpPr>
        <p:spPr>
          <a:xfrm>
            <a:off x="668907" y="1810953"/>
            <a:ext cx="1224136" cy="122624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6125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7380312" y="1984194"/>
            <a:ext cx="1152128" cy="108012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79512" y="116632"/>
            <a:ext cx="5865195" cy="954107"/>
          </a:xfrm>
          <a:prstGeom prst="rect">
            <a:avLst/>
          </a:prstGeom>
        </p:spPr>
        <p:txBody>
          <a:bodyPr wrap="none">
            <a:spAutoFit/>
          </a:bodyPr>
          <a:lstStyle/>
          <a:p>
            <a:r>
              <a:rPr lang="en-GB" sz="2800" dirty="0">
                <a:solidFill>
                  <a:schemeClr val="bg1"/>
                </a:solidFill>
              </a:rPr>
              <a:t>S</a:t>
            </a:r>
            <a:r>
              <a:rPr lang="en-GB" sz="2800" dirty="0" smtClean="0">
                <a:solidFill>
                  <a:schemeClr val="bg1"/>
                </a:solidFill>
              </a:rPr>
              <a:t>cience </a:t>
            </a:r>
            <a:r>
              <a:rPr lang="en-GB" sz="2800" dirty="0">
                <a:solidFill>
                  <a:schemeClr val="bg1"/>
                </a:solidFill>
              </a:rPr>
              <a:t>and policy </a:t>
            </a:r>
            <a:r>
              <a:rPr lang="en-GB" sz="2800" dirty="0" smtClean="0">
                <a:solidFill>
                  <a:schemeClr val="bg1"/>
                </a:solidFill>
              </a:rPr>
              <a:t>challenge 3: Climate</a:t>
            </a:r>
            <a:endParaRPr lang="en-GB" sz="2800" dirty="0">
              <a:solidFill>
                <a:schemeClr val="bg1"/>
              </a:solidFill>
            </a:endParaRPr>
          </a:p>
          <a:p>
            <a:r>
              <a:rPr lang="en-GB" sz="2800" dirty="0" smtClean="0">
                <a:solidFill>
                  <a:schemeClr val="bg1"/>
                </a:solidFill>
              </a:rPr>
              <a:t> </a:t>
            </a:r>
            <a:endParaRPr lang="en-GB" sz="2800"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070739"/>
            <a:ext cx="4914433" cy="256693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589" y="3717032"/>
            <a:ext cx="4427984" cy="2962505"/>
          </a:xfrm>
          <a:prstGeom prst="rect">
            <a:avLst/>
          </a:prstGeom>
        </p:spPr>
      </p:pic>
      <p:sp>
        <p:nvSpPr>
          <p:cNvPr id="15" name="Right Arrow 14"/>
          <p:cNvSpPr/>
          <p:nvPr/>
        </p:nvSpPr>
        <p:spPr>
          <a:xfrm>
            <a:off x="5144607" y="2816932"/>
            <a:ext cx="1800200" cy="18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634139" y="2267580"/>
            <a:ext cx="712054" cy="553998"/>
          </a:xfrm>
          <a:prstGeom prst="rect">
            <a:avLst/>
          </a:prstGeom>
          <a:noFill/>
        </p:spPr>
        <p:txBody>
          <a:bodyPr wrap="none" rtlCol="0">
            <a:spAutoFit/>
          </a:bodyPr>
          <a:lstStyle/>
          <a:p>
            <a:r>
              <a:rPr lang="en-GB" sz="3000" dirty="0" smtClean="0"/>
              <a:t>PM</a:t>
            </a:r>
            <a:endParaRPr lang="en-GB" sz="3000" dirty="0"/>
          </a:p>
        </p:txBody>
      </p:sp>
      <p:sp>
        <p:nvSpPr>
          <p:cNvPr id="18" name="TextBox 17"/>
          <p:cNvSpPr txBox="1"/>
          <p:nvPr/>
        </p:nvSpPr>
        <p:spPr>
          <a:xfrm>
            <a:off x="7569202" y="4027130"/>
            <a:ext cx="817853" cy="553998"/>
          </a:xfrm>
          <a:prstGeom prst="rect">
            <a:avLst/>
          </a:prstGeom>
          <a:noFill/>
        </p:spPr>
        <p:txBody>
          <a:bodyPr wrap="none" rtlCol="0">
            <a:spAutoFit/>
          </a:bodyPr>
          <a:lstStyle/>
          <a:p>
            <a:r>
              <a:rPr lang="en-GB" sz="3000" dirty="0" smtClean="0"/>
              <a:t>N</a:t>
            </a:r>
            <a:r>
              <a:rPr lang="en-GB" sz="3000" baseline="-25000" dirty="0" smtClean="0"/>
              <a:t>2</a:t>
            </a:r>
            <a:r>
              <a:rPr lang="en-GB" sz="3000" dirty="0" smtClean="0"/>
              <a:t>O</a:t>
            </a:r>
            <a:endParaRPr lang="en-GB" sz="3000" dirty="0"/>
          </a:p>
        </p:txBody>
      </p:sp>
    </p:spTree>
    <p:extLst>
      <p:ext uri="{BB962C8B-B14F-4D97-AF65-F5344CB8AC3E}">
        <p14:creationId xmlns:p14="http://schemas.microsoft.com/office/powerpoint/2010/main" val="3510387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0" y="715043"/>
            <a:ext cx="9144000" cy="6127750"/>
          </a:xfrm>
        </p:spPr>
        <p:txBody>
          <a:bodyPr/>
          <a:lstStyle/>
          <a:p>
            <a:r>
              <a:rPr lang="en-GB" dirty="0" smtClean="0"/>
              <a:t>Some of the science and policy challenges outlined</a:t>
            </a:r>
          </a:p>
          <a:p>
            <a:r>
              <a:rPr lang="en-GB" dirty="0" smtClean="0"/>
              <a:t>The measurement challenges</a:t>
            </a:r>
          </a:p>
          <a:p>
            <a:r>
              <a:rPr lang="en-GB" dirty="0" smtClean="0">
                <a:solidFill>
                  <a:schemeClr val="accent2">
                    <a:lumMod val="60000"/>
                    <a:lumOff val="40000"/>
                  </a:schemeClr>
                </a:solidFill>
              </a:rPr>
              <a:t>NO</a:t>
            </a:r>
            <a:r>
              <a:rPr lang="en-GB" baseline="-25000" dirty="0" smtClean="0">
                <a:solidFill>
                  <a:schemeClr val="accent2">
                    <a:lumMod val="60000"/>
                    <a:lumOff val="40000"/>
                  </a:schemeClr>
                </a:solidFill>
              </a:rPr>
              <a:t>2</a:t>
            </a:r>
          </a:p>
          <a:p>
            <a:r>
              <a:rPr lang="en-GB" dirty="0" smtClean="0"/>
              <a:t>Examples </a:t>
            </a:r>
            <a:r>
              <a:rPr lang="en-GB" dirty="0" smtClean="0"/>
              <a:t>of flux methods applied at an EMEP </a:t>
            </a:r>
            <a:r>
              <a:rPr lang="en-GB" dirty="0" smtClean="0"/>
              <a:t>site</a:t>
            </a:r>
          </a:p>
          <a:p>
            <a:r>
              <a:rPr lang="en-GB" dirty="0" smtClean="0"/>
              <a:t>Wet deposition</a:t>
            </a:r>
          </a:p>
          <a:p>
            <a:r>
              <a:rPr lang="en-GB" dirty="0"/>
              <a:t>Site specific N </a:t>
            </a:r>
            <a:r>
              <a:rPr lang="en-GB" dirty="0" smtClean="0"/>
              <a:t>deposition</a:t>
            </a:r>
          </a:p>
          <a:p>
            <a:r>
              <a:rPr lang="en-GB" dirty="0" smtClean="0"/>
              <a:t>Ammonia </a:t>
            </a:r>
            <a:endParaRPr lang="en-GB" dirty="0" smtClean="0"/>
          </a:p>
          <a:p>
            <a:pPr marL="357188" indent="0">
              <a:buNone/>
            </a:pPr>
            <a:endParaRPr lang="en-GB" dirty="0"/>
          </a:p>
        </p:txBody>
      </p:sp>
    </p:spTree>
    <p:extLst>
      <p:ext uri="{BB962C8B-B14F-4D97-AF65-F5344CB8AC3E}">
        <p14:creationId xmlns:p14="http://schemas.microsoft.com/office/powerpoint/2010/main" val="29860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520" y="847765"/>
            <a:ext cx="9145016" cy="2677656"/>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Up </a:t>
            </a:r>
            <a:r>
              <a:rPr lang="en-GB" sz="2800" dirty="0" err="1" smtClean="0"/>
              <a:t>toMay</a:t>
            </a:r>
            <a:r>
              <a:rPr lang="en-GB" sz="2800" dirty="0" smtClean="0"/>
              <a:t> </a:t>
            </a:r>
            <a:r>
              <a:rPr lang="en-GB" sz="2800" dirty="0" smtClean="0"/>
              <a:t>2015, an </a:t>
            </a:r>
            <a:r>
              <a:rPr lang="en-GB" sz="2800" dirty="0" err="1" smtClean="0"/>
              <a:t>Ecophysics</a:t>
            </a:r>
            <a:r>
              <a:rPr lang="en-GB" sz="2800" dirty="0" smtClean="0"/>
              <a:t> ANNOX analyser deployed but suffered repeated system failures</a:t>
            </a:r>
          </a:p>
          <a:p>
            <a:pPr marL="457200" indent="-457200">
              <a:buFont typeface="Arial" panose="020B0604020202020204" pitchFamily="34" charset="0"/>
              <a:buChar char="•"/>
            </a:pPr>
            <a:r>
              <a:rPr lang="en-GB" sz="2800" dirty="0"/>
              <a:t>Teledyne </a:t>
            </a:r>
            <a:r>
              <a:rPr lang="en-GB" sz="2800" dirty="0" smtClean="0"/>
              <a:t>T200UP Photolytic </a:t>
            </a:r>
            <a:r>
              <a:rPr lang="en-GB" sz="2800" dirty="0"/>
              <a:t>Nitrogen Oxide </a:t>
            </a:r>
            <a:r>
              <a:rPr lang="en-GB" sz="2800" dirty="0" err="1" smtClean="0"/>
              <a:t>Analyzer</a:t>
            </a:r>
            <a:r>
              <a:rPr lang="en-GB" sz="2800" dirty="0" smtClean="0"/>
              <a:t> system deployed to Auchencorth Moss in January 2016</a:t>
            </a:r>
          </a:p>
          <a:p>
            <a:pPr marL="457200" indent="-457200">
              <a:buFont typeface="Arial" panose="020B0604020202020204" pitchFamily="34" charset="0"/>
              <a:buChar char="•"/>
            </a:pPr>
            <a:r>
              <a:rPr lang="en-GB" sz="2800" dirty="0" smtClean="0"/>
              <a:t>Data presented is not fully ratified yet</a:t>
            </a:r>
          </a:p>
          <a:p>
            <a:pPr marL="457200" indent="-457200">
              <a:buFont typeface="Arial" panose="020B0604020202020204" pitchFamily="34" charset="0"/>
              <a:buChar char="•"/>
            </a:pPr>
            <a:endParaRPr lang="en-GB" sz="2800" dirty="0"/>
          </a:p>
        </p:txBody>
      </p:sp>
      <p:sp>
        <p:nvSpPr>
          <p:cNvPr id="7" name="TextBox 6"/>
          <p:cNvSpPr txBox="1"/>
          <p:nvPr/>
        </p:nvSpPr>
        <p:spPr>
          <a:xfrm>
            <a:off x="23475105" y="19259868"/>
            <a:ext cx="130533" cy="550429"/>
          </a:xfrm>
          <a:prstGeom prst="rect">
            <a:avLst/>
          </a:prstGeom>
          <a:noFill/>
        </p:spPr>
        <p:txBody>
          <a:bodyPr wrap="square" rtlCol="0">
            <a:spAutoFit/>
          </a:bodyPr>
          <a:lstStyle/>
          <a:p>
            <a:endParaRPr lang="en-GB" dirty="0"/>
          </a:p>
        </p:txBody>
      </p:sp>
      <p:sp>
        <p:nvSpPr>
          <p:cNvPr id="8" name="TextBox 7"/>
          <p:cNvSpPr txBox="1"/>
          <p:nvPr/>
        </p:nvSpPr>
        <p:spPr>
          <a:xfrm>
            <a:off x="323528" y="0"/>
            <a:ext cx="8578566" cy="830997"/>
          </a:xfrm>
          <a:prstGeom prst="rect">
            <a:avLst/>
          </a:prstGeom>
          <a:noFill/>
        </p:spPr>
        <p:txBody>
          <a:bodyPr wrap="square" rtlCol="0">
            <a:spAutoFit/>
          </a:bodyPr>
          <a:lstStyle/>
          <a:p>
            <a:r>
              <a:rPr lang="en-GB" sz="4800" dirty="0" smtClean="0">
                <a:solidFill>
                  <a:schemeClr val="bg1"/>
                </a:solidFill>
              </a:rPr>
              <a:t>2016 NOx measurements</a:t>
            </a:r>
            <a:endParaRPr lang="en-GB" sz="4800" dirty="0">
              <a:solidFill>
                <a:schemeClr val="bg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3068960"/>
            <a:ext cx="4644008" cy="3512031"/>
          </a:xfrm>
          <a:prstGeom prst="rect">
            <a:avLst/>
          </a:prstGeom>
        </p:spPr>
      </p:pic>
    </p:spTree>
    <p:extLst>
      <p:ext uri="{BB962C8B-B14F-4D97-AF65-F5344CB8AC3E}">
        <p14:creationId xmlns:p14="http://schemas.microsoft.com/office/powerpoint/2010/main" val="420093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2016 data</a:t>
            </a:r>
            <a:endParaRPr lang="en-GB" dirty="0"/>
          </a:p>
        </p:txBody>
      </p:sp>
      <p:sp>
        <p:nvSpPr>
          <p:cNvPr id="3" name="Text Placeholder 2"/>
          <p:cNvSpPr>
            <a:spLocks noGrp="1"/>
          </p:cNvSpPr>
          <p:nvPr>
            <p:ph type="body" sz="quarter" idx="13"/>
          </p:nvPr>
        </p:nvSpPr>
        <p:spPr/>
        <p:txBody>
          <a:bodyPr/>
          <a:lstStyle/>
          <a:p>
            <a:endParaRPr lang="en-GB"/>
          </a:p>
        </p:txBody>
      </p:sp>
      <p:pic>
        <p:nvPicPr>
          <p:cNvPr id="4" name="Picture 3"/>
          <p:cNvPicPr>
            <a:picLocks noChangeAspect="1"/>
          </p:cNvPicPr>
          <p:nvPr/>
        </p:nvPicPr>
        <p:blipFill>
          <a:blip r:embed="rId2"/>
          <a:stretch>
            <a:fillRect/>
          </a:stretch>
        </p:blipFill>
        <p:spPr>
          <a:xfrm>
            <a:off x="-36933" y="188640"/>
            <a:ext cx="9146195" cy="6992602"/>
          </a:xfrm>
          <a:prstGeom prst="rect">
            <a:avLst/>
          </a:prstGeom>
        </p:spPr>
      </p:pic>
    </p:spTree>
    <p:extLst>
      <p:ext uri="{BB962C8B-B14F-4D97-AF65-F5344CB8AC3E}">
        <p14:creationId xmlns:p14="http://schemas.microsoft.com/office/powerpoint/2010/main" val="286893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7664" y="1124744"/>
            <a:ext cx="7103910" cy="5431201"/>
          </a:xfrm>
          <a:prstGeom prst="rect">
            <a:avLst/>
          </a:prstGeom>
        </p:spPr>
      </p:pic>
      <p:pic>
        <p:nvPicPr>
          <p:cNvPr id="5" name="Picture 4"/>
          <p:cNvPicPr>
            <a:picLocks noChangeAspect="1"/>
          </p:cNvPicPr>
          <p:nvPr/>
        </p:nvPicPr>
        <p:blipFill rotWithShape="1">
          <a:blip r:embed="rId2"/>
          <a:srcRect l="18026" t="19623" r="51152" b="70514"/>
          <a:stretch/>
        </p:blipFill>
        <p:spPr>
          <a:xfrm>
            <a:off x="0" y="49841"/>
            <a:ext cx="5549419" cy="1357644"/>
          </a:xfrm>
          <a:prstGeom prst="rect">
            <a:avLst/>
          </a:prstGeom>
          <a:ln>
            <a:solidFill>
              <a:schemeClr val="accent1"/>
            </a:solidFill>
          </a:ln>
        </p:spPr>
      </p:pic>
    </p:spTree>
    <p:extLst>
      <p:ext uri="{BB962C8B-B14F-4D97-AF65-F5344CB8AC3E}">
        <p14:creationId xmlns:p14="http://schemas.microsoft.com/office/powerpoint/2010/main" val="1835855799"/>
      </p:ext>
    </p:extLst>
  </p:cSld>
  <p:clrMapOvr>
    <a:masterClrMapping/>
  </p:clrMapOvr>
</p:sld>
</file>

<file path=ppt/theme/theme1.xml><?xml version="1.0" encoding="utf-8"?>
<a:theme xmlns:a="http://schemas.openxmlformats.org/drawingml/2006/main" name="Content_Image banner_green_wetlan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CEH-PPT-presentation-template-MasterSlides_Extras-new-nerc-logo</Template>
  <TotalTime>3881</TotalTime>
  <Words>1292</Words>
  <Application>Microsoft Office PowerPoint</Application>
  <PresentationFormat>On-screen Show (4:3)</PresentationFormat>
  <Paragraphs>269</Paragraphs>
  <Slides>34</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Calibri</vt:lpstr>
      <vt:lpstr>Symbol</vt:lpstr>
      <vt:lpstr>Times New Roman</vt:lpstr>
      <vt:lpstr>Verdana</vt:lpstr>
      <vt:lpstr>Wingdings</vt:lpstr>
      <vt:lpstr>Content_Image banner_green_wetlands</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Micrometeorology: Eddy-Correlation Method</vt:lpstr>
      <vt:lpstr>Micrometeorology: Aerodynamic Gradient Method</vt:lpstr>
      <vt:lpstr>PowerPoint Presentation</vt:lpstr>
      <vt:lpstr>5-Height System at Auchencorth Moss</vt:lpstr>
      <vt:lpstr>PowerPoint Presentation</vt:lpstr>
      <vt:lpstr>Conditional Time Averaged Gradient (COTAG)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Tang, Yuk S.</dc:creator>
  <cp:lastModifiedBy>Braban, Christine F.</cp:lastModifiedBy>
  <cp:revision>557</cp:revision>
  <dcterms:created xsi:type="dcterms:W3CDTF">2015-09-25T09:21:07Z</dcterms:created>
  <dcterms:modified xsi:type="dcterms:W3CDTF">2017-05-05T06:38:14Z</dcterms:modified>
</cp:coreProperties>
</file>